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ITC Kabel Std 2" charset="1" panose="020D0902020204020204"/>
      <p:regular r:id="rId10"/>
    </p:embeddedFont>
    <p:embeddedFont>
      <p:font typeface="ITC Kabel Std 1" charset="1" panose="020D0802020204020304"/>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
      <p:font typeface="Canva Sans Medium" charset="1" panose="020B0603030501040103"/>
      <p:regular r:id="rId16"/>
    </p:embeddedFont>
    <p:embeddedFont>
      <p:font typeface="Canva Sans Medium Italics" charset="1" panose="020B06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E0067"/>
        </a:solidFill>
      </p:bgPr>
    </p:bg>
    <p:spTree>
      <p:nvGrpSpPr>
        <p:cNvPr id="1" name=""/>
        <p:cNvGrpSpPr/>
        <p:nvPr/>
      </p:nvGrpSpPr>
      <p:grpSpPr>
        <a:xfrm>
          <a:off x="0" y="0"/>
          <a:ext cx="0" cy="0"/>
          <a:chOff x="0" y="0"/>
          <a:chExt cx="0" cy="0"/>
        </a:xfrm>
      </p:grpSpPr>
      <p:sp>
        <p:nvSpPr>
          <p:cNvPr name="Freeform 2" id="2"/>
          <p:cNvSpPr/>
          <p:nvPr/>
        </p:nvSpPr>
        <p:spPr>
          <a:xfrm flipH="false" flipV="false" rot="0">
            <a:off x="-265320" y="-878464"/>
            <a:ext cx="18818639" cy="12043929"/>
          </a:xfrm>
          <a:custGeom>
            <a:avLst/>
            <a:gdLst/>
            <a:ahLst/>
            <a:cxnLst/>
            <a:rect r="r" b="b" t="t" l="l"/>
            <a:pathLst>
              <a:path h="12043929" w="18818639">
                <a:moveTo>
                  <a:pt x="0" y="0"/>
                </a:moveTo>
                <a:lnTo>
                  <a:pt x="18818640" y="0"/>
                </a:lnTo>
                <a:lnTo>
                  <a:pt x="18818640" y="12043928"/>
                </a:lnTo>
                <a:lnTo>
                  <a:pt x="0" y="12043928"/>
                </a:lnTo>
                <a:lnTo>
                  <a:pt x="0" y="0"/>
                </a:lnTo>
                <a:close/>
              </a:path>
            </a:pathLst>
          </a:custGeom>
          <a:blipFill>
            <a:blip r:embed="rId2"/>
            <a:stretch>
              <a:fillRect l="0" t="0" r="0" b="0"/>
            </a:stretch>
          </a:blipFill>
        </p:spPr>
      </p:sp>
      <p:grpSp>
        <p:nvGrpSpPr>
          <p:cNvPr name="Group 3" id="3"/>
          <p:cNvGrpSpPr/>
          <p:nvPr/>
        </p:nvGrpSpPr>
        <p:grpSpPr>
          <a:xfrm rot="0">
            <a:off x="2247531" y="1028700"/>
            <a:ext cx="13792937" cy="2718896"/>
            <a:chOff x="0" y="0"/>
            <a:chExt cx="2265943" cy="446668"/>
          </a:xfrm>
        </p:grpSpPr>
        <p:sp>
          <p:nvSpPr>
            <p:cNvPr name="Freeform 4" id="4"/>
            <p:cNvSpPr/>
            <p:nvPr/>
          </p:nvSpPr>
          <p:spPr>
            <a:xfrm flipH="false" flipV="false" rot="0">
              <a:off x="0" y="0"/>
              <a:ext cx="2265943" cy="446668"/>
            </a:xfrm>
            <a:custGeom>
              <a:avLst/>
              <a:gdLst/>
              <a:ahLst/>
              <a:cxnLst/>
              <a:rect r="r" b="b" t="t" l="l"/>
              <a:pathLst>
                <a:path h="446668" w="2265943">
                  <a:moveTo>
                    <a:pt x="20768" y="0"/>
                  </a:moveTo>
                  <a:lnTo>
                    <a:pt x="2245175" y="0"/>
                  </a:lnTo>
                  <a:cubicBezTo>
                    <a:pt x="2256645" y="0"/>
                    <a:pt x="2265943" y="9298"/>
                    <a:pt x="2265943" y="20768"/>
                  </a:cubicBezTo>
                  <a:lnTo>
                    <a:pt x="2265943" y="425900"/>
                  </a:lnTo>
                  <a:cubicBezTo>
                    <a:pt x="2265943" y="437370"/>
                    <a:pt x="2256645" y="446668"/>
                    <a:pt x="2245175" y="446668"/>
                  </a:cubicBezTo>
                  <a:lnTo>
                    <a:pt x="20768" y="446668"/>
                  </a:lnTo>
                  <a:cubicBezTo>
                    <a:pt x="15260" y="446668"/>
                    <a:pt x="9978" y="444480"/>
                    <a:pt x="6083" y="440585"/>
                  </a:cubicBezTo>
                  <a:cubicBezTo>
                    <a:pt x="2188" y="436691"/>
                    <a:pt x="0" y="431408"/>
                    <a:pt x="0" y="425900"/>
                  </a:cubicBezTo>
                  <a:lnTo>
                    <a:pt x="0" y="20768"/>
                  </a:lnTo>
                  <a:cubicBezTo>
                    <a:pt x="0" y="9298"/>
                    <a:pt x="9298" y="0"/>
                    <a:pt x="20768" y="0"/>
                  </a:cubicBezTo>
                  <a:close/>
                </a:path>
              </a:pathLst>
            </a:custGeom>
            <a:solidFill>
              <a:srgbClr val="D1BA9D">
                <a:alpha val="78824"/>
              </a:srgbClr>
            </a:solidFill>
          </p:spPr>
        </p:sp>
        <p:sp>
          <p:nvSpPr>
            <p:cNvPr name="TextBox 5" id="5"/>
            <p:cNvSpPr txBox="true"/>
            <p:nvPr/>
          </p:nvSpPr>
          <p:spPr>
            <a:xfrm>
              <a:off x="0" y="-47625"/>
              <a:ext cx="812800" cy="860425"/>
            </a:xfrm>
            <a:prstGeom prst="rect">
              <a:avLst/>
            </a:prstGeom>
          </p:spPr>
          <p:txBody>
            <a:bodyPr anchor="ctr" rtlCol="false" tIns="50800" lIns="50800" bIns="50800" rIns="50800"/>
            <a:lstStyle/>
            <a:p>
              <a:pPr algn="ctr">
                <a:lnSpc>
                  <a:spcPts val="1679"/>
                </a:lnSpc>
              </a:pPr>
            </a:p>
          </p:txBody>
        </p:sp>
      </p:grpSp>
      <p:sp>
        <p:nvSpPr>
          <p:cNvPr name="TextBox 6" id="6"/>
          <p:cNvSpPr txBox="true"/>
          <p:nvPr/>
        </p:nvSpPr>
        <p:spPr>
          <a:xfrm rot="0">
            <a:off x="4210599" y="997537"/>
            <a:ext cx="9866803" cy="2533572"/>
          </a:xfrm>
          <a:prstGeom prst="rect">
            <a:avLst/>
          </a:prstGeom>
        </p:spPr>
        <p:txBody>
          <a:bodyPr anchor="t" rtlCol="false" tIns="0" lIns="0" bIns="0" rIns="0">
            <a:spAutoFit/>
          </a:bodyPr>
          <a:lstStyle/>
          <a:p>
            <a:pPr algn="ctr">
              <a:lnSpc>
                <a:spcPts val="9672"/>
              </a:lnSpc>
            </a:pPr>
            <a:r>
              <a:rPr lang="en-US" sz="7059" spc="148">
                <a:solidFill>
                  <a:srgbClr val="FFFFFF"/>
                </a:solidFill>
                <a:latin typeface="ITC Kabel Std 2"/>
              </a:rPr>
              <a:t>QUIZ</a:t>
            </a:r>
          </a:p>
          <a:p>
            <a:pPr algn="ctr">
              <a:lnSpc>
                <a:spcPts val="9672"/>
              </a:lnSpc>
            </a:pPr>
            <a:r>
              <a:rPr lang="en-US" sz="7059" spc="148">
                <a:solidFill>
                  <a:srgbClr val="FFFFFF"/>
                </a:solidFill>
                <a:latin typeface="ITC Kabel Std 2"/>
              </a:rPr>
              <a:t>SMART CITY WEEK 2023</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791745" y="3634918"/>
            <a:ext cx="7600950" cy="1086440"/>
            <a:chOff x="0" y="0"/>
            <a:chExt cx="2001896" cy="286141"/>
          </a:xfrm>
        </p:grpSpPr>
        <p:sp>
          <p:nvSpPr>
            <p:cNvPr name="Freeform 3" id="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791745" y="5179231"/>
            <a:ext cx="7600950" cy="1086440"/>
            <a:chOff x="0" y="0"/>
            <a:chExt cx="2001896" cy="286141"/>
          </a:xfrm>
        </p:grpSpPr>
        <p:sp>
          <p:nvSpPr>
            <p:cNvPr name="Freeform 6" id="6"/>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791745" y="6722870"/>
            <a:ext cx="7600950" cy="1086440"/>
            <a:chOff x="0" y="0"/>
            <a:chExt cx="2001896" cy="286141"/>
          </a:xfrm>
        </p:grpSpPr>
        <p:sp>
          <p:nvSpPr>
            <p:cNvPr name="Freeform 9" id="9"/>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675335" y="2477690"/>
            <a:ext cx="5331621" cy="533162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13" id="13"/>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632876"/>
            <a:ext cx="6760569" cy="844813"/>
          </a:xfrm>
          <a:prstGeom prst="rect">
            <a:avLst/>
          </a:prstGeom>
        </p:spPr>
        <p:txBody>
          <a:bodyPr anchor="t" rtlCol="false" tIns="0" lIns="0" bIns="0" rIns="0">
            <a:spAutoFit/>
          </a:bodyPr>
          <a:lstStyle/>
          <a:p>
            <a:pPr>
              <a:lnSpc>
                <a:spcPts val="5722"/>
              </a:lnSpc>
            </a:pPr>
            <a:r>
              <a:rPr lang="en-US" sz="5250">
                <a:solidFill>
                  <a:srgbClr val="000000"/>
                </a:solidFill>
                <a:latin typeface="ITC Kabel Std 1"/>
              </a:rPr>
              <a:t>Que signifie EPI ?</a:t>
            </a:r>
          </a:p>
        </p:txBody>
      </p:sp>
      <p:sp>
        <p:nvSpPr>
          <p:cNvPr name="TextBox 15" id="15"/>
          <p:cNvSpPr txBox="true"/>
          <p:nvPr/>
        </p:nvSpPr>
        <p:spPr>
          <a:xfrm rot="0">
            <a:off x="6214551" y="3918148"/>
            <a:ext cx="675533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Equipement de Prévention Individuelle</a:t>
            </a:r>
          </a:p>
        </p:txBody>
      </p:sp>
      <p:sp>
        <p:nvSpPr>
          <p:cNvPr name="TextBox 16" id="16"/>
          <p:cNvSpPr txBox="true"/>
          <p:nvPr/>
        </p:nvSpPr>
        <p:spPr>
          <a:xfrm rot="0">
            <a:off x="1028700" y="178623"/>
            <a:ext cx="3297355"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5</a:t>
            </a:r>
          </a:p>
        </p:txBody>
      </p:sp>
      <p:sp>
        <p:nvSpPr>
          <p:cNvPr name="TextBox 17" id="17"/>
          <p:cNvSpPr txBox="true"/>
          <p:nvPr/>
        </p:nvSpPr>
        <p:spPr>
          <a:xfrm rot="0">
            <a:off x="6243943" y="5464291"/>
            <a:ext cx="6696555"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Equipement de Protection Individuelle</a:t>
            </a:r>
          </a:p>
        </p:txBody>
      </p:sp>
      <p:sp>
        <p:nvSpPr>
          <p:cNvPr name="TextBox 18" id="18"/>
          <p:cNvSpPr txBox="true"/>
          <p:nvPr/>
        </p:nvSpPr>
        <p:spPr>
          <a:xfrm rot="0">
            <a:off x="6312523" y="7011786"/>
            <a:ext cx="6559394"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Equipage de Protection Individualisée</a:t>
            </a:r>
          </a:p>
        </p:txBody>
      </p:sp>
      <p:sp>
        <p:nvSpPr>
          <p:cNvPr name="TextBox 19" id="19"/>
          <p:cNvSpPr txBox="true"/>
          <p:nvPr/>
        </p:nvSpPr>
        <p:spPr>
          <a:xfrm rot="0">
            <a:off x="4895305" y="3800009"/>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20" id="20"/>
          <p:cNvSpPr txBox="true"/>
          <p:nvPr/>
        </p:nvSpPr>
        <p:spPr>
          <a:xfrm rot="0">
            <a:off x="4908970" y="5340466"/>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21" id="21"/>
          <p:cNvSpPr txBox="true"/>
          <p:nvPr/>
        </p:nvSpPr>
        <p:spPr>
          <a:xfrm rot="0">
            <a:off x="4922432" y="6880922"/>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6897350"/>
            <a:chOff x="0" y="0"/>
            <a:chExt cx="4274726" cy="1816586"/>
          </a:xfrm>
        </p:grpSpPr>
        <p:sp>
          <p:nvSpPr>
            <p:cNvPr name="Freeform 3" id="3"/>
            <p:cNvSpPr/>
            <p:nvPr/>
          </p:nvSpPr>
          <p:spPr>
            <a:xfrm flipH="false" flipV="false" rot="0">
              <a:off x="0" y="0"/>
              <a:ext cx="4274726" cy="1816586"/>
            </a:xfrm>
            <a:custGeom>
              <a:avLst/>
              <a:gdLst/>
              <a:ahLst/>
              <a:cxnLst/>
              <a:rect r="r" b="b" t="t" l="l"/>
              <a:pathLst>
                <a:path h="1816586" w="4274726">
                  <a:moveTo>
                    <a:pt x="17172" y="0"/>
                  </a:moveTo>
                  <a:lnTo>
                    <a:pt x="4257554" y="0"/>
                  </a:lnTo>
                  <a:cubicBezTo>
                    <a:pt x="4267038" y="0"/>
                    <a:pt x="4274726" y="7688"/>
                    <a:pt x="4274726" y="17172"/>
                  </a:cubicBezTo>
                  <a:lnTo>
                    <a:pt x="4274726" y="1799414"/>
                  </a:lnTo>
                  <a:cubicBezTo>
                    <a:pt x="4274726" y="1808898"/>
                    <a:pt x="4267038" y="1816586"/>
                    <a:pt x="4257554" y="1816586"/>
                  </a:cubicBezTo>
                  <a:lnTo>
                    <a:pt x="17172" y="1816586"/>
                  </a:lnTo>
                  <a:cubicBezTo>
                    <a:pt x="7688" y="1816586"/>
                    <a:pt x="0" y="1808898"/>
                    <a:pt x="0" y="1799414"/>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7063826"/>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05497" y="2436483"/>
            <a:ext cx="15277006" cy="3344096"/>
          </a:xfrm>
          <a:prstGeom prst="rect">
            <a:avLst/>
          </a:prstGeom>
        </p:spPr>
        <p:txBody>
          <a:bodyPr anchor="t" rtlCol="false" tIns="0" lIns="0" bIns="0" rIns="0">
            <a:spAutoFit/>
          </a:bodyPr>
          <a:lstStyle/>
          <a:p>
            <a:pPr algn="ctr">
              <a:lnSpc>
                <a:spcPts val="6161"/>
              </a:lnSpc>
            </a:pPr>
            <a:r>
              <a:rPr lang="en-US" sz="5652">
                <a:solidFill>
                  <a:srgbClr val="DE0067"/>
                </a:solidFill>
                <a:latin typeface="ITC Kabel Std 1"/>
              </a:rPr>
              <a:t>Equipement de Protection Individuelle</a:t>
            </a:r>
          </a:p>
          <a:p>
            <a:pPr algn="ctr">
              <a:lnSpc>
                <a:spcPts val="6161"/>
              </a:lnSpc>
            </a:pPr>
          </a:p>
          <a:p>
            <a:pPr algn="ctr" marL="0" indent="0" lvl="0">
              <a:lnSpc>
                <a:spcPts val="4417"/>
              </a:lnSpc>
              <a:spcBef>
                <a:spcPct val="0"/>
              </a:spcBef>
            </a:pPr>
            <a:r>
              <a:rPr lang="en-US" sz="4052">
                <a:solidFill>
                  <a:srgbClr val="FFFFFF"/>
                </a:solidFill>
                <a:latin typeface="ITC Kabel Std 1"/>
              </a:rPr>
              <a:t>Les équipements de protection individuelle (EPI) sont destinés à protéger les salarié.es contre un ou plusieurs risques professionnels.</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791745" y="4220311"/>
            <a:ext cx="7600950" cy="1086440"/>
            <a:chOff x="0" y="0"/>
            <a:chExt cx="2001896" cy="286141"/>
          </a:xfrm>
        </p:grpSpPr>
        <p:sp>
          <p:nvSpPr>
            <p:cNvPr name="Freeform 3" id="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791745" y="5764623"/>
            <a:ext cx="7600950" cy="1086440"/>
            <a:chOff x="0" y="0"/>
            <a:chExt cx="2001896" cy="286141"/>
          </a:xfrm>
        </p:grpSpPr>
        <p:sp>
          <p:nvSpPr>
            <p:cNvPr name="Freeform 6" id="6"/>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791745" y="7308263"/>
            <a:ext cx="7600950" cy="1086440"/>
            <a:chOff x="0" y="0"/>
            <a:chExt cx="2001896" cy="286141"/>
          </a:xfrm>
        </p:grpSpPr>
        <p:sp>
          <p:nvSpPr>
            <p:cNvPr name="Freeform 9" id="9"/>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675335" y="2477690"/>
            <a:ext cx="5331621" cy="533162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13" id="13"/>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288747"/>
            <a:ext cx="16714567" cy="2187385"/>
          </a:xfrm>
          <a:prstGeom prst="rect">
            <a:avLst/>
          </a:prstGeom>
        </p:spPr>
        <p:txBody>
          <a:bodyPr anchor="t" rtlCol="false" tIns="0" lIns="0" bIns="0" rIns="0">
            <a:spAutoFit/>
          </a:bodyPr>
          <a:lstStyle/>
          <a:p>
            <a:pPr>
              <a:lnSpc>
                <a:spcPts val="4196"/>
              </a:lnSpc>
            </a:pPr>
            <a:r>
              <a:rPr lang="en-US" sz="3850">
                <a:solidFill>
                  <a:srgbClr val="000000"/>
                </a:solidFill>
                <a:latin typeface="ITC Kabel Std 1"/>
              </a:rPr>
              <a:t>Sur écran et à l’aide de logiciels spécialisés, cette technicienne transcrit les schémas fournis par les ingénieures d’études et les architectes en plans d’exécution directement exploitables par les exécutants sur le chantier. Elle est :</a:t>
            </a:r>
          </a:p>
        </p:txBody>
      </p:sp>
      <p:sp>
        <p:nvSpPr>
          <p:cNvPr name="TextBox 15" id="15"/>
          <p:cNvSpPr txBox="true"/>
          <p:nvPr/>
        </p:nvSpPr>
        <p:spPr>
          <a:xfrm rot="0">
            <a:off x="6214551" y="4503540"/>
            <a:ext cx="675533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Géomètre - Topographe</a:t>
            </a:r>
          </a:p>
        </p:txBody>
      </p:sp>
      <p:sp>
        <p:nvSpPr>
          <p:cNvPr name="TextBox 16" id="16"/>
          <p:cNvSpPr txBox="true"/>
          <p:nvPr/>
        </p:nvSpPr>
        <p:spPr>
          <a:xfrm rot="0">
            <a:off x="1028700" y="178623"/>
            <a:ext cx="3297355"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6</a:t>
            </a:r>
          </a:p>
        </p:txBody>
      </p:sp>
      <p:sp>
        <p:nvSpPr>
          <p:cNvPr name="TextBox 17" id="17"/>
          <p:cNvSpPr txBox="true"/>
          <p:nvPr/>
        </p:nvSpPr>
        <p:spPr>
          <a:xfrm rot="0">
            <a:off x="6243943" y="6049683"/>
            <a:ext cx="6696555"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Dessinatrice - Projeteuse</a:t>
            </a:r>
          </a:p>
        </p:txBody>
      </p:sp>
      <p:sp>
        <p:nvSpPr>
          <p:cNvPr name="TextBox 18" id="18"/>
          <p:cNvSpPr txBox="true"/>
          <p:nvPr/>
        </p:nvSpPr>
        <p:spPr>
          <a:xfrm rot="0">
            <a:off x="6312523" y="7597179"/>
            <a:ext cx="6559394"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Ingénieure en électricité</a:t>
            </a:r>
          </a:p>
        </p:txBody>
      </p:sp>
      <p:sp>
        <p:nvSpPr>
          <p:cNvPr name="TextBox 19" id="19"/>
          <p:cNvSpPr txBox="true"/>
          <p:nvPr/>
        </p:nvSpPr>
        <p:spPr>
          <a:xfrm rot="0">
            <a:off x="4895305" y="4385402"/>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20" id="20"/>
          <p:cNvSpPr txBox="true"/>
          <p:nvPr/>
        </p:nvSpPr>
        <p:spPr>
          <a:xfrm rot="0">
            <a:off x="4908970" y="5925858"/>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21" id="21"/>
          <p:cNvSpPr txBox="true"/>
          <p:nvPr/>
        </p:nvSpPr>
        <p:spPr>
          <a:xfrm rot="0">
            <a:off x="4922432" y="7466315"/>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6897350"/>
            <a:chOff x="0" y="0"/>
            <a:chExt cx="4274726" cy="1816586"/>
          </a:xfrm>
        </p:grpSpPr>
        <p:sp>
          <p:nvSpPr>
            <p:cNvPr name="Freeform 3" id="3"/>
            <p:cNvSpPr/>
            <p:nvPr/>
          </p:nvSpPr>
          <p:spPr>
            <a:xfrm flipH="false" flipV="false" rot="0">
              <a:off x="0" y="0"/>
              <a:ext cx="4274726" cy="1816586"/>
            </a:xfrm>
            <a:custGeom>
              <a:avLst/>
              <a:gdLst/>
              <a:ahLst/>
              <a:cxnLst/>
              <a:rect r="r" b="b" t="t" l="l"/>
              <a:pathLst>
                <a:path h="1816586" w="4274726">
                  <a:moveTo>
                    <a:pt x="17172" y="0"/>
                  </a:moveTo>
                  <a:lnTo>
                    <a:pt x="4257554" y="0"/>
                  </a:lnTo>
                  <a:cubicBezTo>
                    <a:pt x="4267038" y="0"/>
                    <a:pt x="4274726" y="7688"/>
                    <a:pt x="4274726" y="17172"/>
                  </a:cubicBezTo>
                  <a:lnTo>
                    <a:pt x="4274726" y="1799414"/>
                  </a:lnTo>
                  <a:cubicBezTo>
                    <a:pt x="4274726" y="1808898"/>
                    <a:pt x="4267038" y="1816586"/>
                    <a:pt x="4257554" y="1816586"/>
                  </a:cubicBezTo>
                  <a:lnTo>
                    <a:pt x="17172" y="1816586"/>
                  </a:lnTo>
                  <a:cubicBezTo>
                    <a:pt x="7688" y="1816586"/>
                    <a:pt x="0" y="1808898"/>
                    <a:pt x="0" y="1799414"/>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7063826"/>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05497" y="2348184"/>
            <a:ext cx="15277006" cy="4448941"/>
          </a:xfrm>
          <a:prstGeom prst="rect">
            <a:avLst/>
          </a:prstGeom>
        </p:spPr>
        <p:txBody>
          <a:bodyPr anchor="t" rtlCol="false" tIns="0" lIns="0" bIns="0" rIns="0">
            <a:spAutoFit/>
          </a:bodyPr>
          <a:lstStyle/>
          <a:p>
            <a:pPr algn="ctr">
              <a:lnSpc>
                <a:spcPts val="6161"/>
              </a:lnSpc>
            </a:pPr>
            <a:r>
              <a:rPr lang="en-US" sz="5652">
                <a:solidFill>
                  <a:srgbClr val="DE0067"/>
                </a:solidFill>
                <a:latin typeface="ITC Kabel Std 1"/>
              </a:rPr>
              <a:t>Dessinatrice - Projeteuse</a:t>
            </a:r>
          </a:p>
          <a:p>
            <a:pPr algn="ctr">
              <a:lnSpc>
                <a:spcPts val="6161"/>
              </a:lnSpc>
            </a:pPr>
          </a:p>
          <a:p>
            <a:pPr algn="ctr" marL="0" indent="0" lvl="0">
              <a:lnSpc>
                <a:spcPts val="4417"/>
              </a:lnSpc>
              <a:spcBef>
                <a:spcPct val="0"/>
              </a:spcBef>
            </a:pPr>
            <a:r>
              <a:rPr lang="en-US" sz="4052">
                <a:solidFill>
                  <a:srgbClr val="FFFFFF"/>
                </a:solidFill>
                <a:latin typeface="ITC Kabel Std 1"/>
              </a:rPr>
              <a:t>La dessinatrice-projeteuse réalise les plans d'un ouvrage, en transposant l'avant-projet en dessins, grâce aux outils assistés par ordinateur. Selon sa spécialité, il ou elle intervient sur une partie spécifique (circuits électriques, réseaux de canalisations...).</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791745" y="4220311"/>
            <a:ext cx="7600950" cy="1086440"/>
            <a:chOff x="0" y="0"/>
            <a:chExt cx="2001896" cy="286141"/>
          </a:xfrm>
        </p:grpSpPr>
        <p:sp>
          <p:nvSpPr>
            <p:cNvPr name="Freeform 3" id="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791745" y="5764623"/>
            <a:ext cx="7600950" cy="1086440"/>
            <a:chOff x="0" y="0"/>
            <a:chExt cx="2001896" cy="286141"/>
          </a:xfrm>
        </p:grpSpPr>
        <p:sp>
          <p:nvSpPr>
            <p:cNvPr name="Freeform 6" id="6"/>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791745" y="7308263"/>
            <a:ext cx="7600950" cy="1086440"/>
            <a:chOff x="0" y="0"/>
            <a:chExt cx="2001896" cy="286141"/>
          </a:xfrm>
        </p:grpSpPr>
        <p:sp>
          <p:nvSpPr>
            <p:cNvPr name="Freeform 9" id="9"/>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675335" y="2477690"/>
            <a:ext cx="5331621" cy="533162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13" id="13"/>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422097"/>
            <a:ext cx="16714567" cy="1298966"/>
          </a:xfrm>
          <a:prstGeom prst="rect">
            <a:avLst/>
          </a:prstGeom>
        </p:spPr>
        <p:txBody>
          <a:bodyPr anchor="t" rtlCol="false" tIns="0" lIns="0" bIns="0" rIns="0">
            <a:spAutoFit/>
          </a:bodyPr>
          <a:lstStyle/>
          <a:p>
            <a:pPr>
              <a:lnSpc>
                <a:spcPts val="4741"/>
              </a:lnSpc>
            </a:pPr>
            <a:r>
              <a:rPr lang="en-US" sz="4350">
                <a:solidFill>
                  <a:srgbClr val="000000"/>
                </a:solidFill>
                <a:latin typeface="ITC Kabel Std 1"/>
              </a:rPr>
              <a:t>Quelle est la part de femmes dans le secteur bâtiment et de la construction en 2020 ?</a:t>
            </a:r>
          </a:p>
        </p:txBody>
      </p:sp>
      <p:sp>
        <p:nvSpPr>
          <p:cNvPr name="TextBox 15" id="15"/>
          <p:cNvSpPr txBox="true"/>
          <p:nvPr/>
        </p:nvSpPr>
        <p:spPr>
          <a:xfrm rot="0">
            <a:off x="6214551" y="4503540"/>
            <a:ext cx="675533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12%</a:t>
            </a:r>
          </a:p>
        </p:txBody>
      </p:sp>
      <p:sp>
        <p:nvSpPr>
          <p:cNvPr name="TextBox 16" id="16"/>
          <p:cNvSpPr txBox="true"/>
          <p:nvPr/>
        </p:nvSpPr>
        <p:spPr>
          <a:xfrm rot="0">
            <a:off x="1028700" y="178623"/>
            <a:ext cx="3297355"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7</a:t>
            </a:r>
          </a:p>
        </p:txBody>
      </p:sp>
      <p:sp>
        <p:nvSpPr>
          <p:cNvPr name="TextBox 17" id="17"/>
          <p:cNvSpPr txBox="true"/>
          <p:nvPr/>
        </p:nvSpPr>
        <p:spPr>
          <a:xfrm rot="0">
            <a:off x="6243943" y="6049683"/>
            <a:ext cx="6696555"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20%</a:t>
            </a:r>
          </a:p>
        </p:txBody>
      </p:sp>
      <p:sp>
        <p:nvSpPr>
          <p:cNvPr name="TextBox 18" id="18"/>
          <p:cNvSpPr txBox="true"/>
          <p:nvPr/>
        </p:nvSpPr>
        <p:spPr>
          <a:xfrm rot="0">
            <a:off x="6312523" y="7597179"/>
            <a:ext cx="6559394"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50%</a:t>
            </a:r>
          </a:p>
        </p:txBody>
      </p:sp>
      <p:sp>
        <p:nvSpPr>
          <p:cNvPr name="TextBox 19" id="19"/>
          <p:cNvSpPr txBox="true"/>
          <p:nvPr/>
        </p:nvSpPr>
        <p:spPr>
          <a:xfrm rot="0">
            <a:off x="4895305" y="4385402"/>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20" id="20"/>
          <p:cNvSpPr txBox="true"/>
          <p:nvPr/>
        </p:nvSpPr>
        <p:spPr>
          <a:xfrm rot="0">
            <a:off x="4908970" y="5925858"/>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21" id="21"/>
          <p:cNvSpPr txBox="true"/>
          <p:nvPr/>
        </p:nvSpPr>
        <p:spPr>
          <a:xfrm rot="0">
            <a:off x="4922432" y="7466315"/>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6897350"/>
            <a:chOff x="0" y="0"/>
            <a:chExt cx="4274726" cy="1816586"/>
          </a:xfrm>
        </p:grpSpPr>
        <p:sp>
          <p:nvSpPr>
            <p:cNvPr name="Freeform 3" id="3"/>
            <p:cNvSpPr/>
            <p:nvPr/>
          </p:nvSpPr>
          <p:spPr>
            <a:xfrm flipH="false" flipV="false" rot="0">
              <a:off x="0" y="0"/>
              <a:ext cx="4274726" cy="1816586"/>
            </a:xfrm>
            <a:custGeom>
              <a:avLst/>
              <a:gdLst/>
              <a:ahLst/>
              <a:cxnLst/>
              <a:rect r="r" b="b" t="t" l="l"/>
              <a:pathLst>
                <a:path h="1816586" w="4274726">
                  <a:moveTo>
                    <a:pt x="17172" y="0"/>
                  </a:moveTo>
                  <a:lnTo>
                    <a:pt x="4257554" y="0"/>
                  </a:lnTo>
                  <a:cubicBezTo>
                    <a:pt x="4267038" y="0"/>
                    <a:pt x="4274726" y="7688"/>
                    <a:pt x="4274726" y="17172"/>
                  </a:cubicBezTo>
                  <a:lnTo>
                    <a:pt x="4274726" y="1799414"/>
                  </a:lnTo>
                  <a:cubicBezTo>
                    <a:pt x="4274726" y="1808898"/>
                    <a:pt x="4267038" y="1816586"/>
                    <a:pt x="4257554" y="1816586"/>
                  </a:cubicBezTo>
                  <a:lnTo>
                    <a:pt x="17172" y="1816586"/>
                  </a:lnTo>
                  <a:cubicBezTo>
                    <a:pt x="7688" y="1816586"/>
                    <a:pt x="0" y="1808898"/>
                    <a:pt x="0" y="1799414"/>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7063826"/>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05497" y="2348184"/>
            <a:ext cx="15277006" cy="3344096"/>
          </a:xfrm>
          <a:prstGeom prst="rect">
            <a:avLst/>
          </a:prstGeom>
        </p:spPr>
        <p:txBody>
          <a:bodyPr anchor="t" rtlCol="false" tIns="0" lIns="0" bIns="0" rIns="0">
            <a:spAutoFit/>
          </a:bodyPr>
          <a:lstStyle/>
          <a:p>
            <a:pPr algn="ctr">
              <a:lnSpc>
                <a:spcPts val="6161"/>
              </a:lnSpc>
            </a:pPr>
            <a:r>
              <a:rPr lang="en-US" sz="5652">
                <a:solidFill>
                  <a:srgbClr val="DE0067"/>
                </a:solidFill>
                <a:latin typeface="ITC Kabel Std 1"/>
              </a:rPr>
              <a:t>12%</a:t>
            </a:r>
          </a:p>
          <a:p>
            <a:pPr algn="ctr">
              <a:lnSpc>
                <a:spcPts val="6161"/>
              </a:lnSpc>
            </a:pPr>
          </a:p>
          <a:p>
            <a:pPr algn="ctr">
              <a:lnSpc>
                <a:spcPts val="4417"/>
              </a:lnSpc>
            </a:pPr>
            <a:r>
              <a:rPr lang="en-US" sz="4052">
                <a:solidFill>
                  <a:srgbClr val="FFFFFF"/>
                </a:solidFill>
                <a:latin typeface="ITC Kabel Std 1"/>
              </a:rPr>
              <a:t>Ce pourcentage était de 12,3 en 2020 et 8,6% en 2000.</a:t>
            </a:r>
          </a:p>
          <a:p>
            <a:pPr algn="ctr" marL="0" indent="0" lvl="0">
              <a:lnSpc>
                <a:spcPts val="4417"/>
              </a:lnSpc>
              <a:spcBef>
                <a:spcPct val="0"/>
              </a:spcBef>
            </a:pPr>
            <a:r>
              <a:rPr lang="en-US" sz="4052">
                <a:solidFill>
                  <a:srgbClr val="FFFFFF"/>
                </a:solidFill>
                <a:latin typeface="ITC Kabel Std 1"/>
              </a:rPr>
              <a:t>Chez les employés et techniciens, il est de 46,3% et il reste un objectif de plus long terme chez les cadres du secteur (21%).</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791745" y="4220311"/>
            <a:ext cx="7600950" cy="1086440"/>
            <a:chOff x="0" y="0"/>
            <a:chExt cx="2001896" cy="286141"/>
          </a:xfrm>
        </p:grpSpPr>
        <p:sp>
          <p:nvSpPr>
            <p:cNvPr name="Freeform 3" id="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791745" y="5764623"/>
            <a:ext cx="7600950" cy="1086440"/>
            <a:chOff x="0" y="0"/>
            <a:chExt cx="2001896" cy="286141"/>
          </a:xfrm>
        </p:grpSpPr>
        <p:sp>
          <p:nvSpPr>
            <p:cNvPr name="Freeform 6" id="6"/>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791745" y="7308263"/>
            <a:ext cx="7600950" cy="1086440"/>
            <a:chOff x="0" y="0"/>
            <a:chExt cx="2001896" cy="286141"/>
          </a:xfrm>
        </p:grpSpPr>
        <p:sp>
          <p:nvSpPr>
            <p:cNvPr name="Freeform 9" id="9"/>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675335" y="2477690"/>
            <a:ext cx="5331621" cy="533162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13" id="13"/>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422097"/>
            <a:ext cx="16714567" cy="1663510"/>
          </a:xfrm>
          <a:prstGeom prst="rect">
            <a:avLst/>
          </a:prstGeom>
        </p:spPr>
        <p:txBody>
          <a:bodyPr anchor="t" rtlCol="false" tIns="0" lIns="0" bIns="0" rIns="0">
            <a:spAutoFit/>
          </a:bodyPr>
          <a:lstStyle/>
          <a:p>
            <a:pPr>
              <a:lnSpc>
                <a:spcPts val="4196"/>
              </a:lnSpc>
            </a:pPr>
            <a:r>
              <a:rPr lang="en-US" sz="3850">
                <a:solidFill>
                  <a:srgbClr val="000000"/>
                </a:solidFill>
                <a:latin typeface="ITC Kabel Std 1"/>
              </a:rPr>
              <a:t>Cette professionnelle intervient pour fabriquer au sein d’un atelier des structures qui forment l’ossature des ponts, immeubles, usines… Elle peut aussi intervenir sur le chantier pour installer les pièces. Elle est :</a:t>
            </a:r>
          </a:p>
        </p:txBody>
      </p:sp>
      <p:sp>
        <p:nvSpPr>
          <p:cNvPr name="TextBox 15" id="15"/>
          <p:cNvSpPr txBox="true"/>
          <p:nvPr/>
        </p:nvSpPr>
        <p:spPr>
          <a:xfrm rot="0">
            <a:off x="6214551" y="4339365"/>
            <a:ext cx="6755339"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Ingénieure efficacité énergétique du bâtiment</a:t>
            </a:r>
          </a:p>
        </p:txBody>
      </p:sp>
      <p:sp>
        <p:nvSpPr>
          <p:cNvPr name="TextBox 16" id="16"/>
          <p:cNvSpPr txBox="true"/>
          <p:nvPr/>
        </p:nvSpPr>
        <p:spPr>
          <a:xfrm rot="0">
            <a:off x="1028700" y="178623"/>
            <a:ext cx="3297355"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8</a:t>
            </a:r>
          </a:p>
        </p:txBody>
      </p:sp>
      <p:sp>
        <p:nvSpPr>
          <p:cNvPr name="TextBox 17" id="17"/>
          <p:cNvSpPr txBox="true"/>
          <p:nvPr/>
        </p:nvSpPr>
        <p:spPr>
          <a:xfrm rot="0">
            <a:off x="6243943" y="6049683"/>
            <a:ext cx="6696555"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Cheffe de chantier</a:t>
            </a:r>
          </a:p>
        </p:txBody>
      </p:sp>
      <p:sp>
        <p:nvSpPr>
          <p:cNvPr name="TextBox 18" id="18"/>
          <p:cNvSpPr txBox="true"/>
          <p:nvPr/>
        </p:nvSpPr>
        <p:spPr>
          <a:xfrm rot="0">
            <a:off x="6312523" y="7597179"/>
            <a:ext cx="6559394"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Charpentière métallique</a:t>
            </a:r>
          </a:p>
        </p:txBody>
      </p:sp>
      <p:sp>
        <p:nvSpPr>
          <p:cNvPr name="TextBox 19" id="19"/>
          <p:cNvSpPr txBox="true"/>
          <p:nvPr/>
        </p:nvSpPr>
        <p:spPr>
          <a:xfrm rot="0">
            <a:off x="4895305" y="4385402"/>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20" id="20"/>
          <p:cNvSpPr txBox="true"/>
          <p:nvPr/>
        </p:nvSpPr>
        <p:spPr>
          <a:xfrm rot="0">
            <a:off x="4908970" y="5925858"/>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21" id="21"/>
          <p:cNvSpPr txBox="true"/>
          <p:nvPr/>
        </p:nvSpPr>
        <p:spPr>
          <a:xfrm rot="0">
            <a:off x="4922432" y="7466315"/>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6897350"/>
            <a:chOff x="0" y="0"/>
            <a:chExt cx="4274726" cy="1816586"/>
          </a:xfrm>
        </p:grpSpPr>
        <p:sp>
          <p:nvSpPr>
            <p:cNvPr name="Freeform 3" id="3"/>
            <p:cNvSpPr/>
            <p:nvPr/>
          </p:nvSpPr>
          <p:spPr>
            <a:xfrm flipH="false" flipV="false" rot="0">
              <a:off x="0" y="0"/>
              <a:ext cx="4274726" cy="1816586"/>
            </a:xfrm>
            <a:custGeom>
              <a:avLst/>
              <a:gdLst/>
              <a:ahLst/>
              <a:cxnLst/>
              <a:rect r="r" b="b" t="t" l="l"/>
              <a:pathLst>
                <a:path h="1816586" w="4274726">
                  <a:moveTo>
                    <a:pt x="17172" y="0"/>
                  </a:moveTo>
                  <a:lnTo>
                    <a:pt x="4257554" y="0"/>
                  </a:lnTo>
                  <a:cubicBezTo>
                    <a:pt x="4267038" y="0"/>
                    <a:pt x="4274726" y="7688"/>
                    <a:pt x="4274726" y="17172"/>
                  </a:cubicBezTo>
                  <a:lnTo>
                    <a:pt x="4274726" y="1799414"/>
                  </a:lnTo>
                  <a:cubicBezTo>
                    <a:pt x="4274726" y="1808898"/>
                    <a:pt x="4267038" y="1816586"/>
                    <a:pt x="4257554" y="1816586"/>
                  </a:cubicBezTo>
                  <a:lnTo>
                    <a:pt x="17172" y="1816586"/>
                  </a:lnTo>
                  <a:cubicBezTo>
                    <a:pt x="7688" y="1816586"/>
                    <a:pt x="0" y="1808898"/>
                    <a:pt x="0" y="1799414"/>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7063826"/>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05497" y="2348184"/>
            <a:ext cx="15277006" cy="3896519"/>
          </a:xfrm>
          <a:prstGeom prst="rect">
            <a:avLst/>
          </a:prstGeom>
        </p:spPr>
        <p:txBody>
          <a:bodyPr anchor="t" rtlCol="false" tIns="0" lIns="0" bIns="0" rIns="0">
            <a:spAutoFit/>
          </a:bodyPr>
          <a:lstStyle/>
          <a:p>
            <a:pPr algn="ctr">
              <a:lnSpc>
                <a:spcPts val="6161"/>
              </a:lnSpc>
            </a:pPr>
            <a:r>
              <a:rPr lang="en-US" sz="5652">
                <a:solidFill>
                  <a:srgbClr val="DE0067"/>
                </a:solidFill>
                <a:latin typeface="ITC Kabel Std 1"/>
              </a:rPr>
              <a:t>Charpentière métallique</a:t>
            </a:r>
          </a:p>
          <a:p>
            <a:pPr algn="ctr">
              <a:lnSpc>
                <a:spcPts val="6161"/>
              </a:lnSpc>
            </a:pPr>
          </a:p>
          <a:p>
            <a:pPr algn="ctr" marL="0" indent="0" lvl="0">
              <a:lnSpc>
                <a:spcPts val="4417"/>
              </a:lnSpc>
              <a:spcBef>
                <a:spcPct val="0"/>
              </a:spcBef>
            </a:pPr>
            <a:r>
              <a:rPr lang="en-US" sz="4052">
                <a:solidFill>
                  <a:srgbClr val="FFFFFF"/>
                </a:solidFill>
                <a:latin typeface="ITC Kabel Std 1"/>
              </a:rPr>
              <a:t>L</a:t>
            </a:r>
            <a:r>
              <a:rPr lang="en-US" sz="4052">
                <a:solidFill>
                  <a:srgbClr val="FFFFFF"/>
                </a:solidFill>
                <a:latin typeface="ITC Kabel Std 1"/>
              </a:rPr>
              <a:t>a charpentière métallique fabrique ou assemble les structures en acier qui forment la charpente des ponts, des immeubles, des pylônes, des bâtiments, etc. Elle travaille en atelier ou sur un chantier. Son savoir-faire est recherché.</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222495" y="3534504"/>
            <a:ext cx="11069174" cy="1535749"/>
            <a:chOff x="0" y="0"/>
            <a:chExt cx="2915338" cy="404477"/>
          </a:xfrm>
        </p:grpSpPr>
        <p:sp>
          <p:nvSpPr>
            <p:cNvPr name="Freeform 3" id="3"/>
            <p:cNvSpPr/>
            <p:nvPr/>
          </p:nvSpPr>
          <p:spPr>
            <a:xfrm flipH="false" flipV="false" rot="0">
              <a:off x="0" y="0"/>
              <a:ext cx="2915338" cy="404477"/>
            </a:xfrm>
            <a:custGeom>
              <a:avLst/>
              <a:gdLst/>
              <a:ahLst/>
              <a:cxnLst/>
              <a:rect r="r" b="b" t="t" l="l"/>
              <a:pathLst>
                <a:path h="404477" w="2915338">
                  <a:moveTo>
                    <a:pt x="14688" y="0"/>
                  </a:moveTo>
                  <a:lnTo>
                    <a:pt x="2900650" y="0"/>
                  </a:lnTo>
                  <a:cubicBezTo>
                    <a:pt x="2908762" y="0"/>
                    <a:pt x="2915338" y="6576"/>
                    <a:pt x="2915338" y="14688"/>
                  </a:cubicBezTo>
                  <a:lnTo>
                    <a:pt x="2915338" y="389790"/>
                  </a:lnTo>
                  <a:cubicBezTo>
                    <a:pt x="2915338" y="393685"/>
                    <a:pt x="2913791" y="397421"/>
                    <a:pt x="2911036" y="400175"/>
                  </a:cubicBezTo>
                  <a:cubicBezTo>
                    <a:pt x="2908282" y="402930"/>
                    <a:pt x="2904546" y="404477"/>
                    <a:pt x="2900650" y="404477"/>
                  </a:cubicBezTo>
                  <a:lnTo>
                    <a:pt x="14688" y="404477"/>
                  </a:lnTo>
                  <a:cubicBezTo>
                    <a:pt x="6576" y="404477"/>
                    <a:pt x="0" y="397901"/>
                    <a:pt x="0" y="389790"/>
                  </a:cubicBezTo>
                  <a:lnTo>
                    <a:pt x="0" y="14688"/>
                  </a:lnTo>
                  <a:cubicBezTo>
                    <a:pt x="0" y="6576"/>
                    <a:pt x="6576" y="0"/>
                    <a:pt x="14688"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675335" y="2477690"/>
            <a:ext cx="5331621" cy="533162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7" id="7"/>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028700" y="1428315"/>
            <a:ext cx="16714567" cy="761602"/>
          </a:xfrm>
          <a:prstGeom prst="rect">
            <a:avLst/>
          </a:prstGeom>
        </p:spPr>
        <p:txBody>
          <a:bodyPr anchor="t" rtlCol="false" tIns="0" lIns="0" bIns="0" rIns="0">
            <a:spAutoFit/>
          </a:bodyPr>
          <a:lstStyle/>
          <a:p>
            <a:pPr>
              <a:lnSpc>
                <a:spcPts val="5177"/>
              </a:lnSpc>
            </a:pPr>
            <a:r>
              <a:rPr lang="en-US" sz="4750">
                <a:solidFill>
                  <a:srgbClr val="000000"/>
                </a:solidFill>
                <a:latin typeface="ITC Kabel Std 1"/>
              </a:rPr>
              <a:t>Qu’est-ce que la construction durable ?</a:t>
            </a:r>
          </a:p>
        </p:txBody>
      </p:sp>
      <p:sp>
        <p:nvSpPr>
          <p:cNvPr name="TextBox 9" id="9"/>
          <p:cNvSpPr txBox="true"/>
          <p:nvPr/>
        </p:nvSpPr>
        <p:spPr>
          <a:xfrm rot="0">
            <a:off x="5792259" y="3638527"/>
            <a:ext cx="9929645" cy="1299129"/>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Ce sont les techniques et les moyens mis en œuvre pour concevoir et réaliser des bâtiments en accord avec le concept de développement durable</a:t>
            </a:r>
          </a:p>
        </p:txBody>
      </p:sp>
      <p:sp>
        <p:nvSpPr>
          <p:cNvPr name="TextBox 10" id="10"/>
          <p:cNvSpPr txBox="true"/>
          <p:nvPr/>
        </p:nvSpPr>
        <p:spPr>
          <a:xfrm rot="0">
            <a:off x="1028700" y="178623"/>
            <a:ext cx="3297355"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9</a:t>
            </a:r>
          </a:p>
        </p:txBody>
      </p:sp>
      <p:sp>
        <p:nvSpPr>
          <p:cNvPr name="TextBox 11" id="11"/>
          <p:cNvSpPr txBox="true"/>
          <p:nvPr/>
        </p:nvSpPr>
        <p:spPr>
          <a:xfrm rot="0">
            <a:off x="4326055" y="3817162"/>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12" id="12"/>
          <p:cNvSpPr txBox="true"/>
          <p:nvPr/>
        </p:nvSpPr>
        <p:spPr>
          <a:xfrm rot="0">
            <a:off x="4339720" y="5646834"/>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13" id="13"/>
          <p:cNvSpPr txBox="true"/>
          <p:nvPr/>
        </p:nvSpPr>
        <p:spPr>
          <a:xfrm rot="0">
            <a:off x="4339720" y="7430233"/>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grpSp>
        <p:nvGrpSpPr>
          <p:cNvPr name="Group 14" id="14"/>
          <p:cNvGrpSpPr/>
          <p:nvPr/>
        </p:nvGrpSpPr>
        <p:grpSpPr>
          <a:xfrm rot="0">
            <a:off x="5222495" y="5320575"/>
            <a:ext cx="11069174" cy="1535749"/>
            <a:chOff x="0" y="0"/>
            <a:chExt cx="2915338" cy="404477"/>
          </a:xfrm>
        </p:grpSpPr>
        <p:sp>
          <p:nvSpPr>
            <p:cNvPr name="Freeform 15" id="15"/>
            <p:cNvSpPr/>
            <p:nvPr/>
          </p:nvSpPr>
          <p:spPr>
            <a:xfrm flipH="false" flipV="false" rot="0">
              <a:off x="0" y="0"/>
              <a:ext cx="2915338" cy="404477"/>
            </a:xfrm>
            <a:custGeom>
              <a:avLst/>
              <a:gdLst/>
              <a:ahLst/>
              <a:cxnLst/>
              <a:rect r="r" b="b" t="t" l="l"/>
              <a:pathLst>
                <a:path h="404477" w="2915338">
                  <a:moveTo>
                    <a:pt x="14688" y="0"/>
                  </a:moveTo>
                  <a:lnTo>
                    <a:pt x="2900650" y="0"/>
                  </a:lnTo>
                  <a:cubicBezTo>
                    <a:pt x="2908762" y="0"/>
                    <a:pt x="2915338" y="6576"/>
                    <a:pt x="2915338" y="14688"/>
                  </a:cubicBezTo>
                  <a:lnTo>
                    <a:pt x="2915338" y="389790"/>
                  </a:lnTo>
                  <a:cubicBezTo>
                    <a:pt x="2915338" y="393685"/>
                    <a:pt x="2913791" y="397421"/>
                    <a:pt x="2911036" y="400175"/>
                  </a:cubicBezTo>
                  <a:cubicBezTo>
                    <a:pt x="2908282" y="402930"/>
                    <a:pt x="2904546" y="404477"/>
                    <a:pt x="2900650" y="404477"/>
                  </a:cubicBezTo>
                  <a:lnTo>
                    <a:pt x="14688" y="404477"/>
                  </a:lnTo>
                  <a:cubicBezTo>
                    <a:pt x="6576" y="404477"/>
                    <a:pt x="0" y="397901"/>
                    <a:pt x="0" y="389790"/>
                  </a:cubicBezTo>
                  <a:lnTo>
                    <a:pt x="0" y="14688"/>
                  </a:lnTo>
                  <a:cubicBezTo>
                    <a:pt x="0" y="6576"/>
                    <a:pt x="6576" y="0"/>
                    <a:pt x="14688" y="0"/>
                  </a:cubicBezTo>
                  <a:close/>
                </a:path>
              </a:pathLst>
            </a:custGeom>
            <a:solidFill>
              <a:srgbClr val="D1BA9D"/>
            </a:solidFill>
            <a:ln>
              <a:noFill/>
            </a:ln>
          </p:spPr>
        </p:sp>
        <p:sp>
          <p:nvSpPr>
            <p:cNvPr name="TextBox 16" id="16"/>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17" id="17"/>
          <p:cNvSpPr txBox="true"/>
          <p:nvPr/>
        </p:nvSpPr>
        <p:spPr>
          <a:xfrm rot="0">
            <a:off x="5792259" y="5832810"/>
            <a:ext cx="9929645"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C'est un bâtiment qui tiendra au moins 40 ans</a:t>
            </a:r>
          </a:p>
        </p:txBody>
      </p:sp>
      <p:grpSp>
        <p:nvGrpSpPr>
          <p:cNvPr name="Group 18" id="18"/>
          <p:cNvGrpSpPr/>
          <p:nvPr/>
        </p:nvGrpSpPr>
        <p:grpSpPr>
          <a:xfrm rot="0">
            <a:off x="5222495" y="7103974"/>
            <a:ext cx="11069174" cy="1535749"/>
            <a:chOff x="0" y="0"/>
            <a:chExt cx="2915338" cy="404477"/>
          </a:xfrm>
        </p:grpSpPr>
        <p:sp>
          <p:nvSpPr>
            <p:cNvPr name="Freeform 19" id="19"/>
            <p:cNvSpPr/>
            <p:nvPr/>
          </p:nvSpPr>
          <p:spPr>
            <a:xfrm flipH="false" flipV="false" rot="0">
              <a:off x="0" y="0"/>
              <a:ext cx="2915338" cy="404477"/>
            </a:xfrm>
            <a:custGeom>
              <a:avLst/>
              <a:gdLst/>
              <a:ahLst/>
              <a:cxnLst/>
              <a:rect r="r" b="b" t="t" l="l"/>
              <a:pathLst>
                <a:path h="404477" w="2915338">
                  <a:moveTo>
                    <a:pt x="14688" y="0"/>
                  </a:moveTo>
                  <a:lnTo>
                    <a:pt x="2900650" y="0"/>
                  </a:lnTo>
                  <a:cubicBezTo>
                    <a:pt x="2908762" y="0"/>
                    <a:pt x="2915338" y="6576"/>
                    <a:pt x="2915338" y="14688"/>
                  </a:cubicBezTo>
                  <a:lnTo>
                    <a:pt x="2915338" y="389790"/>
                  </a:lnTo>
                  <a:cubicBezTo>
                    <a:pt x="2915338" y="393685"/>
                    <a:pt x="2913791" y="397421"/>
                    <a:pt x="2911036" y="400175"/>
                  </a:cubicBezTo>
                  <a:cubicBezTo>
                    <a:pt x="2908282" y="402930"/>
                    <a:pt x="2904546" y="404477"/>
                    <a:pt x="2900650" y="404477"/>
                  </a:cubicBezTo>
                  <a:lnTo>
                    <a:pt x="14688" y="404477"/>
                  </a:lnTo>
                  <a:cubicBezTo>
                    <a:pt x="6576" y="404477"/>
                    <a:pt x="0" y="397901"/>
                    <a:pt x="0" y="389790"/>
                  </a:cubicBezTo>
                  <a:lnTo>
                    <a:pt x="0" y="14688"/>
                  </a:lnTo>
                  <a:cubicBezTo>
                    <a:pt x="0" y="6576"/>
                    <a:pt x="6576" y="0"/>
                    <a:pt x="14688" y="0"/>
                  </a:cubicBezTo>
                  <a:close/>
                </a:path>
              </a:pathLst>
            </a:custGeom>
            <a:solidFill>
              <a:srgbClr val="D1BA9D"/>
            </a:solidFill>
            <a:ln>
              <a:noFill/>
            </a:ln>
          </p:spPr>
        </p:sp>
        <p:sp>
          <p:nvSpPr>
            <p:cNvPr name="TextBox 20" id="2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21" id="21"/>
          <p:cNvSpPr txBox="true"/>
          <p:nvPr/>
        </p:nvSpPr>
        <p:spPr>
          <a:xfrm rot="0">
            <a:off x="5792259" y="7412771"/>
            <a:ext cx="9929645"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C'est un bâtiment qui va être construit en plusieurs années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7504779"/>
            <a:chOff x="0" y="0"/>
            <a:chExt cx="4274726" cy="1976567"/>
          </a:xfrm>
        </p:grpSpPr>
        <p:sp>
          <p:nvSpPr>
            <p:cNvPr name="Freeform 3" id="3"/>
            <p:cNvSpPr/>
            <p:nvPr/>
          </p:nvSpPr>
          <p:spPr>
            <a:xfrm flipH="false" flipV="false" rot="0">
              <a:off x="0" y="0"/>
              <a:ext cx="4274726" cy="1976567"/>
            </a:xfrm>
            <a:custGeom>
              <a:avLst/>
              <a:gdLst/>
              <a:ahLst/>
              <a:cxnLst/>
              <a:rect r="r" b="b" t="t" l="l"/>
              <a:pathLst>
                <a:path h="1976567" w="4274726">
                  <a:moveTo>
                    <a:pt x="17172" y="0"/>
                  </a:moveTo>
                  <a:lnTo>
                    <a:pt x="4257554" y="0"/>
                  </a:lnTo>
                  <a:cubicBezTo>
                    <a:pt x="4267038" y="0"/>
                    <a:pt x="4274726" y="7688"/>
                    <a:pt x="4274726" y="17172"/>
                  </a:cubicBezTo>
                  <a:lnTo>
                    <a:pt x="4274726" y="1959396"/>
                  </a:lnTo>
                  <a:cubicBezTo>
                    <a:pt x="4274726" y="1968879"/>
                    <a:pt x="4267038" y="1976567"/>
                    <a:pt x="4257554" y="1976567"/>
                  </a:cubicBezTo>
                  <a:lnTo>
                    <a:pt x="17172" y="1976567"/>
                  </a:lnTo>
                  <a:cubicBezTo>
                    <a:pt x="7688" y="1976567"/>
                    <a:pt x="0" y="1968879"/>
                    <a:pt x="0" y="1959396"/>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7693029"/>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05497" y="2367234"/>
            <a:ext cx="15277006" cy="5259120"/>
          </a:xfrm>
          <a:prstGeom prst="rect">
            <a:avLst/>
          </a:prstGeom>
        </p:spPr>
        <p:txBody>
          <a:bodyPr anchor="t" rtlCol="false" tIns="0" lIns="0" bIns="0" rIns="0">
            <a:spAutoFit/>
          </a:bodyPr>
          <a:lstStyle/>
          <a:p>
            <a:pPr algn="ctr">
              <a:lnSpc>
                <a:spcPts val="4744"/>
              </a:lnSpc>
            </a:pPr>
            <a:r>
              <a:rPr lang="en-US" sz="4352">
                <a:solidFill>
                  <a:srgbClr val="DE0067"/>
                </a:solidFill>
                <a:latin typeface="ITC Kabel Std 1"/>
              </a:rPr>
              <a:t>Ce sont les techniques et les moyens mis en œuvre pour concevoir et réaliser des bâtiments en accord avec le concept de développement durable</a:t>
            </a:r>
          </a:p>
          <a:p>
            <a:pPr algn="ctr">
              <a:lnSpc>
                <a:spcPts val="4744"/>
              </a:lnSpc>
            </a:pPr>
          </a:p>
          <a:p>
            <a:pPr algn="ctr" marL="0" indent="0" lvl="0">
              <a:lnSpc>
                <a:spcPts val="4417"/>
              </a:lnSpc>
              <a:spcBef>
                <a:spcPct val="0"/>
              </a:spcBef>
            </a:pPr>
            <a:r>
              <a:rPr lang="en-US" sz="4052">
                <a:solidFill>
                  <a:srgbClr val="FFFFFF"/>
                </a:solidFill>
                <a:latin typeface="ITC Kabel Std 1"/>
              </a:rPr>
              <a:t>L'éco-construction (ou construction durable) regroupe toute construction ou travaux de rénovation qui réduit l'impact des bâtiments sur le climat et l'environnement. Et cela à chaque étape : de la recherche des matériaux en passant par la construction, jusqu'à son utilisation au quotidien.</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791745" y="3634918"/>
            <a:ext cx="7600950" cy="1086440"/>
            <a:chOff x="0" y="0"/>
            <a:chExt cx="2001896" cy="286141"/>
          </a:xfrm>
        </p:grpSpPr>
        <p:sp>
          <p:nvSpPr>
            <p:cNvPr name="Freeform 3" id="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791745" y="5179231"/>
            <a:ext cx="7600950" cy="1086440"/>
            <a:chOff x="0" y="0"/>
            <a:chExt cx="2001896" cy="286141"/>
          </a:xfrm>
        </p:grpSpPr>
        <p:sp>
          <p:nvSpPr>
            <p:cNvPr name="Freeform 6" id="6"/>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791745" y="6722870"/>
            <a:ext cx="7600950" cy="1086440"/>
            <a:chOff x="0" y="0"/>
            <a:chExt cx="2001896" cy="286141"/>
          </a:xfrm>
        </p:grpSpPr>
        <p:sp>
          <p:nvSpPr>
            <p:cNvPr name="Freeform 9" id="9"/>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675335" y="2477690"/>
            <a:ext cx="5331621" cy="533162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13" id="13"/>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632876"/>
            <a:ext cx="6760569" cy="844813"/>
          </a:xfrm>
          <a:prstGeom prst="rect">
            <a:avLst/>
          </a:prstGeom>
        </p:spPr>
        <p:txBody>
          <a:bodyPr anchor="t" rtlCol="false" tIns="0" lIns="0" bIns="0" rIns="0">
            <a:spAutoFit/>
          </a:bodyPr>
          <a:lstStyle/>
          <a:p>
            <a:pPr>
              <a:lnSpc>
                <a:spcPts val="5722"/>
              </a:lnSpc>
            </a:pPr>
            <a:r>
              <a:rPr lang="en-US" sz="5250">
                <a:solidFill>
                  <a:srgbClr val="000000"/>
                </a:solidFill>
                <a:latin typeface="ITC Kabel Std 1"/>
              </a:rPr>
              <a:t>Que signifie « BTP » ?</a:t>
            </a:r>
          </a:p>
        </p:txBody>
      </p:sp>
      <p:sp>
        <p:nvSpPr>
          <p:cNvPr name="TextBox 15" id="15"/>
          <p:cNvSpPr txBox="true"/>
          <p:nvPr/>
        </p:nvSpPr>
        <p:spPr>
          <a:xfrm rot="0">
            <a:off x="6410496" y="3987321"/>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Bâtisseurs et Travaux Publics</a:t>
            </a:r>
          </a:p>
        </p:txBody>
      </p:sp>
      <p:sp>
        <p:nvSpPr>
          <p:cNvPr name="TextBox 16" id="16"/>
          <p:cNvSpPr txBox="true"/>
          <p:nvPr/>
        </p:nvSpPr>
        <p:spPr>
          <a:xfrm rot="0">
            <a:off x="1028700" y="178623"/>
            <a:ext cx="3297355"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1</a:t>
            </a:r>
          </a:p>
        </p:txBody>
      </p:sp>
      <p:sp>
        <p:nvSpPr>
          <p:cNvPr name="TextBox 17" id="17"/>
          <p:cNvSpPr txBox="true"/>
          <p:nvPr/>
        </p:nvSpPr>
        <p:spPr>
          <a:xfrm rot="0">
            <a:off x="6410496" y="5527777"/>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Bâtiment et Travaux Personnels</a:t>
            </a:r>
          </a:p>
        </p:txBody>
      </p:sp>
      <p:sp>
        <p:nvSpPr>
          <p:cNvPr name="TextBox 18" id="18"/>
          <p:cNvSpPr txBox="true"/>
          <p:nvPr/>
        </p:nvSpPr>
        <p:spPr>
          <a:xfrm rot="0">
            <a:off x="6410496" y="7011786"/>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Bâtiment et Travaux Publics</a:t>
            </a:r>
          </a:p>
        </p:txBody>
      </p:sp>
      <p:sp>
        <p:nvSpPr>
          <p:cNvPr name="TextBox 19" id="19"/>
          <p:cNvSpPr txBox="true"/>
          <p:nvPr/>
        </p:nvSpPr>
        <p:spPr>
          <a:xfrm rot="0">
            <a:off x="4895305" y="3800009"/>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20" id="20"/>
          <p:cNvSpPr txBox="true"/>
          <p:nvPr/>
        </p:nvSpPr>
        <p:spPr>
          <a:xfrm rot="0">
            <a:off x="4908970" y="5340466"/>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21" id="21"/>
          <p:cNvSpPr txBox="true"/>
          <p:nvPr/>
        </p:nvSpPr>
        <p:spPr>
          <a:xfrm rot="0">
            <a:off x="4922432" y="6880922"/>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791745" y="2684579"/>
            <a:ext cx="7600950" cy="1086440"/>
            <a:chOff x="0" y="0"/>
            <a:chExt cx="2001896" cy="286141"/>
          </a:xfrm>
        </p:grpSpPr>
        <p:sp>
          <p:nvSpPr>
            <p:cNvPr name="Freeform 3" id="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791745" y="4228891"/>
            <a:ext cx="7600950" cy="1086440"/>
            <a:chOff x="0" y="0"/>
            <a:chExt cx="2001896" cy="286141"/>
          </a:xfrm>
        </p:grpSpPr>
        <p:sp>
          <p:nvSpPr>
            <p:cNvPr name="Freeform 6" id="6"/>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791745" y="5772531"/>
            <a:ext cx="7600950" cy="1086440"/>
            <a:chOff x="0" y="0"/>
            <a:chExt cx="2001896" cy="286141"/>
          </a:xfrm>
        </p:grpSpPr>
        <p:sp>
          <p:nvSpPr>
            <p:cNvPr name="Freeform 9" id="9"/>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675335" y="2477690"/>
            <a:ext cx="5331621" cy="533162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13" id="13"/>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578853"/>
            <a:ext cx="16714567" cy="1239076"/>
          </a:xfrm>
          <a:prstGeom prst="rect">
            <a:avLst/>
          </a:prstGeom>
        </p:spPr>
        <p:txBody>
          <a:bodyPr anchor="t" rtlCol="false" tIns="0" lIns="0" bIns="0" rIns="0">
            <a:spAutoFit/>
          </a:bodyPr>
          <a:lstStyle/>
          <a:p>
            <a:pPr>
              <a:lnSpc>
                <a:spcPts val="4523"/>
              </a:lnSpc>
            </a:pPr>
            <a:r>
              <a:rPr lang="en-US" sz="4150">
                <a:solidFill>
                  <a:srgbClr val="000000"/>
                </a:solidFill>
                <a:latin typeface="ITC Kabel Std 1"/>
              </a:rPr>
              <a:t>Quelles peuvent être les missions d'une ingénieure d'étude ou de projets BTP ?</a:t>
            </a:r>
          </a:p>
        </p:txBody>
      </p:sp>
      <p:sp>
        <p:nvSpPr>
          <p:cNvPr name="TextBox 15" id="15"/>
          <p:cNvSpPr txBox="true"/>
          <p:nvPr/>
        </p:nvSpPr>
        <p:spPr>
          <a:xfrm rot="0">
            <a:off x="6214551" y="2803633"/>
            <a:ext cx="6755339"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Elle est en charge des études liées à la construction d'un ouvrage</a:t>
            </a:r>
          </a:p>
        </p:txBody>
      </p:sp>
      <p:sp>
        <p:nvSpPr>
          <p:cNvPr name="TextBox 16" id="16"/>
          <p:cNvSpPr txBox="true"/>
          <p:nvPr/>
        </p:nvSpPr>
        <p:spPr>
          <a:xfrm rot="0">
            <a:off x="1028700" y="198217"/>
            <a:ext cx="3668072"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10</a:t>
            </a:r>
          </a:p>
        </p:txBody>
      </p:sp>
      <p:sp>
        <p:nvSpPr>
          <p:cNvPr name="TextBox 17" id="17"/>
          <p:cNvSpPr txBox="true"/>
          <p:nvPr/>
        </p:nvSpPr>
        <p:spPr>
          <a:xfrm rot="0">
            <a:off x="6243943" y="4344089"/>
            <a:ext cx="6696555"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Elle est en charge de la stratégie marketing de l'entreprise</a:t>
            </a:r>
          </a:p>
        </p:txBody>
      </p:sp>
      <p:sp>
        <p:nvSpPr>
          <p:cNvPr name="TextBox 18" id="18"/>
          <p:cNvSpPr txBox="true"/>
          <p:nvPr/>
        </p:nvSpPr>
        <p:spPr>
          <a:xfrm rot="0">
            <a:off x="6312523" y="5856673"/>
            <a:ext cx="6559394"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Elle est chargée de mettre au point le squelette du bâtiment</a:t>
            </a:r>
          </a:p>
        </p:txBody>
      </p:sp>
      <p:sp>
        <p:nvSpPr>
          <p:cNvPr name="TextBox 19" id="19"/>
          <p:cNvSpPr txBox="true"/>
          <p:nvPr/>
        </p:nvSpPr>
        <p:spPr>
          <a:xfrm rot="0">
            <a:off x="4895305" y="2849670"/>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20" id="20"/>
          <p:cNvSpPr txBox="true"/>
          <p:nvPr/>
        </p:nvSpPr>
        <p:spPr>
          <a:xfrm rot="0">
            <a:off x="4908970" y="4390126"/>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21" id="21"/>
          <p:cNvSpPr txBox="true"/>
          <p:nvPr/>
        </p:nvSpPr>
        <p:spPr>
          <a:xfrm rot="0">
            <a:off x="4922432" y="5930583"/>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grpSp>
        <p:nvGrpSpPr>
          <p:cNvPr name="Group 22" id="22"/>
          <p:cNvGrpSpPr/>
          <p:nvPr/>
        </p:nvGrpSpPr>
        <p:grpSpPr>
          <a:xfrm rot="0">
            <a:off x="5791745" y="7316171"/>
            <a:ext cx="7600950" cy="1086440"/>
            <a:chOff x="0" y="0"/>
            <a:chExt cx="2001896" cy="286141"/>
          </a:xfrm>
        </p:grpSpPr>
        <p:sp>
          <p:nvSpPr>
            <p:cNvPr name="Freeform 23" id="2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24" id="2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25" id="25"/>
          <p:cNvSpPr txBox="true"/>
          <p:nvPr/>
        </p:nvSpPr>
        <p:spPr>
          <a:xfrm rot="0">
            <a:off x="6312523" y="7437710"/>
            <a:ext cx="6559394"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Elle choisit le matériel et les procédures utiles pour le chantier</a:t>
            </a:r>
          </a:p>
        </p:txBody>
      </p:sp>
      <p:sp>
        <p:nvSpPr>
          <p:cNvPr name="TextBox 26" id="26"/>
          <p:cNvSpPr txBox="true"/>
          <p:nvPr/>
        </p:nvSpPr>
        <p:spPr>
          <a:xfrm rot="0">
            <a:off x="4895305" y="7474222"/>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D)</a:t>
            </a:r>
          </a:p>
        </p:txBody>
      </p:sp>
      <p:grpSp>
        <p:nvGrpSpPr>
          <p:cNvPr name="Group 27" id="27"/>
          <p:cNvGrpSpPr/>
          <p:nvPr/>
        </p:nvGrpSpPr>
        <p:grpSpPr>
          <a:xfrm rot="0">
            <a:off x="5791745" y="8859811"/>
            <a:ext cx="7600950" cy="1086440"/>
            <a:chOff x="0" y="0"/>
            <a:chExt cx="2001896" cy="286141"/>
          </a:xfrm>
        </p:grpSpPr>
        <p:sp>
          <p:nvSpPr>
            <p:cNvPr name="Freeform 28" id="28"/>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29" id="2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30" id="30"/>
          <p:cNvSpPr txBox="true"/>
          <p:nvPr/>
        </p:nvSpPr>
        <p:spPr>
          <a:xfrm rot="0">
            <a:off x="6204754" y="8955061"/>
            <a:ext cx="6774933"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Elle est en charge de l'achat du terrain sur lequel sera construit l'ouvrage</a:t>
            </a:r>
          </a:p>
        </p:txBody>
      </p:sp>
      <p:sp>
        <p:nvSpPr>
          <p:cNvPr name="TextBox 31" id="31"/>
          <p:cNvSpPr txBox="true"/>
          <p:nvPr/>
        </p:nvSpPr>
        <p:spPr>
          <a:xfrm rot="0">
            <a:off x="4936097" y="9017862"/>
            <a:ext cx="434713"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6897350"/>
            <a:chOff x="0" y="0"/>
            <a:chExt cx="4274726" cy="1816586"/>
          </a:xfrm>
        </p:grpSpPr>
        <p:sp>
          <p:nvSpPr>
            <p:cNvPr name="Freeform 3" id="3"/>
            <p:cNvSpPr/>
            <p:nvPr/>
          </p:nvSpPr>
          <p:spPr>
            <a:xfrm flipH="false" flipV="false" rot="0">
              <a:off x="0" y="0"/>
              <a:ext cx="4274726" cy="1816586"/>
            </a:xfrm>
            <a:custGeom>
              <a:avLst/>
              <a:gdLst/>
              <a:ahLst/>
              <a:cxnLst/>
              <a:rect r="r" b="b" t="t" l="l"/>
              <a:pathLst>
                <a:path h="1816586" w="4274726">
                  <a:moveTo>
                    <a:pt x="17172" y="0"/>
                  </a:moveTo>
                  <a:lnTo>
                    <a:pt x="4257554" y="0"/>
                  </a:lnTo>
                  <a:cubicBezTo>
                    <a:pt x="4267038" y="0"/>
                    <a:pt x="4274726" y="7688"/>
                    <a:pt x="4274726" y="17172"/>
                  </a:cubicBezTo>
                  <a:lnTo>
                    <a:pt x="4274726" y="1799414"/>
                  </a:lnTo>
                  <a:cubicBezTo>
                    <a:pt x="4274726" y="1808898"/>
                    <a:pt x="4267038" y="1816586"/>
                    <a:pt x="4257554" y="1816586"/>
                  </a:cubicBezTo>
                  <a:lnTo>
                    <a:pt x="17172" y="1816586"/>
                  </a:lnTo>
                  <a:cubicBezTo>
                    <a:pt x="7688" y="1816586"/>
                    <a:pt x="0" y="1808898"/>
                    <a:pt x="0" y="1799414"/>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7063826"/>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05497" y="2604193"/>
            <a:ext cx="15277006" cy="2856832"/>
          </a:xfrm>
          <a:prstGeom prst="rect">
            <a:avLst/>
          </a:prstGeom>
        </p:spPr>
        <p:txBody>
          <a:bodyPr anchor="t" rtlCol="false" tIns="0" lIns="0" bIns="0" rIns="0">
            <a:spAutoFit/>
          </a:bodyPr>
          <a:lstStyle/>
          <a:p>
            <a:pPr algn="ctr">
              <a:lnSpc>
                <a:spcPts val="4417"/>
              </a:lnSpc>
            </a:pPr>
            <a:r>
              <a:rPr lang="en-US" sz="4052">
                <a:solidFill>
                  <a:srgbClr val="DE0067"/>
                </a:solidFill>
                <a:latin typeface="ITC Kabel Std 1"/>
              </a:rPr>
              <a:t>Elle est en charge des études liées à la construction d'un ouvrage</a:t>
            </a:r>
          </a:p>
          <a:p>
            <a:pPr algn="ctr">
              <a:lnSpc>
                <a:spcPts val="4417"/>
              </a:lnSpc>
            </a:pPr>
          </a:p>
          <a:p>
            <a:pPr algn="ctr">
              <a:lnSpc>
                <a:spcPts val="4417"/>
              </a:lnSpc>
            </a:pPr>
            <a:r>
              <a:rPr lang="en-US" sz="4052">
                <a:solidFill>
                  <a:srgbClr val="DE0067"/>
                </a:solidFill>
                <a:latin typeface="ITC Kabel Std 1"/>
              </a:rPr>
              <a:t>Elle est chargée de mettre au point le squelette du bâtiment</a:t>
            </a:r>
          </a:p>
          <a:p>
            <a:pPr algn="ctr">
              <a:lnSpc>
                <a:spcPts val="4417"/>
              </a:lnSpc>
            </a:pPr>
          </a:p>
          <a:p>
            <a:pPr algn="ctr" marL="0" indent="0" lvl="0">
              <a:lnSpc>
                <a:spcPts val="4417"/>
              </a:lnSpc>
              <a:spcBef>
                <a:spcPct val="0"/>
              </a:spcBef>
            </a:pPr>
            <a:r>
              <a:rPr lang="en-US" sz="4052">
                <a:solidFill>
                  <a:srgbClr val="DE0067"/>
                </a:solidFill>
                <a:latin typeface="ITC Kabel Std 1"/>
              </a:rPr>
              <a:t>Elle choisit le matériel et les procédures utiles pour le chantier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5486547"/>
            <a:chOff x="0" y="0"/>
            <a:chExt cx="4274726" cy="1445016"/>
          </a:xfrm>
        </p:grpSpPr>
        <p:sp>
          <p:nvSpPr>
            <p:cNvPr name="Freeform 3" id="3"/>
            <p:cNvSpPr/>
            <p:nvPr/>
          </p:nvSpPr>
          <p:spPr>
            <a:xfrm flipH="false" flipV="false" rot="0">
              <a:off x="0" y="0"/>
              <a:ext cx="4274726" cy="1445016"/>
            </a:xfrm>
            <a:custGeom>
              <a:avLst/>
              <a:gdLst/>
              <a:ahLst/>
              <a:cxnLst/>
              <a:rect r="r" b="b" t="t" l="l"/>
              <a:pathLst>
                <a:path h="1445016" w="4274726">
                  <a:moveTo>
                    <a:pt x="17172" y="0"/>
                  </a:moveTo>
                  <a:lnTo>
                    <a:pt x="4257554" y="0"/>
                  </a:lnTo>
                  <a:cubicBezTo>
                    <a:pt x="4267038" y="0"/>
                    <a:pt x="4274726" y="7688"/>
                    <a:pt x="4274726" y="17172"/>
                  </a:cubicBezTo>
                  <a:lnTo>
                    <a:pt x="4274726" y="1427845"/>
                  </a:lnTo>
                  <a:cubicBezTo>
                    <a:pt x="4274726" y="1437328"/>
                    <a:pt x="4267038" y="1445016"/>
                    <a:pt x="4257554" y="1445016"/>
                  </a:cubicBezTo>
                  <a:lnTo>
                    <a:pt x="17172" y="1445016"/>
                  </a:lnTo>
                  <a:cubicBezTo>
                    <a:pt x="7688" y="1445016"/>
                    <a:pt x="0" y="1437328"/>
                    <a:pt x="0" y="1427845"/>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5521946"/>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808530" y="3616060"/>
            <a:ext cx="12670940" cy="917061"/>
          </a:xfrm>
          <a:prstGeom prst="rect">
            <a:avLst/>
          </a:prstGeom>
        </p:spPr>
        <p:txBody>
          <a:bodyPr anchor="t" rtlCol="false" tIns="0" lIns="0" bIns="0" rIns="0">
            <a:spAutoFit/>
          </a:bodyPr>
          <a:lstStyle/>
          <a:p>
            <a:pPr algn="ctr" marL="0" indent="0" lvl="0">
              <a:lnSpc>
                <a:spcPts val="6161"/>
              </a:lnSpc>
              <a:spcBef>
                <a:spcPct val="0"/>
              </a:spcBef>
            </a:pPr>
            <a:r>
              <a:rPr lang="en-US" sz="5652">
                <a:solidFill>
                  <a:srgbClr val="DE0067"/>
                </a:solidFill>
                <a:latin typeface="ITC Kabel Std 1"/>
              </a:rPr>
              <a:t>Bâtiment et Travaux Publics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606561" y="2441018"/>
            <a:ext cx="1762768" cy="2348399"/>
          </a:xfrm>
          <a:custGeom>
            <a:avLst/>
            <a:gdLst/>
            <a:ahLst/>
            <a:cxnLst/>
            <a:rect r="r" b="b" t="t" l="l"/>
            <a:pathLst>
              <a:path h="2348399" w="1762768">
                <a:moveTo>
                  <a:pt x="0" y="0"/>
                </a:moveTo>
                <a:lnTo>
                  <a:pt x="1762768" y="0"/>
                </a:lnTo>
                <a:lnTo>
                  <a:pt x="1762768" y="2348400"/>
                </a:lnTo>
                <a:lnTo>
                  <a:pt x="0" y="2348400"/>
                </a:lnTo>
                <a:lnTo>
                  <a:pt x="0" y="0"/>
                </a:lnTo>
                <a:close/>
              </a:path>
            </a:pathLst>
          </a:custGeom>
          <a:blipFill>
            <a:blip r:embed="rId2"/>
            <a:stretch>
              <a:fillRect l="0" t="0" r="0" b="0"/>
            </a:stretch>
          </a:blipFill>
        </p:spPr>
      </p:sp>
      <p:grpSp>
        <p:nvGrpSpPr>
          <p:cNvPr name="Group 3" id="3"/>
          <p:cNvGrpSpPr/>
          <p:nvPr/>
        </p:nvGrpSpPr>
        <p:grpSpPr>
          <a:xfrm rot="0">
            <a:off x="5791745" y="3634918"/>
            <a:ext cx="7600950" cy="1086440"/>
            <a:chOff x="0" y="0"/>
            <a:chExt cx="2001896" cy="286141"/>
          </a:xfrm>
        </p:grpSpPr>
        <p:sp>
          <p:nvSpPr>
            <p:cNvPr name="Freeform 4" id="4"/>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12932179" y="5004363"/>
            <a:ext cx="1662609" cy="2024045"/>
          </a:xfrm>
          <a:custGeom>
            <a:avLst/>
            <a:gdLst/>
            <a:ahLst/>
            <a:cxnLst/>
            <a:rect r="r" b="b" t="t" l="l"/>
            <a:pathLst>
              <a:path h="2024045" w="1662609">
                <a:moveTo>
                  <a:pt x="0" y="0"/>
                </a:moveTo>
                <a:lnTo>
                  <a:pt x="1662609" y="0"/>
                </a:lnTo>
                <a:lnTo>
                  <a:pt x="1662609" y="2024045"/>
                </a:lnTo>
                <a:lnTo>
                  <a:pt x="0" y="2024045"/>
                </a:lnTo>
                <a:lnTo>
                  <a:pt x="0" y="0"/>
                </a:lnTo>
                <a:close/>
              </a:path>
            </a:pathLst>
          </a:custGeom>
          <a:blipFill>
            <a:blip r:embed="rId3"/>
            <a:stretch>
              <a:fillRect l="0" t="0" r="0" b="0"/>
            </a:stretch>
          </a:blipFill>
        </p:spPr>
      </p:sp>
      <p:grpSp>
        <p:nvGrpSpPr>
          <p:cNvPr name="Group 7" id="7"/>
          <p:cNvGrpSpPr/>
          <p:nvPr/>
        </p:nvGrpSpPr>
        <p:grpSpPr>
          <a:xfrm rot="0">
            <a:off x="5791745" y="5639263"/>
            <a:ext cx="7600950" cy="1086440"/>
            <a:chOff x="0" y="0"/>
            <a:chExt cx="2001896" cy="286141"/>
          </a:xfrm>
        </p:grpSpPr>
        <p:sp>
          <p:nvSpPr>
            <p:cNvPr name="Freeform 8" id="8"/>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2095479" y="7285583"/>
            <a:ext cx="2295348" cy="1630426"/>
          </a:xfrm>
          <a:custGeom>
            <a:avLst/>
            <a:gdLst/>
            <a:ahLst/>
            <a:cxnLst/>
            <a:rect r="r" b="b" t="t" l="l"/>
            <a:pathLst>
              <a:path h="1630426" w="2295348">
                <a:moveTo>
                  <a:pt x="0" y="0"/>
                </a:moveTo>
                <a:lnTo>
                  <a:pt x="2295349" y="0"/>
                </a:lnTo>
                <a:lnTo>
                  <a:pt x="2295349" y="1630426"/>
                </a:lnTo>
                <a:lnTo>
                  <a:pt x="0" y="1630426"/>
                </a:lnTo>
                <a:lnTo>
                  <a:pt x="0" y="0"/>
                </a:lnTo>
                <a:close/>
              </a:path>
            </a:pathLst>
          </a:custGeom>
          <a:blipFill>
            <a:blip r:embed="rId4"/>
            <a:stretch>
              <a:fillRect l="0" t="0" r="0" b="0"/>
            </a:stretch>
          </a:blipFill>
        </p:spPr>
      </p:sp>
      <p:grpSp>
        <p:nvGrpSpPr>
          <p:cNvPr name="Group 11" id="11"/>
          <p:cNvGrpSpPr/>
          <p:nvPr/>
        </p:nvGrpSpPr>
        <p:grpSpPr>
          <a:xfrm rot="0">
            <a:off x="5791745" y="7640103"/>
            <a:ext cx="7600950" cy="1086440"/>
            <a:chOff x="0" y="0"/>
            <a:chExt cx="2001896" cy="286141"/>
          </a:xfrm>
        </p:grpSpPr>
        <p:sp>
          <p:nvSpPr>
            <p:cNvPr name="Freeform 12" id="12"/>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13" id="13"/>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2675335" y="2477690"/>
            <a:ext cx="5331621" cy="533162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16" id="16"/>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028700" y="1632876"/>
            <a:ext cx="16917178" cy="1568659"/>
          </a:xfrm>
          <a:prstGeom prst="rect">
            <a:avLst/>
          </a:prstGeom>
        </p:spPr>
        <p:txBody>
          <a:bodyPr anchor="t" rtlCol="false" tIns="0" lIns="0" bIns="0" rIns="0">
            <a:spAutoFit/>
          </a:bodyPr>
          <a:lstStyle/>
          <a:p>
            <a:pPr>
              <a:lnSpc>
                <a:spcPts val="5722"/>
              </a:lnSpc>
            </a:pPr>
            <a:r>
              <a:rPr lang="en-US" sz="5250">
                <a:solidFill>
                  <a:srgbClr val="000000"/>
                </a:solidFill>
                <a:latin typeface="ITC Kabel Std 1"/>
              </a:rPr>
              <a:t>Quel personnage de jeu vidéo exerce un métier dans le bâtiment ?</a:t>
            </a:r>
          </a:p>
        </p:txBody>
      </p:sp>
      <p:sp>
        <p:nvSpPr>
          <p:cNvPr name="TextBox 18" id="18"/>
          <p:cNvSpPr txBox="true"/>
          <p:nvPr/>
        </p:nvSpPr>
        <p:spPr>
          <a:xfrm rot="0">
            <a:off x="6410496" y="3987321"/>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Super Mario</a:t>
            </a:r>
          </a:p>
        </p:txBody>
      </p:sp>
      <p:sp>
        <p:nvSpPr>
          <p:cNvPr name="TextBox 19" id="19"/>
          <p:cNvSpPr txBox="true"/>
          <p:nvPr/>
        </p:nvSpPr>
        <p:spPr>
          <a:xfrm rot="0">
            <a:off x="1028700" y="178623"/>
            <a:ext cx="3297355"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2</a:t>
            </a:r>
          </a:p>
        </p:txBody>
      </p:sp>
      <p:sp>
        <p:nvSpPr>
          <p:cNvPr name="TextBox 20" id="20"/>
          <p:cNvSpPr txBox="true"/>
          <p:nvPr/>
        </p:nvSpPr>
        <p:spPr>
          <a:xfrm rot="0">
            <a:off x="6410496" y="5987810"/>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Link</a:t>
            </a:r>
          </a:p>
        </p:txBody>
      </p:sp>
      <p:sp>
        <p:nvSpPr>
          <p:cNvPr name="TextBox 21" id="21"/>
          <p:cNvSpPr txBox="true"/>
          <p:nvPr/>
        </p:nvSpPr>
        <p:spPr>
          <a:xfrm rot="0">
            <a:off x="6410496" y="7929019"/>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Lara Croft</a:t>
            </a:r>
          </a:p>
        </p:txBody>
      </p:sp>
      <p:sp>
        <p:nvSpPr>
          <p:cNvPr name="TextBox 22" id="22"/>
          <p:cNvSpPr txBox="true"/>
          <p:nvPr/>
        </p:nvSpPr>
        <p:spPr>
          <a:xfrm rot="0">
            <a:off x="4895305" y="3800009"/>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23" id="23"/>
          <p:cNvSpPr txBox="true"/>
          <p:nvPr/>
        </p:nvSpPr>
        <p:spPr>
          <a:xfrm rot="0">
            <a:off x="4908970" y="5800499"/>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24" id="24"/>
          <p:cNvSpPr txBox="true"/>
          <p:nvPr/>
        </p:nvSpPr>
        <p:spPr>
          <a:xfrm rot="0">
            <a:off x="4922432" y="7798155"/>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5486547"/>
            <a:chOff x="0" y="0"/>
            <a:chExt cx="4274726" cy="1445016"/>
          </a:xfrm>
        </p:grpSpPr>
        <p:sp>
          <p:nvSpPr>
            <p:cNvPr name="Freeform 3" id="3"/>
            <p:cNvSpPr/>
            <p:nvPr/>
          </p:nvSpPr>
          <p:spPr>
            <a:xfrm flipH="false" flipV="false" rot="0">
              <a:off x="0" y="0"/>
              <a:ext cx="4274726" cy="1445016"/>
            </a:xfrm>
            <a:custGeom>
              <a:avLst/>
              <a:gdLst/>
              <a:ahLst/>
              <a:cxnLst/>
              <a:rect r="r" b="b" t="t" l="l"/>
              <a:pathLst>
                <a:path h="1445016" w="4274726">
                  <a:moveTo>
                    <a:pt x="17172" y="0"/>
                  </a:moveTo>
                  <a:lnTo>
                    <a:pt x="4257554" y="0"/>
                  </a:lnTo>
                  <a:cubicBezTo>
                    <a:pt x="4267038" y="0"/>
                    <a:pt x="4274726" y="7688"/>
                    <a:pt x="4274726" y="17172"/>
                  </a:cubicBezTo>
                  <a:lnTo>
                    <a:pt x="4274726" y="1427845"/>
                  </a:lnTo>
                  <a:cubicBezTo>
                    <a:pt x="4274726" y="1437328"/>
                    <a:pt x="4267038" y="1445016"/>
                    <a:pt x="4257554" y="1445016"/>
                  </a:cubicBezTo>
                  <a:lnTo>
                    <a:pt x="17172" y="1445016"/>
                  </a:lnTo>
                  <a:cubicBezTo>
                    <a:pt x="7688" y="1445016"/>
                    <a:pt x="0" y="1437328"/>
                    <a:pt x="0" y="1427845"/>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5521946"/>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808530" y="2941852"/>
            <a:ext cx="12670940" cy="1698003"/>
          </a:xfrm>
          <a:prstGeom prst="rect">
            <a:avLst/>
          </a:prstGeom>
        </p:spPr>
        <p:txBody>
          <a:bodyPr anchor="t" rtlCol="false" tIns="0" lIns="0" bIns="0" rIns="0">
            <a:spAutoFit/>
          </a:bodyPr>
          <a:lstStyle/>
          <a:p>
            <a:pPr algn="ctr">
              <a:lnSpc>
                <a:spcPts val="6161"/>
              </a:lnSpc>
            </a:pPr>
            <a:r>
              <a:rPr lang="en-US" sz="5652">
                <a:solidFill>
                  <a:srgbClr val="DE0067"/>
                </a:solidFill>
                <a:latin typeface="ITC Kabel Std 1"/>
              </a:rPr>
              <a:t>Super Mario</a:t>
            </a:r>
          </a:p>
          <a:p>
            <a:pPr algn="ctr" marL="0" indent="0" lvl="0">
              <a:lnSpc>
                <a:spcPts val="6161"/>
              </a:lnSpc>
              <a:spcBef>
                <a:spcPct val="0"/>
              </a:spcBef>
            </a:pPr>
            <a:r>
              <a:rPr lang="en-US" sz="5652">
                <a:solidFill>
                  <a:srgbClr val="FFFFFF"/>
                </a:solidFill>
                <a:latin typeface="ITC Kabel Std 1"/>
              </a:rPr>
              <a:t>Le super plombier de Nintendo</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791745" y="3634918"/>
            <a:ext cx="7600950" cy="1086440"/>
            <a:chOff x="0" y="0"/>
            <a:chExt cx="2001896" cy="286141"/>
          </a:xfrm>
        </p:grpSpPr>
        <p:sp>
          <p:nvSpPr>
            <p:cNvPr name="Freeform 3" id="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791745" y="5179231"/>
            <a:ext cx="7600950" cy="1086440"/>
            <a:chOff x="0" y="0"/>
            <a:chExt cx="2001896" cy="286141"/>
          </a:xfrm>
        </p:grpSpPr>
        <p:sp>
          <p:nvSpPr>
            <p:cNvPr name="Freeform 6" id="6"/>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791745" y="6722870"/>
            <a:ext cx="7600950" cy="1086440"/>
            <a:chOff x="0" y="0"/>
            <a:chExt cx="2001896" cy="286141"/>
          </a:xfrm>
        </p:grpSpPr>
        <p:sp>
          <p:nvSpPr>
            <p:cNvPr name="Freeform 9" id="9"/>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675335" y="2477690"/>
            <a:ext cx="5331621" cy="533162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13" id="13"/>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632876"/>
            <a:ext cx="6760569" cy="844813"/>
          </a:xfrm>
          <a:prstGeom prst="rect">
            <a:avLst/>
          </a:prstGeom>
        </p:spPr>
        <p:txBody>
          <a:bodyPr anchor="t" rtlCol="false" tIns="0" lIns="0" bIns="0" rIns="0">
            <a:spAutoFit/>
          </a:bodyPr>
          <a:lstStyle/>
          <a:p>
            <a:pPr>
              <a:lnSpc>
                <a:spcPts val="5722"/>
              </a:lnSpc>
            </a:pPr>
            <a:r>
              <a:rPr lang="en-US" sz="5250">
                <a:solidFill>
                  <a:srgbClr val="000000"/>
                </a:solidFill>
                <a:latin typeface="ITC Kabel Std 1"/>
              </a:rPr>
              <a:t>Le BIM permet de :</a:t>
            </a:r>
            <a:r>
              <a:rPr lang="en-US" sz="5250">
                <a:solidFill>
                  <a:srgbClr val="000000"/>
                </a:solidFill>
                <a:latin typeface="ITC Kabel Std 1"/>
              </a:rPr>
              <a:t> </a:t>
            </a:r>
          </a:p>
        </p:txBody>
      </p:sp>
      <p:sp>
        <p:nvSpPr>
          <p:cNvPr name="TextBox 15" id="15"/>
          <p:cNvSpPr txBox="true"/>
          <p:nvPr/>
        </p:nvSpPr>
        <p:spPr>
          <a:xfrm rot="0">
            <a:off x="6410496" y="3727675"/>
            <a:ext cx="6363449"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Faire collaborer plusieurs intervenants sur un projet</a:t>
            </a:r>
          </a:p>
        </p:txBody>
      </p:sp>
      <p:sp>
        <p:nvSpPr>
          <p:cNvPr name="TextBox 16" id="16"/>
          <p:cNvSpPr txBox="true"/>
          <p:nvPr/>
        </p:nvSpPr>
        <p:spPr>
          <a:xfrm rot="0">
            <a:off x="1028700" y="178623"/>
            <a:ext cx="3297355"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3</a:t>
            </a:r>
          </a:p>
        </p:txBody>
      </p:sp>
      <p:sp>
        <p:nvSpPr>
          <p:cNvPr name="TextBox 17" id="17"/>
          <p:cNvSpPr txBox="true"/>
          <p:nvPr/>
        </p:nvSpPr>
        <p:spPr>
          <a:xfrm rot="0">
            <a:off x="6410496" y="5263373"/>
            <a:ext cx="6363449"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Maîtriser les coûts de la construction</a:t>
            </a:r>
          </a:p>
        </p:txBody>
      </p:sp>
      <p:sp>
        <p:nvSpPr>
          <p:cNvPr name="TextBox 18" id="18"/>
          <p:cNvSpPr txBox="true"/>
          <p:nvPr/>
        </p:nvSpPr>
        <p:spPr>
          <a:xfrm rot="0">
            <a:off x="6410496" y="6807012"/>
            <a:ext cx="6363449" cy="889581"/>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Calculer des évaluations de performance énergétique</a:t>
            </a:r>
          </a:p>
        </p:txBody>
      </p:sp>
      <p:sp>
        <p:nvSpPr>
          <p:cNvPr name="TextBox 19" id="19"/>
          <p:cNvSpPr txBox="true"/>
          <p:nvPr/>
        </p:nvSpPr>
        <p:spPr>
          <a:xfrm rot="0">
            <a:off x="4895305" y="3800009"/>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20" id="20"/>
          <p:cNvSpPr txBox="true"/>
          <p:nvPr/>
        </p:nvSpPr>
        <p:spPr>
          <a:xfrm rot="0">
            <a:off x="4908970" y="5340466"/>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21" id="21"/>
          <p:cNvSpPr txBox="true"/>
          <p:nvPr/>
        </p:nvSpPr>
        <p:spPr>
          <a:xfrm rot="0">
            <a:off x="4922432" y="6880922"/>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grpSp>
        <p:nvGrpSpPr>
          <p:cNvPr name="Group 22" id="22"/>
          <p:cNvGrpSpPr/>
          <p:nvPr/>
        </p:nvGrpSpPr>
        <p:grpSpPr>
          <a:xfrm rot="0">
            <a:off x="5764618" y="8266510"/>
            <a:ext cx="7600950" cy="1086440"/>
            <a:chOff x="0" y="0"/>
            <a:chExt cx="2001896" cy="286141"/>
          </a:xfrm>
        </p:grpSpPr>
        <p:sp>
          <p:nvSpPr>
            <p:cNvPr name="Freeform 23" id="2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24" id="2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25" id="25"/>
          <p:cNvSpPr txBox="true"/>
          <p:nvPr/>
        </p:nvSpPr>
        <p:spPr>
          <a:xfrm rot="0">
            <a:off x="6383368" y="8555426"/>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Les 3 réponses ci-dessus</a:t>
            </a:r>
          </a:p>
        </p:txBody>
      </p:sp>
      <p:sp>
        <p:nvSpPr>
          <p:cNvPr name="TextBox 26" id="26"/>
          <p:cNvSpPr txBox="true"/>
          <p:nvPr/>
        </p:nvSpPr>
        <p:spPr>
          <a:xfrm rot="0">
            <a:off x="4881843" y="8424562"/>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5486547"/>
            <a:chOff x="0" y="0"/>
            <a:chExt cx="4274726" cy="1445016"/>
          </a:xfrm>
        </p:grpSpPr>
        <p:sp>
          <p:nvSpPr>
            <p:cNvPr name="Freeform 3" id="3"/>
            <p:cNvSpPr/>
            <p:nvPr/>
          </p:nvSpPr>
          <p:spPr>
            <a:xfrm flipH="false" flipV="false" rot="0">
              <a:off x="0" y="0"/>
              <a:ext cx="4274726" cy="1445016"/>
            </a:xfrm>
            <a:custGeom>
              <a:avLst/>
              <a:gdLst/>
              <a:ahLst/>
              <a:cxnLst/>
              <a:rect r="r" b="b" t="t" l="l"/>
              <a:pathLst>
                <a:path h="1445016" w="4274726">
                  <a:moveTo>
                    <a:pt x="17172" y="0"/>
                  </a:moveTo>
                  <a:lnTo>
                    <a:pt x="4257554" y="0"/>
                  </a:lnTo>
                  <a:cubicBezTo>
                    <a:pt x="4267038" y="0"/>
                    <a:pt x="4274726" y="7688"/>
                    <a:pt x="4274726" y="17172"/>
                  </a:cubicBezTo>
                  <a:lnTo>
                    <a:pt x="4274726" y="1427845"/>
                  </a:lnTo>
                  <a:cubicBezTo>
                    <a:pt x="4274726" y="1437328"/>
                    <a:pt x="4267038" y="1445016"/>
                    <a:pt x="4257554" y="1445016"/>
                  </a:cubicBezTo>
                  <a:lnTo>
                    <a:pt x="17172" y="1445016"/>
                  </a:lnTo>
                  <a:cubicBezTo>
                    <a:pt x="7688" y="1445016"/>
                    <a:pt x="0" y="1437328"/>
                    <a:pt x="0" y="1427845"/>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5683871"/>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05497" y="2177850"/>
            <a:ext cx="15277006" cy="3344096"/>
          </a:xfrm>
          <a:prstGeom prst="rect">
            <a:avLst/>
          </a:prstGeom>
        </p:spPr>
        <p:txBody>
          <a:bodyPr anchor="t" rtlCol="false" tIns="0" lIns="0" bIns="0" rIns="0">
            <a:spAutoFit/>
          </a:bodyPr>
          <a:lstStyle/>
          <a:p>
            <a:pPr algn="ctr">
              <a:lnSpc>
                <a:spcPts val="6161"/>
              </a:lnSpc>
            </a:pPr>
            <a:r>
              <a:rPr lang="en-US" sz="5652">
                <a:solidFill>
                  <a:srgbClr val="DE0067"/>
                </a:solidFill>
                <a:latin typeface="ITC Kabel Std 1"/>
              </a:rPr>
              <a:t>Les 3 réponses ci-dessus</a:t>
            </a:r>
          </a:p>
          <a:p>
            <a:pPr algn="ctr">
              <a:lnSpc>
                <a:spcPts val="6161"/>
              </a:lnSpc>
            </a:pPr>
          </a:p>
          <a:p>
            <a:pPr algn="ctr" marL="0" indent="0" lvl="0">
              <a:lnSpc>
                <a:spcPts val="4417"/>
              </a:lnSpc>
              <a:spcBef>
                <a:spcPct val="0"/>
              </a:spcBef>
            </a:pPr>
            <a:r>
              <a:rPr lang="en-US" sz="4052">
                <a:solidFill>
                  <a:srgbClr val="FFFFFF"/>
                </a:solidFill>
                <a:latin typeface="ITC Kabel Std 1"/>
              </a:rPr>
              <a:t>Le BIM permet, non seulement un meilleur partage d'informations tout au long de la durée de vie d'un bâtiment, mais aussi une estimation du coût en temps réel.</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791745" y="3634918"/>
            <a:ext cx="7600950" cy="1086440"/>
            <a:chOff x="0" y="0"/>
            <a:chExt cx="2001896" cy="286141"/>
          </a:xfrm>
        </p:grpSpPr>
        <p:sp>
          <p:nvSpPr>
            <p:cNvPr name="Freeform 3" id="3"/>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791745" y="5179231"/>
            <a:ext cx="7600950" cy="1086440"/>
            <a:chOff x="0" y="0"/>
            <a:chExt cx="2001896" cy="286141"/>
          </a:xfrm>
        </p:grpSpPr>
        <p:sp>
          <p:nvSpPr>
            <p:cNvPr name="Freeform 6" id="6"/>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791745" y="6722870"/>
            <a:ext cx="7600950" cy="1086440"/>
            <a:chOff x="0" y="0"/>
            <a:chExt cx="2001896" cy="286141"/>
          </a:xfrm>
        </p:grpSpPr>
        <p:sp>
          <p:nvSpPr>
            <p:cNvPr name="Freeform 9" id="9"/>
            <p:cNvSpPr/>
            <p:nvPr/>
          </p:nvSpPr>
          <p:spPr>
            <a:xfrm flipH="false" flipV="false" rot="0">
              <a:off x="0" y="0"/>
              <a:ext cx="2001896" cy="286141"/>
            </a:xfrm>
            <a:custGeom>
              <a:avLst/>
              <a:gdLst/>
              <a:ahLst/>
              <a:cxnLst/>
              <a:rect r="r" b="b" t="t" l="l"/>
              <a:pathLst>
                <a:path h="286141" w="2001896">
                  <a:moveTo>
                    <a:pt x="21389" y="0"/>
                  </a:moveTo>
                  <a:lnTo>
                    <a:pt x="1980507" y="0"/>
                  </a:lnTo>
                  <a:cubicBezTo>
                    <a:pt x="1992320" y="0"/>
                    <a:pt x="2001896" y="9576"/>
                    <a:pt x="2001896" y="21389"/>
                  </a:cubicBezTo>
                  <a:lnTo>
                    <a:pt x="2001896" y="264751"/>
                  </a:lnTo>
                  <a:cubicBezTo>
                    <a:pt x="2001896" y="276564"/>
                    <a:pt x="1992320" y="286141"/>
                    <a:pt x="1980507" y="286141"/>
                  </a:cubicBezTo>
                  <a:lnTo>
                    <a:pt x="21389" y="286141"/>
                  </a:lnTo>
                  <a:cubicBezTo>
                    <a:pt x="9576" y="286141"/>
                    <a:pt x="0" y="276564"/>
                    <a:pt x="0" y="264751"/>
                  </a:cubicBezTo>
                  <a:lnTo>
                    <a:pt x="0" y="21389"/>
                  </a:lnTo>
                  <a:cubicBezTo>
                    <a:pt x="0" y="9576"/>
                    <a:pt x="9576" y="0"/>
                    <a:pt x="21389" y="0"/>
                  </a:cubicBezTo>
                  <a:close/>
                </a:path>
              </a:pathLst>
            </a:custGeom>
            <a:solidFill>
              <a:srgbClr val="D1BA9D"/>
            </a:solidFill>
            <a:ln>
              <a:noFill/>
            </a:ln>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2675335" y="2477690"/>
            <a:ext cx="5331621" cy="533162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lnTo>
                    <a:pt x="812800" y="406400"/>
                  </a:lnTo>
                  <a:lnTo>
                    <a:pt x="406400" y="812800"/>
                  </a:lnTo>
                  <a:lnTo>
                    <a:pt x="0" y="406400"/>
                  </a:lnTo>
                  <a:lnTo>
                    <a:pt x="406400" y="0"/>
                  </a:lnTo>
                  <a:close/>
                </a:path>
              </a:pathLst>
            </a:custGeom>
            <a:solidFill>
              <a:srgbClr val="62BD19"/>
            </a:solidFill>
          </p:spPr>
        </p:sp>
        <p:sp>
          <p:nvSpPr>
            <p:cNvPr name="TextBox 13" id="13"/>
            <p:cNvSpPr txBox="true"/>
            <p:nvPr/>
          </p:nvSpPr>
          <p:spPr>
            <a:xfrm>
              <a:off x="139700" y="101600"/>
              <a:ext cx="533400" cy="57150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1632876"/>
            <a:ext cx="6760569" cy="844813"/>
          </a:xfrm>
          <a:prstGeom prst="rect">
            <a:avLst/>
          </a:prstGeom>
        </p:spPr>
        <p:txBody>
          <a:bodyPr anchor="t" rtlCol="false" tIns="0" lIns="0" bIns="0" rIns="0">
            <a:spAutoFit/>
          </a:bodyPr>
          <a:lstStyle/>
          <a:p>
            <a:pPr>
              <a:lnSpc>
                <a:spcPts val="5722"/>
              </a:lnSpc>
            </a:pPr>
            <a:r>
              <a:rPr lang="en-US" sz="5250">
                <a:solidFill>
                  <a:srgbClr val="000000"/>
                </a:solidFill>
                <a:latin typeface="ITC Kabel Std 1"/>
              </a:rPr>
              <a:t>Que signifie BBC ?</a:t>
            </a:r>
          </a:p>
        </p:txBody>
      </p:sp>
      <p:sp>
        <p:nvSpPr>
          <p:cNvPr name="TextBox 15" id="15"/>
          <p:cNvSpPr txBox="true"/>
          <p:nvPr/>
        </p:nvSpPr>
        <p:spPr>
          <a:xfrm rot="0">
            <a:off x="6410496" y="3923834"/>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Bâtiment Bien Construit</a:t>
            </a:r>
          </a:p>
        </p:txBody>
      </p:sp>
      <p:sp>
        <p:nvSpPr>
          <p:cNvPr name="TextBox 16" id="16"/>
          <p:cNvSpPr txBox="true"/>
          <p:nvPr/>
        </p:nvSpPr>
        <p:spPr>
          <a:xfrm rot="0">
            <a:off x="1028700" y="178623"/>
            <a:ext cx="3297355" cy="1000018"/>
          </a:xfrm>
          <a:prstGeom prst="rect">
            <a:avLst/>
          </a:prstGeom>
        </p:spPr>
        <p:txBody>
          <a:bodyPr anchor="t" rtlCol="false" tIns="0" lIns="0" bIns="0" rIns="0">
            <a:spAutoFit/>
          </a:bodyPr>
          <a:lstStyle/>
          <a:p>
            <a:pPr algn="ctr">
              <a:lnSpc>
                <a:spcPts val="7349"/>
              </a:lnSpc>
            </a:pPr>
            <a:r>
              <a:rPr lang="en-US" sz="5249">
                <a:solidFill>
                  <a:srgbClr val="000000"/>
                </a:solidFill>
                <a:latin typeface="ITC Kabel Std 2"/>
              </a:rPr>
              <a:t>Question 4</a:t>
            </a:r>
          </a:p>
        </p:txBody>
      </p:sp>
      <p:sp>
        <p:nvSpPr>
          <p:cNvPr name="TextBox 17" id="17"/>
          <p:cNvSpPr txBox="true"/>
          <p:nvPr/>
        </p:nvSpPr>
        <p:spPr>
          <a:xfrm rot="0">
            <a:off x="6410496" y="5464291"/>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Bâtiment à Basse Consommation</a:t>
            </a:r>
          </a:p>
        </p:txBody>
      </p:sp>
      <p:sp>
        <p:nvSpPr>
          <p:cNvPr name="TextBox 18" id="18"/>
          <p:cNvSpPr txBox="true"/>
          <p:nvPr/>
        </p:nvSpPr>
        <p:spPr>
          <a:xfrm rot="0">
            <a:off x="6410496" y="7011786"/>
            <a:ext cx="6363449" cy="480033"/>
          </a:xfrm>
          <a:prstGeom prst="rect">
            <a:avLst/>
          </a:prstGeom>
        </p:spPr>
        <p:txBody>
          <a:bodyPr anchor="t" rtlCol="false" tIns="0" lIns="0" bIns="0" rIns="0">
            <a:spAutoFit/>
          </a:bodyPr>
          <a:lstStyle/>
          <a:p>
            <a:pPr algn="ctr">
              <a:lnSpc>
                <a:spcPts val="3270"/>
              </a:lnSpc>
            </a:pPr>
            <a:r>
              <a:rPr lang="en-US" sz="3000">
                <a:solidFill>
                  <a:srgbClr val="FFFFFF"/>
                </a:solidFill>
                <a:latin typeface="ITC Kabel Std 1"/>
              </a:rPr>
              <a:t>Bâtiment en Bois de Chêne</a:t>
            </a:r>
          </a:p>
        </p:txBody>
      </p:sp>
      <p:sp>
        <p:nvSpPr>
          <p:cNvPr name="TextBox 19" id="19"/>
          <p:cNvSpPr txBox="true"/>
          <p:nvPr/>
        </p:nvSpPr>
        <p:spPr>
          <a:xfrm rot="0">
            <a:off x="4895305" y="3800009"/>
            <a:ext cx="51629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A)</a:t>
            </a:r>
          </a:p>
        </p:txBody>
      </p:sp>
      <p:sp>
        <p:nvSpPr>
          <p:cNvPr name="TextBox 20" id="20"/>
          <p:cNvSpPr txBox="true"/>
          <p:nvPr/>
        </p:nvSpPr>
        <p:spPr>
          <a:xfrm rot="0">
            <a:off x="4908970" y="5340466"/>
            <a:ext cx="488968"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B)</a:t>
            </a:r>
          </a:p>
        </p:txBody>
      </p:sp>
      <p:sp>
        <p:nvSpPr>
          <p:cNvPr name="TextBox 21" id="21"/>
          <p:cNvSpPr txBox="true"/>
          <p:nvPr/>
        </p:nvSpPr>
        <p:spPr>
          <a:xfrm rot="0">
            <a:off x="4922432" y="6880922"/>
            <a:ext cx="462044" cy="730831"/>
          </a:xfrm>
          <a:prstGeom prst="rect">
            <a:avLst/>
          </a:prstGeom>
        </p:spPr>
        <p:txBody>
          <a:bodyPr anchor="t" rtlCol="false" tIns="0" lIns="0" bIns="0" rIns="0">
            <a:spAutoFit/>
          </a:bodyPr>
          <a:lstStyle/>
          <a:p>
            <a:pPr algn="ctr">
              <a:lnSpc>
                <a:spcPts val="5389"/>
              </a:lnSpc>
            </a:pPr>
            <a:r>
              <a:rPr lang="en-US" sz="3849">
                <a:solidFill>
                  <a:srgbClr val="000000"/>
                </a:solidFill>
                <a:latin typeface="ITC Kabel Std 2"/>
              </a:rPr>
              <a:t>C)</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012351"/>
            <a:ext cx="16230600" cy="6897350"/>
            <a:chOff x="0" y="0"/>
            <a:chExt cx="4274726" cy="1816586"/>
          </a:xfrm>
        </p:grpSpPr>
        <p:sp>
          <p:nvSpPr>
            <p:cNvPr name="Freeform 3" id="3"/>
            <p:cNvSpPr/>
            <p:nvPr/>
          </p:nvSpPr>
          <p:spPr>
            <a:xfrm flipH="false" flipV="false" rot="0">
              <a:off x="0" y="0"/>
              <a:ext cx="4274726" cy="1816586"/>
            </a:xfrm>
            <a:custGeom>
              <a:avLst/>
              <a:gdLst/>
              <a:ahLst/>
              <a:cxnLst/>
              <a:rect r="r" b="b" t="t" l="l"/>
              <a:pathLst>
                <a:path h="1816586" w="4274726">
                  <a:moveTo>
                    <a:pt x="17172" y="0"/>
                  </a:moveTo>
                  <a:lnTo>
                    <a:pt x="4257554" y="0"/>
                  </a:lnTo>
                  <a:cubicBezTo>
                    <a:pt x="4267038" y="0"/>
                    <a:pt x="4274726" y="7688"/>
                    <a:pt x="4274726" y="17172"/>
                  </a:cubicBezTo>
                  <a:lnTo>
                    <a:pt x="4274726" y="1799414"/>
                  </a:lnTo>
                  <a:cubicBezTo>
                    <a:pt x="4274726" y="1808898"/>
                    <a:pt x="4267038" y="1816586"/>
                    <a:pt x="4257554" y="1816586"/>
                  </a:cubicBezTo>
                  <a:lnTo>
                    <a:pt x="17172" y="1816586"/>
                  </a:lnTo>
                  <a:cubicBezTo>
                    <a:pt x="7688" y="1816586"/>
                    <a:pt x="0" y="1808898"/>
                    <a:pt x="0" y="1799414"/>
                  </a:cubicBezTo>
                  <a:lnTo>
                    <a:pt x="0" y="17172"/>
                  </a:lnTo>
                  <a:cubicBezTo>
                    <a:pt x="0" y="7688"/>
                    <a:pt x="7688" y="0"/>
                    <a:pt x="17172" y="0"/>
                  </a:cubicBezTo>
                  <a:close/>
                </a:path>
              </a:pathLst>
            </a:custGeom>
            <a:solidFill>
              <a:srgbClr val="D1BA9D"/>
            </a:solidFill>
            <a:ln>
              <a:noFill/>
            </a:ln>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8406279" y="7063826"/>
            <a:ext cx="1475442" cy="1669524"/>
          </a:xfrm>
          <a:custGeom>
            <a:avLst/>
            <a:gdLst/>
            <a:ahLst/>
            <a:cxnLst/>
            <a:rect r="r" b="b" t="t" l="l"/>
            <a:pathLst>
              <a:path h="1669524" w="1475442">
                <a:moveTo>
                  <a:pt x="0" y="0"/>
                </a:moveTo>
                <a:lnTo>
                  <a:pt x="1475442" y="0"/>
                </a:lnTo>
                <a:lnTo>
                  <a:pt x="1475442" y="1669524"/>
                </a:lnTo>
                <a:lnTo>
                  <a:pt x="0" y="16695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505497" y="2409810"/>
            <a:ext cx="15277006" cy="4448941"/>
          </a:xfrm>
          <a:prstGeom prst="rect">
            <a:avLst/>
          </a:prstGeom>
        </p:spPr>
        <p:txBody>
          <a:bodyPr anchor="t" rtlCol="false" tIns="0" lIns="0" bIns="0" rIns="0">
            <a:spAutoFit/>
          </a:bodyPr>
          <a:lstStyle/>
          <a:p>
            <a:pPr algn="ctr">
              <a:lnSpc>
                <a:spcPts val="6161"/>
              </a:lnSpc>
            </a:pPr>
            <a:r>
              <a:rPr lang="en-US" sz="5652">
                <a:solidFill>
                  <a:srgbClr val="DE0067"/>
                </a:solidFill>
                <a:latin typeface="ITC Kabel Std 1"/>
              </a:rPr>
              <a:t>Bâtiment à Basse Consommation</a:t>
            </a:r>
          </a:p>
          <a:p>
            <a:pPr algn="ctr">
              <a:lnSpc>
                <a:spcPts val="6161"/>
              </a:lnSpc>
            </a:pPr>
          </a:p>
          <a:p>
            <a:pPr algn="ctr" marL="0" indent="0" lvl="0">
              <a:lnSpc>
                <a:spcPts val="4417"/>
              </a:lnSpc>
              <a:spcBef>
                <a:spcPct val="0"/>
              </a:spcBef>
            </a:pPr>
            <a:r>
              <a:rPr lang="en-US" sz="4052">
                <a:solidFill>
                  <a:srgbClr val="FFFFFF"/>
                </a:solidFill>
                <a:latin typeface="ITC Kabel Std 1"/>
              </a:rPr>
              <a:t>Il s’agit d’un label d’exigences sur le niveau de performance énergétique des bâtiments. Mis en place depuis le 1er janvier 2013 pour tous les bâtiments résidentiels, il préconise une consommation d'énergie réduite pour le chauffage, le rafraîchissement, l'eau chaude sanitaire et l'éclairage.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DAFqT66LDhw</dc:identifier>
  <dcterms:modified xsi:type="dcterms:W3CDTF">2011-08-01T06:04:30Z</dcterms:modified>
  <cp:revision>1</cp:revision>
  <dc:title>Quiz Smart City 2023</dc:title>
</cp:coreProperties>
</file>