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Glacial Indifference" panose="020B0604020202020204" charset="0"/>
      <p:regular r:id="rId32"/>
    </p:embeddedFont>
    <p:embeddedFont>
      <p:font typeface="Glacial Indifference Bold" panose="020B0604020202020204" charset="0"/>
      <p:regular r:id="rId33"/>
    </p:embeddedFont>
    <p:embeddedFont>
      <p:font typeface="Muli" panose="020B0604020202020204" charset="0"/>
      <p:regular r:id="rId34"/>
    </p:embeddedFont>
    <p:embeddedFont>
      <p:font typeface="Muli Bold" panose="020B0604020202020204" charset="0"/>
      <p:regular r:id="rId35"/>
    </p:embeddedFont>
    <p:embeddedFont>
      <p:font typeface="Muli Italics" panose="020B0604020202020204" charset="0"/>
      <p:regular r:id="rId36"/>
    </p:embeddedFont>
    <p:embeddedFont>
      <p:font typeface="Muli Semi-Bold" panose="020B0604020202020204" charset="0"/>
      <p:regular r:id="rId37"/>
    </p:embeddedFont>
    <p:embeddedFont>
      <p:font typeface="Muli Ultra-Bold" panose="020B0604020202020204" charset="0"/>
      <p:regular r:id="rId38"/>
    </p:embeddedFont>
    <p:embeddedFont>
      <p:font typeface="Object Sans Medium" panose="020B0604020202020204" charset="0"/>
      <p:regular r:id="rId39"/>
    </p:embeddedFont>
    <p:embeddedFont>
      <p:font typeface="Open Sans Bold" panose="020B0604020202020204" charset="0"/>
      <p:regular r:id="rId40"/>
    </p:embeddedFont>
    <p:embeddedFont>
      <p:font typeface="Open Sauce" panose="020B0604020202020204" charset="0"/>
      <p:regular r:id="rId41"/>
    </p:embeddedFont>
    <p:embeddedFont>
      <p:font typeface="Open Sauce Bold" panose="020B0604020202020204" charset="0"/>
      <p:regular r:id="rId42"/>
    </p:embeddedFont>
    <p:embeddedFont>
      <p:font typeface="Open Sauce Light"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194" autoAdjust="0"/>
  </p:normalViewPr>
  <p:slideViewPr>
    <p:cSldViewPr>
      <p:cViewPr varScale="1">
        <p:scale>
          <a:sx n="65" d="100"/>
          <a:sy n="65" d="100"/>
        </p:scale>
        <p:origin x="9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10" Type="http://schemas.openxmlformats.org/officeDocument/2006/relationships/image" Target="../media/image2.png"/><Relationship Id="rId4" Type="http://schemas.openxmlformats.org/officeDocument/2006/relationships/image" Target="../media/image46.jpeg"/><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Freeform 3"/>
          <p:cNvSpPr/>
          <p:nvPr/>
        </p:nvSpPr>
        <p:spPr>
          <a:xfrm>
            <a:off x="14733830" y="9172207"/>
            <a:ext cx="2947313" cy="671332"/>
          </a:xfrm>
          <a:custGeom>
            <a:avLst/>
            <a:gdLst/>
            <a:ahLst/>
            <a:cxnLst/>
            <a:rect l="l" t="t" r="r" b="b"/>
            <a:pathLst>
              <a:path w="2947313" h="671332">
                <a:moveTo>
                  <a:pt x="0" y="0"/>
                </a:moveTo>
                <a:lnTo>
                  <a:pt x="2947313" y="0"/>
                </a:lnTo>
                <a:lnTo>
                  <a:pt x="2947313" y="671333"/>
                </a:lnTo>
                <a:lnTo>
                  <a:pt x="0" y="671333"/>
                </a:lnTo>
                <a:lnTo>
                  <a:pt x="0" y="0"/>
                </a:lnTo>
                <a:close/>
              </a:path>
            </a:pathLst>
          </a:custGeom>
          <a:blipFill>
            <a:blip r:embed="rId3"/>
            <a:stretch>
              <a:fillRect/>
            </a:stretch>
          </a:blipFill>
        </p:spPr>
        <p:txBody>
          <a:bodyPr/>
          <a:lstStyle/>
          <a:p>
            <a:endParaRPr lang="fr-FR"/>
          </a:p>
        </p:txBody>
      </p:sp>
      <p:grpSp>
        <p:nvGrpSpPr>
          <p:cNvPr id="4" name="Group 4"/>
          <p:cNvGrpSpPr/>
          <p:nvPr/>
        </p:nvGrpSpPr>
        <p:grpSpPr>
          <a:xfrm>
            <a:off x="3185979" y="7608542"/>
            <a:ext cx="1365999" cy="1365999"/>
            <a:chOff x="0" y="0"/>
            <a:chExt cx="1821331" cy="1821331"/>
          </a:xfrm>
        </p:grpSpPr>
        <p:grpSp>
          <p:nvGrpSpPr>
            <p:cNvPr id="5" name="Group 5"/>
            <p:cNvGrpSpPr/>
            <p:nvPr/>
          </p:nvGrpSpPr>
          <p:grpSpPr>
            <a:xfrm>
              <a:off x="0" y="0"/>
              <a:ext cx="1821331" cy="182133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6D523"/>
              </a:solidFill>
            </p:spPr>
            <p:txBody>
              <a:bodyPr/>
              <a:lstStyle/>
              <a:p>
                <a:endParaRPr lang="fr-FR"/>
              </a:p>
            </p:txBody>
          </p:sp>
        </p:grpSp>
        <p:grpSp>
          <p:nvGrpSpPr>
            <p:cNvPr id="7" name="Group 7"/>
            <p:cNvGrpSpPr/>
            <p:nvPr/>
          </p:nvGrpSpPr>
          <p:grpSpPr>
            <a:xfrm>
              <a:off x="331587" y="626476"/>
              <a:ext cx="1158157" cy="483574"/>
              <a:chOff x="0" y="0"/>
              <a:chExt cx="1216656" cy="508000"/>
            </a:xfrm>
          </p:grpSpPr>
          <p:sp>
            <p:nvSpPr>
              <p:cNvPr id="8" name="Freeform 8"/>
              <p:cNvSpPr/>
              <p:nvPr/>
            </p:nvSpPr>
            <p:spPr>
              <a:xfrm>
                <a:off x="0" y="215900"/>
                <a:ext cx="920746" cy="76200"/>
              </a:xfrm>
              <a:custGeom>
                <a:avLst/>
                <a:gdLst/>
                <a:ahLst/>
                <a:cxnLst/>
                <a:rect l="l" t="t" r="r" b="b"/>
                <a:pathLst>
                  <a:path w="920746" h="76200">
                    <a:moveTo>
                      <a:pt x="0" y="0"/>
                    </a:moveTo>
                    <a:lnTo>
                      <a:pt x="920746" y="0"/>
                    </a:lnTo>
                    <a:lnTo>
                      <a:pt x="920746" y="76200"/>
                    </a:lnTo>
                    <a:lnTo>
                      <a:pt x="0" y="76200"/>
                    </a:lnTo>
                    <a:close/>
                  </a:path>
                </a:pathLst>
              </a:custGeom>
              <a:solidFill>
                <a:srgbClr val="FFFFFF"/>
              </a:solidFill>
            </p:spPr>
            <p:txBody>
              <a:bodyPr/>
              <a:lstStyle/>
              <a:p>
                <a:endParaRPr lang="fr-FR"/>
              </a:p>
            </p:txBody>
          </p:sp>
          <p:sp>
            <p:nvSpPr>
              <p:cNvPr id="9" name="Freeform 9"/>
              <p:cNvSpPr/>
              <p:nvPr/>
            </p:nvSpPr>
            <p:spPr>
              <a:xfrm>
                <a:off x="842006" y="1270"/>
                <a:ext cx="374650" cy="505460"/>
              </a:xfrm>
              <a:custGeom>
                <a:avLst/>
                <a:gdLst/>
                <a:ahLst/>
                <a:cxnLst/>
                <a:rect l="l" t="t" r="r" b="b"/>
                <a:pathLst>
                  <a:path w="374650" h="505460">
                    <a:moveTo>
                      <a:pt x="0" y="505460"/>
                    </a:moveTo>
                    <a:lnTo>
                      <a:pt x="0" y="0"/>
                    </a:lnTo>
                    <a:lnTo>
                      <a:pt x="374650" y="252730"/>
                    </a:lnTo>
                    <a:close/>
                  </a:path>
                </a:pathLst>
              </a:custGeom>
              <a:solidFill>
                <a:srgbClr val="FFFFFF"/>
              </a:solidFill>
            </p:spPr>
            <p:txBody>
              <a:bodyPr/>
              <a:lstStyle/>
              <a:p>
                <a:endParaRPr lang="fr-FR"/>
              </a:p>
            </p:txBody>
          </p:sp>
        </p:grpSp>
      </p:grpSp>
      <p:sp>
        <p:nvSpPr>
          <p:cNvPr id="10" name="TextBox 10"/>
          <p:cNvSpPr txBox="1"/>
          <p:nvPr/>
        </p:nvSpPr>
        <p:spPr>
          <a:xfrm>
            <a:off x="2961977" y="1881536"/>
            <a:ext cx="12364046" cy="3489217"/>
          </a:xfrm>
          <a:prstGeom prst="rect">
            <a:avLst/>
          </a:prstGeom>
        </p:spPr>
        <p:txBody>
          <a:bodyPr lIns="0" tIns="0" rIns="0" bIns="0" rtlCol="0" anchor="t">
            <a:spAutoFit/>
          </a:bodyPr>
          <a:lstStyle/>
          <a:p>
            <a:pPr algn="ctr">
              <a:lnSpc>
                <a:spcPts val="13999"/>
              </a:lnSpc>
              <a:spcBef>
                <a:spcPct val="0"/>
              </a:spcBef>
            </a:pPr>
            <a:r>
              <a:rPr lang="en-US" sz="9999">
                <a:solidFill>
                  <a:srgbClr val="FFFFFF"/>
                </a:solidFill>
                <a:latin typeface="Intro Rust Bold"/>
              </a:rPr>
              <a:t>SMART CITY WEEK 2023 </a:t>
            </a:r>
          </a:p>
        </p:txBody>
      </p:sp>
      <p:sp>
        <p:nvSpPr>
          <p:cNvPr id="11" name="TextBox 11"/>
          <p:cNvSpPr txBox="1"/>
          <p:nvPr/>
        </p:nvSpPr>
        <p:spPr>
          <a:xfrm>
            <a:off x="4754924" y="7848410"/>
            <a:ext cx="7934272" cy="822733"/>
          </a:xfrm>
          <a:prstGeom prst="rect">
            <a:avLst/>
          </a:prstGeom>
        </p:spPr>
        <p:txBody>
          <a:bodyPr lIns="0" tIns="0" rIns="0" bIns="0" rtlCol="0" anchor="t">
            <a:spAutoFit/>
          </a:bodyPr>
          <a:lstStyle/>
          <a:p>
            <a:pPr marL="0" lvl="0" indent="0">
              <a:lnSpc>
                <a:spcPts val="6443"/>
              </a:lnSpc>
              <a:spcBef>
                <a:spcPct val="0"/>
              </a:spcBef>
            </a:pPr>
            <a:r>
              <a:rPr lang="en-US" sz="5460">
                <a:solidFill>
                  <a:srgbClr val="FFFFFD"/>
                </a:solidFill>
                <a:latin typeface="Intro Rust Bold"/>
              </a:rPr>
              <a:t>NOM DE L'ENTREPRISE </a:t>
            </a:r>
          </a:p>
        </p:txBody>
      </p:sp>
      <p:sp>
        <p:nvSpPr>
          <p:cNvPr id="12" name="TextBox 12"/>
          <p:cNvSpPr txBox="1"/>
          <p:nvPr/>
        </p:nvSpPr>
        <p:spPr>
          <a:xfrm>
            <a:off x="4754924" y="9213766"/>
            <a:ext cx="10347097" cy="629773"/>
          </a:xfrm>
          <a:prstGeom prst="rect">
            <a:avLst/>
          </a:prstGeom>
        </p:spPr>
        <p:txBody>
          <a:bodyPr lIns="0" tIns="0" rIns="0" bIns="0" rtlCol="0" anchor="t">
            <a:spAutoFit/>
          </a:bodyPr>
          <a:lstStyle/>
          <a:p>
            <a:pPr marL="0" lvl="0" indent="0">
              <a:lnSpc>
                <a:spcPts val="4946"/>
              </a:lnSpc>
              <a:spcBef>
                <a:spcPct val="0"/>
              </a:spcBef>
            </a:pPr>
            <a:r>
              <a:rPr lang="en-US" sz="4192">
                <a:solidFill>
                  <a:srgbClr val="FFFFFD"/>
                </a:solidFill>
                <a:latin typeface="Intro Rust Bold"/>
              </a:rPr>
              <a:t>DATE :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38573" y="1611851"/>
            <a:ext cx="7040921" cy="3440810"/>
          </a:xfrm>
          <a:custGeom>
            <a:avLst/>
            <a:gdLst/>
            <a:ahLst/>
            <a:cxnLst/>
            <a:rect l="l" t="t" r="r" b="b"/>
            <a:pathLst>
              <a:path w="7040921" h="3440810">
                <a:moveTo>
                  <a:pt x="0" y="0"/>
                </a:moveTo>
                <a:lnTo>
                  <a:pt x="7040921" y="0"/>
                </a:lnTo>
                <a:lnTo>
                  <a:pt x="7040921" y="3440809"/>
                </a:lnTo>
                <a:lnTo>
                  <a:pt x="0" y="3440809"/>
                </a:lnTo>
                <a:lnTo>
                  <a:pt x="0" y="0"/>
                </a:lnTo>
                <a:close/>
              </a:path>
            </a:pathLst>
          </a:custGeom>
          <a:blipFill>
            <a:blip r:embed="rId2"/>
            <a:stretch>
              <a:fillRect l="-6078" t="-22209"/>
            </a:stretch>
          </a:blipFill>
        </p:spPr>
        <p:txBody>
          <a:bodyPr/>
          <a:lstStyle/>
          <a:p>
            <a:endParaRPr lang="fr-FR"/>
          </a:p>
        </p:txBody>
      </p:sp>
      <p:sp>
        <p:nvSpPr>
          <p:cNvPr id="3" name="Freeform 3"/>
          <p:cNvSpPr/>
          <p:nvPr/>
        </p:nvSpPr>
        <p:spPr>
          <a:xfrm>
            <a:off x="8208108" y="5823805"/>
            <a:ext cx="9051192" cy="3787845"/>
          </a:xfrm>
          <a:custGeom>
            <a:avLst/>
            <a:gdLst/>
            <a:ahLst/>
            <a:cxnLst/>
            <a:rect l="l" t="t" r="r" b="b"/>
            <a:pathLst>
              <a:path w="9051192" h="3787845">
                <a:moveTo>
                  <a:pt x="0" y="0"/>
                </a:moveTo>
                <a:lnTo>
                  <a:pt x="9051192" y="0"/>
                </a:lnTo>
                <a:lnTo>
                  <a:pt x="9051192" y="3787845"/>
                </a:lnTo>
                <a:lnTo>
                  <a:pt x="0" y="3787845"/>
                </a:lnTo>
                <a:lnTo>
                  <a:pt x="0" y="0"/>
                </a:lnTo>
                <a:close/>
              </a:path>
            </a:pathLst>
          </a:custGeom>
          <a:blipFill>
            <a:blip r:embed="rId3"/>
            <a:stretch>
              <a:fillRect l="-8236" t="-18909" r="-5033"/>
            </a:stretch>
          </a:blipFill>
        </p:spPr>
        <p:txBody>
          <a:bodyPr/>
          <a:lstStyle/>
          <a:p>
            <a:endParaRPr lang="fr-FR"/>
          </a:p>
        </p:txBody>
      </p:sp>
      <p:sp>
        <p:nvSpPr>
          <p:cNvPr id="4" name="Freeform 4"/>
          <p:cNvSpPr/>
          <p:nvPr/>
        </p:nvSpPr>
        <p:spPr>
          <a:xfrm>
            <a:off x="11211133" y="9611650"/>
            <a:ext cx="6048167" cy="581291"/>
          </a:xfrm>
          <a:custGeom>
            <a:avLst/>
            <a:gdLst/>
            <a:ahLst/>
            <a:cxnLst/>
            <a:rect l="l" t="t" r="r" b="b"/>
            <a:pathLst>
              <a:path w="6048167" h="581291">
                <a:moveTo>
                  <a:pt x="0" y="0"/>
                </a:moveTo>
                <a:lnTo>
                  <a:pt x="6048167" y="0"/>
                </a:lnTo>
                <a:lnTo>
                  <a:pt x="6048167" y="581291"/>
                </a:lnTo>
                <a:lnTo>
                  <a:pt x="0" y="581291"/>
                </a:lnTo>
                <a:lnTo>
                  <a:pt x="0" y="0"/>
                </a:lnTo>
                <a:close/>
              </a:path>
            </a:pathLst>
          </a:custGeom>
          <a:blipFill>
            <a:blip r:embed="rId4"/>
            <a:stretch>
              <a:fillRect t="-838378" b="-17305"/>
            </a:stretch>
          </a:blipFill>
        </p:spPr>
        <p:txBody>
          <a:bodyPr/>
          <a:lstStyle/>
          <a:p>
            <a:endParaRPr lang="fr-FR"/>
          </a:p>
        </p:txBody>
      </p:sp>
      <p:sp>
        <p:nvSpPr>
          <p:cNvPr id="5" name="TextBox 5"/>
          <p:cNvSpPr txBox="1"/>
          <p:nvPr/>
        </p:nvSpPr>
        <p:spPr>
          <a:xfrm>
            <a:off x="8610419" y="615282"/>
            <a:ext cx="5201429" cy="769687"/>
          </a:xfrm>
          <a:prstGeom prst="rect">
            <a:avLst/>
          </a:prstGeom>
        </p:spPr>
        <p:txBody>
          <a:bodyPr lIns="0" tIns="0" rIns="0" bIns="0" rtlCol="0" anchor="t">
            <a:spAutoFit/>
          </a:bodyPr>
          <a:lstStyle/>
          <a:p>
            <a:pPr marL="0" lvl="0" indent="0">
              <a:lnSpc>
                <a:spcPts val="3122"/>
              </a:lnSpc>
              <a:spcBef>
                <a:spcPct val="0"/>
              </a:spcBef>
            </a:pPr>
            <a:r>
              <a:rPr lang="en-US" sz="2153" u="none" strike="noStrike" spc="366">
                <a:solidFill>
                  <a:srgbClr val="D00063"/>
                </a:solidFill>
                <a:latin typeface="Muli Ultra-Bold"/>
              </a:rPr>
              <a:t>La clé de décryptage des stéréotypes :</a:t>
            </a:r>
          </a:p>
        </p:txBody>
      </p:sp>
      <p:sp>
        <p:nvSpPr>
          <p:cNvPr id="6" name="TextBox 6"/>
          <p:cNvSpPr txBox="1"/>
          <p:nvPr/>
        </p:nvSpPr>
        <p:spPr>
          <a:xfrm>
            <a:off x="8610419" y="5266134"/>
            <a:ext cx="6614297" cy="381903"/>
          </a:xfrm>
          <a:prstGeom prst="rect">
            <a:avLst/>
          </a:prstGeom>
        </p:spPr>
        <p:txBody>
          <a:bodyPr lIns="0" tIns="0" rIns="0" bIns="0" rtlCol="0" anchor="t">
            <a:spAutoFit/>
          </a:bodyPr>
          <a:lstStyle/>
          <a:p>
            <a:pPr marL="0" lvl="0" indent="0" algn="l">
              <a:lnSpc>
                <a:spcPts val="3122"/>
              </a:lnSpc>
              <a:spcBef>
                <a:spcPct val="0"/>
              </a:spcBef>
            </a:pPr>
            <a:r>
              <a:rPr lang="en-US" sz="2153" u="none" strike="noStrike" spc="366">
                <a:solidFill>
                  <a:srgbClr val="D00063"/>
                </a:solidFill>
                <a:latin typeface="Muli Ultra-Bold"/>
              </a:rPr>
              <a:t>Exemple avec les mathématiques :</a:t>
            </a:r>
          </a:p>
        </p:txBody>
      </p:sp>
      <p:grpSp>
        <p:nvGrpSpPr>
          <p:cNvPr id="7" name="Group 7"/>
          <p:cNvGrpSpPr/>
          <p:nvPr/>
        </p:nvGrpSpPr>
        <p:grpSpPr>
          <a:xfrm>
            <a:off x="0" y="0"/>
            <a:ext cx="7957647" cy="10287000"/>
            <a:chOff x="0" y="0"/>
            <a:chExt cx="2309710" cy="3146964"/>
          </a:xfrm>
        </p:grpSpPr>
        <p:sp>
          <p:nvSpPr>
            <p:cNvPr id="8" name="Freeform 8"/>
            <p:cNvSpPr/>
            <p:nvPr/>
          </p:nvSpPr>
          <p:spPr>
            <a:xfrm>
              <a:off x="0" y="0"/>
              <a:ext cx="2309710" cy="3146964"/>
            </a:xfrm>
            <a:custGeom>
              <a:avLst/>
              <a:gdLst/>
              <a:ahLst/>
              <a:cxnLst/>
              <a:rect l="l" t="t" r="r" b="b"/>
              <a:pathLst>
                <a:path w="2309710" h="3146964">
                  <a:moveTo>
                    <a:pt x="0" y="0"/>
                  </a:moveTo>
                  <a:lnTo>
                    <a:pt x="2309710" y="0"/>
                  </a:lnTo>
                  <a:lnTo>
                    <a:pt x="2309710" y="3146964"/>
                  </a:lnTo>
                  <a:lnTo>
                    <a:pt x="0" y="3146964"/>
                  </a:lnTo>
                  <a:close/>
                </a:path>
              </a:pathLst>
            </a:custGeom>
            <a:solidFill>
              <a:srgbClr val="E9006A"/>
            </a:solidFill>
          </p:spPr>
          <p:txBody>
            <a:bodyPr/>
            <a:lstStyle/>
            <a:p>
              <a:endParaRPr lang="fr-FR"/>
            </a:p>
          </p:txBody>
        </p:sp>
        <p:sp>
          <p:nvSpPr>
            <p:cNvPr id="9" name="TextBox 9"/>
            <p:cNvSpPr txBox="1"/>
            <p:nvPr/>
          </p:nvSpPr>
          <p:spPr>
            <a:xfrm>
              <a:off x="0" y="-47625"/>
              <a:ext cx="812800" cy="860425"/>
            </a:xfrm>
            <a:prstGeom prst="rect">
              <a:avLst/>
            </a:prstGeom>
          </p:spPr>
          <p:txBody>
            <a:bodyPr lIns="50800" tIns="50800" rIns="50800" bIns="50800" rtlCol="0" anchor="ctr"/>
            <a:lstStyle/>
            <a:p>
              <a:pPr marL="0" lvl="0" indent="0" algn="l">
                <a:lnSpc>
                  <a:spcPts val="2756"/>
                </a:lnSpc>
                <a:spcBef>
                  <a:spcPct val="0"/>
                </a:spcBef>
              </a:pPr>
              <a:endParaRPr/>
            </a:p>
          </p:txBody>
        </p:sp>
      </p:grpSp>
      <p:sp>
        <p:nvSpPr>
          <p:cNvPr id="10" name="TextBox 10"/>
          <p:cNvSpPr txBox="1"/>
          <p:nvPr/>
        </p:nvSpPr>
        <p:spPr>
          <a:xfrm>
            <a:off x="778005" y="2590701"/>
            <a:ext cx="3867267" cy="1425959"/>
          </a:xfrm>
          <a:prstGeom prst="rect">
            <a:avLst/>
          </a:prstGeom>
        </p:spPr>
        <p:txBody>
          <a:bodyPr lIns="0" tIns="0" rIns="0" bIns="0" rtlCol="0" anchor="t">
            <a:spAutoFit/>
          </a:bodyPr>
          <a:lstStyle/>
          <a:p>
            <a:pPr marL="594506" lvl="1" indent="-297253" algn="l">
              <a:lnSpc>
                <a:spcPts val="3855"/>
              </a:lnSpc>
              <a:buFont typeface="Arial"/>
              <a:buChar char="•"/>
            </a:pPr>
            <a:r>
              <a:rPr lang="en-US" sz="2753" u="none" strike="noStrike">
                <a:solidFill>
                  <a:srgbClr val="FFFFFF"/>
                </a:solidFill>
                <a:latin typeface="Muli Bold"/>
              </a:rPr>
              <a:t>STÉRÉOTYPES </a:t>
            </a:r>
          </a:p>
          <a:p>
            <a:pPr marL="594506" lvl="1" indent="-297253" algn="l">
              <a:lnSpc>
                <a:spcPts val="3855"/>
              </a:lnSpc>
              <a:buFont typeface="Arial"/>
              <a:buChar char="•"/>
            </a:pPr>
            <a:r>
              <a:rPr lang="en-US" sz="2753" u="none" strike="noStrike">
                <a:solidFill>
                  <a:srgbClr val="FFFFFF"/>
                </a:solidFill>
                <a:latin typeface="Muli Bold"/>
              </a:rPr>
              <a:t>DISCRIMINATIONS </a:t>
            </a:r>
          </a:p>
          <a:p>
            <a:pPr marL="594506" lvl="1" indent="-297253" algn="l">
              <a:lnSpc>
                <a:spcPts val="3855"/>
              </a:lnSpc>
              <a:buFont typeface="Arial"/>
              <a:buChar char="•"/>
            </a:pPr>
            <a:r>
              <a:rPr lang="en-US" sz="2753" u="none" strike="noStrike">
                <a:solidFill>
                  <a:srgbClr val="FFFFFF"/>
                </a:solidFill>
                <a:latin typeface="Muli Bold"/>
              </a:rPr>
              <a:t>INÉGALITÉS</a:t>
            </a:r>
          </a:p>
        </p:txBody>
      </p:sp>
      <p:sp>
        <p:nvSpPr>
          <p:cNvPr id="11" name="TextBox 11"/>
          <p:cNvSpPr txBox="1"/>
          <p:nvPr/>
        </p:nvSpPr>
        <p:spPr>
          <a:xfrm>
            <a:off x="816746" y="4995510"/>
            <a:ext cx="6657486" cy="1929731"/>
          </a:xfrm>
          <a:prstGeom prst="rect">
            <a:avLst/>
          </a:prstGeom>
        </p:spPr>
        <p:txBody>
          <a:bodyPr lIns="0" tIns="0" rIns="0" bIns="0" rtlCol="0" anchor="t">
            <a:spAutoFit/>
          </a:bodyPr>
          <a:lstStyle/>
          <a:p>
            <a:pPr marL="0" lvl="0" indent="0" algn="l">
              <a:lnSpc>
                <a:spcPts val="3886"/>
              </a:lnSpc>
              <a:spcBef>
                <a:spcPct val="0"/>
              </a:spcBef>
            </a:pPr>
            <a:r>
              <a:rPr lang="en-US" sz="2776">
                <a:solidFill>
                  <a:srgbClr val="FFFFFF"/>
                </a:solidFill>
                <a:latin typeface="Muli Bold"/>
              </a:rPr>
              <a:t>Ce</a:t>
            </a:r>
            <a:r>
              <a:rPr lang="en-US" sz="2776" u="none" strike="noStrike">
                <a:solidFill>
                  <a:srgbClr val="FFFFFF"/>
                </a:solidFill>
                <a:latin typeface="Muli Bold"/>
              </a:rPr>
              <a:t>s mouvements de balancier constituent des verrous puissants qui bloquent la progression de l’égalité entre les femmes et les hommes.</a:t>
            </a:r>
          </a:p>
        </p:txBody>
      </p:sp>
      <p:sp>
        <p:nvSpPr>
          <p:cNvPr id="12" name="Freeform 12"/>
          <p:cNvSpPr/>
          <p:nvPr/>
        </p:nvSpPr>
        <p:spPr>
          <a:xfrm>
            <a:off x="778005" y="970339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grpSp>
        <p:nvGrpSpPr>
          <p:cNvPr id="13" name="Group 13"/>
          <p:cNvGrpSpPr/>
          <p:nvPr/>
        </p:nvGrpSpPr>
        <p:grpSpPr>
          <a:xfrm>
            <a:off x="778005" y="738398"/>
            <a:ext cx="6540580" cy="391275"/>
            <a:chOff x="0" y="0"/>
            <a:chExt cx="1677750" cy="100367"/>
          </a:xfrm>
        </p:grpSpPr>
        <p:sp>
          <p:nvSpPr>
            <p:cNvPr id="14" name="Freeform 14"/>
            <p:cNvSpPr/>
            <p:nvPr/>
          </p:nvSpPr>
          <p:spPr>
            <a:xfrm>
              <a:off x="0" y="0"/>
              <a:ext cx="1677750" cy="100367"/>
            </a:xfrm>
            <a:custGeom>
              <a:avLst/>
              <a:gdLst/>
              <a:ahLst/>
              <a:cxnLst/>
              <a:rect l="l" t="t" r="r" b="b"/>
              <a:pathLst>
                <a:path w="1677750" h="100367">
                  <a:moveTo>
                    <a:pt x="0" y="0"/>
                  </a:moveTo>
                  <a:lnTo>
                    <a:pt x="1677750" y="0"/>
                  </a:lnTo>
                  <a:lnTo>
                    <a:pt x="1677750" y="100367"/>
                  </a:lnTo>
                  <a:lnTo>
                    <a:pt x="0" y="100367"/>
                  </a:lnTo>
                  <a:close/>
                </a:path>
              </a:pathLst>
            </a:custGeom>
            <a:solidFill>
              <a:srgbClr val="FFFFFF"/>
            </a:solidFill>
          </p:spPr>
          <p:txBody>
            <a:bodyPr/>
            <a:lstStyle/>
            <a:p>
              <a:endParaRPr lang="fr-FR"/>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16" name="Group 16"/>
          <p:cNvGrpSpPr/>
          <p:nvPr/>
        </p:nvGrpSpPr>
        <p:grpSpPr>
          <a:xfrm>
            <a:off x="778005" y="1333186"/>
            <a:ext cx="5626432" cy="391275"/>
            <a:chOff x="0" y="0"/>
            <a:chExt cx="1443258" cy="100367"/>
          </a:xfrm>
        </p:grpSpPr>
        <p:sp>
          <p:nvSpPr>
            <p:cNvPr id="17" name="Freeform 17"/>
            <p:cNvSpPr/>
            <p:nvPr/>
          </p:nvSpPr>
          <p:spPr>
            <a:xfrm>
              <a:off x="0" y="0"/>
              <a:ext cx="1443258" cy="100367"/>
            </a:xfrm>
            <a:custGeom>
              <a:avLst/>
              <a:gdLst/>
              <a:ahLst/>
              <a:cxnLst/>
              <a:rect l="l" t="t" r="r" b="b"/>
              <a:pathLst>
                <a:path w="1443258" h="100367">
                  <a:moveTo>
                    <a:pt x="0" y="0"/>
                  </a:moveTo>
                  <a:lnTo>
                    <a:pt x="1443258" y="0"/>
                  </a:lnTo>
                  <a:lnTo>
                    <a:pt x="1443258" y="100367"/>
                  </a:lnTo>
                  <a:lnTo>
                    <a:pt x="0" y="100367"/>
                  </a:lnTo>
                  <a:close/>
                </a:path>
              </a:pathLst>
            </a:custGeom>
            <a:solidFill>
              <a:srgbClr val="FFFFFF"/>
            </a:solidFill>
          </p:spPr>
          <p:txBody>
            <a:bodyPr/>
            <a:lstStyle/>
            <a:p>
              <a:endParaRPr lang="fr-FR"/>
            </a:p>
          </p:txBody>
        </p:sp>
        <p:sp>
          <p:nvSpPr>
            <p:cNvPr id="18" name="TextBox 18"/>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9" name="TextBox 19"/>
          <p:cNvSpPr txBox="1"/>
          <p:nvPr/>
        </p:nvSpPr>
        <p:spPr>
          <a:xfrm>
            <a:off x="816746" y="477735"/>
            <a:ext cx="6618746" cy="1246726"/>
          </a:xfrm>
          <a:prstGeom prst="rect">
            <a:avLst/>
          </a:prstGeom>
        </p:spPr>
        <p:txBody>
          <a:bodyPr lIns="0" tIns="0" rIns="0" bIns="0" rtlCol="0" anchor="t">
            <a:spAutoFit/>
          </a:bodyPr>
          <a:lstStyle/>
          <a:p>
            <a:pPr>
              <a:lnSpc>
                <a:spcPts val="5091"/>
              </a:lnSpc>
              <a:spcBef>
                <a:spcPct val="0"/>
              </a:spcBef>
            </a:pPr>
            <a:r>
              <a:rPr lang="en-US" sz="3636">
                <a:solidFill>
                  <a:srgbClr val="000000"/>
                </a:solidFill>
                <a:latin typeface="Muli Ultra-Bold"/>
              </a:rPr>
              <a:t>COMMENT FONCTIONNENT LES STÉRÉOTYPES?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897295" cy="10525634"/>
            <a:chOff x="0" y="0"/>
            <a:chExt cx="7624035" cy="8291879"/>
          </a:xfrm>
        </p:grpSpPr>
        <p:sp>
          <p:nvSpPr>
            <p:cNvPr id="3" name="Freeform 3"/>
            <p:cNvSpPr/>
            <p:nvPr/>
          </p:nvSpPr>
          <p:spPr>
            <a:xfrm>
              <a:off x="72390" y="72390"/>
              <a:ext cx="7479255" cy="8147099"/>
            </a:xfrm>
            <a:custGeom>
              <a:avLst/>
              <a:gdLst/>
              <a:ahLst/>
              <a:cxnLst/>
              <a:rect l="l" t="t" r="r" b="b"/>
              <a:pathLst>
                <a:path w="7479255" h="8147099">
                  <a:moveTo>
                    <a:pt x="0" y="0"/>
                  </a:moveTo>
                  <a:lnTo>
                    <a:pt x="7479255" y="0"/>
                  </a:lnTo>
                  <a:lnTo>
                    <a:pt x="7479255" y="8147099"/>
                  </a:lnTo>
                  <a:lnTo>
                    <a:pt x="0" y="8147099"/>
                  </a:lnTo>
                  <a:lnTo>
                    <a:pt x="0" y="0"/>
                  </a:lnTo>
                  <a:close/>
                </a:path>
              </a:pathLst>
            </a:custGeom>
            <a:solidFill>
              <a:srgbClr val="E9006A">
                <a:alpha val="97647"/>
              </a:srgbClr>
            </a:solidFill>
          </p:spPr>
          <p:txBody>
            <a:bodyPr/>
            <a:lstStyle/>
            <a:p>
              <a:endParaRPr lang="fr-FR"/>
            </a:p>
          </p:txBody>
        </p:sp>
        <p:sp>
          <p:nvSpPr>
            <p:cNvPr id="4" name="Freeform 4"/>
            <p:cNvSpPr/>
            <p:nvPr/>
          </p:nvSpPr>
          <p:spPr>
            <a:xfrm>
              <a:off x="0" y="0"/>
              <a:ext cx="7624035" cy="8291879"/>
            </a:xfrm>
            <a:custGeom>
              <a:avLst/>
              <a:gdLst/>
              <a:ahLst/>
              <a:cxnLst/>
              <a:rect l="l" t="t" r="r" b="b"/>
              <a:pathLst>
                <a:path w="7624035" h="8291879">
                  <a:moveTo>
                    <a:pt x="7479255" y="8147099"/>
                  </a:moveTo>
                  <a:lnTo>
                    <a:pt x="7624035" y="8147099"/>
                  </a:lnTo>
                  <a:lnTo>
                    <a:pt x="7624035" y="8291879"/>
                  </a:lnTo>
                  <a:lnTo>
                    <a:pt x="7479255" y="8291879"/>
                  </a:lnTo>
                  <a:lnTo>
                    <a:pt x="7479255" y="8147099"/>
                  </a:lnTo>
                  <a:close/>
                  <a:moveTo>
                    <a:pt x="0" y="144780"/>
                  </a:moveTo>
                  <a:lnTo>
                    <a:pt x="144780" y="144780"/>
                  </a:lnTo>
                  <a:lnTo>
                    <a:pt x="144780" y="8147099"/>
                  </a:lnTo>
                  <a:lnTo>
                    <a:pt x="0" y="8147099"/>
                  </a:lnTo>
                  <a:lnTo>
                    <a:pt x="0" y="144780"/>
                  </a:lnTo>
                  <a:close/>
                  <a:moveTo>
                    <a:pt x="0" y="8147099"/>
                  </a:moveTo>
                  <a:lnTo>
                    <a:pt x="144780" y="8147099"/>
                  </a:lnTo>
                  <a:lnTo>
                    <a:pt x="144780" y="8291879"/>
                  </a:lnTo>
                  <a:lnTo>
                    <a:pt x="0" y="8291879"/>
                  </a:lnTo>
                  <a:lnTo>
                    <a:pt x="0" y="8147099"/>
                  </a:lnTo>
                  <a:close/>
                  <a:moveTo>
                    <a:pt x="7479255" y="144780"/>
                  </a:moveTo>
                  <a:lnTo>
                    <a:pt x="7624035" y="144780"/>
                  </a:lnTo>
                  <a:lnTo>
                    <a:pt x="7624035" y="8147099"/>
                  </a:lnTo>
                  <a:lnTo>
                    <a:pt x="7479255" y="8147099"/>
                  </a:lnTo>
                  <a:lnTo>
                    <a:pt x="7479255" y="144780"/>
                  </a:lnTo>
                  <a:close/>
                  <a:moveTo>
                    <a:pt x="144780" y="8147099"/>
                  </a:moveTo>
                  <a:lnTo>
                    <a:pt x="7479256" y="8147099"/>
                  </a:lnTo>
                  <a:lnTo>
                    <a:pt x="7479256" y="8291879"/>
                  </a:lnTo>
                  <a:lnTo>
                    <a:pt x="144780" y="8291879"/>
                  </a:lnTo>
                  <a:lnTo>
                    <a:pt x="144780" y="8147099"/>
                  </a:lnTo>
                  <a:close/>
                  <a:moveTo>
                    <a:pt x="7479255" y="0"/>
                  </a:moveTo>
                  <a:lnTo>
                    <a:pt x="7624035" y="0"/>
                  </a:lnTo>
                  <a:lnTo>
                    <a:pt x="7624035" y="144780"/>
                  </a:lnTo>
                  <a:lnTo>
                    <a:pt x="7479255" y="144780"/>
                  </a:lnTo>
                  <a:lnTo>
                    <a:pt x="7479255" y="0"/>
                  </a:lnTo>
                  <a:close/>
                  <a:moveTo>
                    <a:pt x="0" y="0"/>
                  </a:moveTo>
                  <a:lnTo>
                    <a:pt x="144780" y="0"/>
                  </a:lnTo>
                  <a:lnTo>
                    <a:pt x="144780" y="144780"/>
                  </a:lnTo>
                  <a:lnTo>
                    <a:pt x="0" y="144780"/>
                  </a:lnTo>
                  <a:lnTo>
                    <a:pt x="0" y="0"/>
                  </a:lnTo>
                  <a:close/>
                  <a:moveTo>
                    <a:pt x="144780" y="0"/>
                  </a:moveTo>
                  <a:lnTo>
                    <a:pt x="7479256" y="0"/>
                  </a:lnTo>
                  <a:lnTo>
                    <a:pt x="7479256" y="144780"/>
                  </a:lnTo>
                  <a:lnTo>
                    <a:pt x="144780" y="144780"/>
                  </a:lnTo>
                  <a:lnTo>
                    <a:pt x="144780" y="0"/>
                  </a:lnTo>
                  <a:close/>
                </a:path>
              </a:pathLst>
            </a:custGeom>
            <a:solidFill>
              <a:srgbClr val="E9006A">
                <a:alpha val="97647"/>
              </a:srgbClr>
            </a:solidFill>
          </p:spPr>
          <p:txBody>
            <a:bodyPr/>
            <a:lstStyle/>
            <a:p>
              <a:endParaRPr lang="fr-FR"/>
            </a:p>
          </p:txBody>
        </p:sp>
      </p:grpSp>
      <p:sp>
        <p:nvSpPr>
          <p:cNvPr id="5" name="Freeform 5"/>
          <p:cNvSpPr/>
          <p:nvPr/>
        </p:nvSpPr>
        <p:spPr>
          <a:xfrm>
            <a:off x="9897295" y="0"/>
            <a:ext cx="8668344" cy="10287000"/>
          </a:xfrm>
          <a:custGeom>
            <a:avLst/>
            <a:gdLst/>
            <a:ahLst/>
            <a:cxnLst/>
            <a:rect l="l" t="t" r="r" b="b"/>
            <a:pathLst>
              <a:path w="8668344" h="10287000">
                <a:moveTo>
                  <a:pt x="0" y="0"/>
                </a:moveTo>
                <a:lnTo>
                  <a:pt x="8668344" y="0"/>
                </a:lnTo>
                <a:lnTo>
                  <a:pt x="8668344"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sp>
        <p:nvSpPr>
          <p:cNvPr id="6" name="Freeform 6"/>
          <p:cNvSpPr/>
          <p:nvPr/>
        </p:nvSpPr>
        <p:spPr>
          <a:xfrm>
            <a:off x="16257738"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grpSp>
        <p:nvGrpSpPr>
          <p:cNvPr id="7" name="Group 7"/>
          <p:cNvGrpSpPr/>
          <p:nvPr/>
        </p:nvGrpSpPr>
        <p:grpSpPr>
          <a:xfrm>
            <a:off x="668508" y="637425"/>
            <a:ext cx="2962007" cy="391275"/>
            <a:chOff x="0" y="0"/>
            <a:chExt cx="759796" cy="100367"/>
          </a:xfrm>
        </p:grpSpPr>
        <p:sp>
          <p:nvSpPr>
            <p:cNvPr id="8" name="Freeform 8"/>
            <p:cNvSpPr/>
            <p:nvPr/>
          </p:nvSpPr>
          <p:spPr>
            <a:xfrm>
              <a:off x="0" y="0"/>
              <a:ext cx="759796" cy="100367"/>
            </a:xfrm>
            <a:custGeom>
              <a:avLst/>
              <a:gdLst/>
              <a:ahLst/>
              <a:cxnLst/>
              <a:rect l="l" t="t" r="r" b="b"/>
              <a:pathLst>
                <a:path w="759796" h="100367">
                  <a:moveTo>
                    <a:pt x="0" y="0"/>
                  </a:moveTo>
                  <a:lnTo>
                    <a:pt x="759796" y="0"/>
                  </a:lnTo>
                  <a:lnTo>
                    <a:pt x="759796" y="100367"/>
                  </a:lnTo>
                  <a:lnTo>
                    <a:pt x="0" y="100367"/>
                  </a:lnTo>
                  <a:close/>
                </a:path>
              </a:pathLst>
            </a:custGeom>
            <a:solidFill>
              <a:srgbClr val="FFFFFF"/>
            </a:solidFill>
          </p:spPr>
          <p:txBody>
            <a:bodyPr/>
            <a:lstStyle/>
            <a:p>
              <a:endParaRPr lang="fr-FR"/>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0" name="Freeform 10"/>
          <p:cNvSpPr/>
          <p:nvPr/>
        </p:nvSpPr>
        <p:spPr>
          <a:xfrm>
            <a:off x="303477" y="1430484"/>
            <a:ext cx="259609" cy="388123"/>
          </a:xfrm>
          <a:custGeom>
            <a:avLst/>
            <a:gdLst/>
            <a:ahLst/>
            <a:cxnLst/>
            <a:rect l="l" t="t" r="r" b="b"/>
            <a:pathLst>
              <a:path w="259609" h="388123">
                <a:moveTo>
                  <a:pt x="0" y="0"/>
                </a:moveTo>
                <a:lnTo>
                  <a:pt x="259609" y="0"/>
                </a:lnTo>
                <a:lnTo>
                  <a:pt x="259609" y="388123"/>
                </a:lnTo>
                <a:lnTo>
                  <a:pt x="0" y="38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1" name="Freeform 11"/>
          <p:cNvSpPr/>
          <p:nvPr/>
        </p:nvSpPr>
        <p:spPr>
          <a:xfrm>
            <a:off x="303477" y="3014313"/>
            <a:ext cx="259609" cy="388123"/>
          </a:xfrm>
          <a:custGeom>
            <a:avLst/>
            <a:gdLst/>
            <a:ahLst/>
            <a:cxnLst/>
            <a:rect l="l" t="t" r="r" b="b"/>
            <a:pathLst>
              <a:path w="259609" h="388123">
                <a:moveTo>
                  <a:pt x="0" y="0"/>
                </a:moveTo>
                <a:lnTo>
                  <a:pt x="259609" y="0"/>
                </a:lnTo>
                <a:lnTo>
                  <a:pt x="259609" y="388123"/>
                </a:lnTo>
                <a:lnTo>
                  <a:pt x="0" y="38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p:cNvSpPr/>
          <p:nvPr/>
        </p:nvSpPr>
        <p:spPr>
          <a:xfrm>
            <a:off x="303477" y="4271779"/>
            <a:ext cx="259609" cy="388123"/>
          </a:xfrm>
          <a:custGeom>
            <a:avLst/>
            <a:gdLst/>
            <a:ahLst/>
            <a:cxnLst/>
            <a:rect l="l" t="t" r="r" b="b"/>
            <a:pathLst>
              <a:path w="259609" h="388123">
                <a:moveTo>
                  <a:pt x="0" y="0"/>
                </a:moveTo>
                <a:lnTo>
                  <a:pt x="259609" y="0"/>
                </a:lnTo>
                <a:lnTo>
                  <a:pt x="259609" y="388123"/>
                </a:lnTo>
                <a:lnTo>
                  <a:pt x="0" y="38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aphicFrame>
        <p:nvGraphicFramePr>
          <p:cNvPr id="13" name="Table 13"/>
          <p:cNvGraphicFramePr>
            <a:graphicFrameLocks noGrp="1"/>
          </p:cNvGraphicFramePr>
          <p:nvPr/>
        </p:nvGraphicFramePr>
        <p:xfrm>
          <a:off x="668508" y="6743205"/>
          <a:ext cx="7315200" cy="1638300"/>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19150">
                <a:tc>
                  <a:txBody>
                    <a:bodyPr/>
                    <a:lstStyle/>
                    <a:p>
                      <a:pPr algn="ctr">
                        <a:lnSpc>
                          <a:spcPts val="2659"/>
                        </a:lnSpc>
                        <a:defRPr/>
                      </a:pPr>
                      <a:r>
                        <a:rPr lang="en-US" sz="1899">
                          <a:solidFill>
                            <a:srgbClr val="000000"/>
                          </a:solidFill>
                          <a:latin typeface="Muli Semi-Bold"/>
                        </a:rPr>
                        <a:t>Salaire moyen d'une femme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6E6"/>
                    </a:solidFill>
                  </a:tcPr>
                </a:tc>
                <a:tc>
                  <a:txBody>
                    <a:bodyPr/>
                    <a:lstStyle/>
                    <a:p>
                      <a:pPr algn="ctr">
                        <a:lnSpc>
                          <a:spcPts val="2659"/>
                        </a:lnSpc>
                        <a:defRPr/>
                      </a:pPr>
                      <a:r>
                        <a:rPr lang="en-US" sz="1899">
                          <a:solidFill>
                            <a:srgbClr val="000000"/>
                          </a:solidFill>
                          <a:latin typeface="Muli Semi-Bold"/>
                        </a:rPr>
                        <a:t>Salaire moyen d'un homme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6E6"/>
                    </a:solidFill>
                  </a:tcPr>
                </a:tc>
                <a:extLst>
                  <a:ext uri="{0D108BD9-81ED-4DB2-BD59-A6C34878D82A}">
                    <a16:rowId xmlns:a16="http://schemas.microsoft.com/office/drawing/2014/main" val="10000"/>
                  </a:ext>
                </a:extLst>
              </a:tr>
              <a:tr h="819150">
                <a:tc>
                  <a:txBody>
                    <a:bodyPr/>
                    <a:lstStyle/>
                    <a:p>
                      <a:pPr algn="ctr">
                        <a:lnSpc>
                          <a:spcPts val="2659"/>
                        </a:lnSpc>
                        <a:defRPr/>
                      </a:pPr>
                      <a:r>
                        <a:rPr lang="en-US" sz="1899">
                          <a:solidFill>
                            <a:srgbClr val="FFFFFF"/>
                          </a:solidFill>
                          <a:latin typeface="Muli Semi-Bold"/>
                        </a:rPr>
                        <a:t>1 943€</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2659"/>
                        </a:lnSpc>
                        <a:defRPr/>
                      </a:pPr>
                      <a:r>
                        <a:rPr lang="en-US" sz="1899">
                          <a:solidFill>
                            <a:srgbClr val="FFFFFF"/>
                          </a:solidFill>
                          <a:latin typeface="Muli Semi-Bold"/>
                        </a:rPr>
                        <a:t>2 339€</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TextBox 14"/>
          <p:cNvSpPr txBox="1"/>
          <p:nvPr/>
        </p:nvSpPr>
        <p:spPr>
          <a:xfrm>
            <a:off x="686260" y="1430484"/>
            <a:ext cx="9211035" cy="2306157"/>
          </a:xfrm>
          <a:prstGeom prst="rect">
            <a:avLst/>
          </a:prstGeom>
        </p:spPr>
        <p:txBody>
          <a:bodyPr lIns="0" tIns="0" rIns="0" bIns="0" rtlCol="0" anchor="t">
            <a:spAutoFit/>
          </a:bodyPr>
          <a:lstStyle/>
          <a:p>
            <a:pPr>
              <a:lnSpc>
                <a:spcPts val="2994"/>
              </a:lnSpc>
            </a:pPr>
            <a:r>
              <a:rPr lang="en-US" sz="2065" spc="351">
                <a:solidFill>
                  <a:srgbClr val="FFFFFF"/>
                </a:solidFill>
                <a:latin typeface="Muli Bold"/>
              </a:rPr>
              <a:t>Les filles s’orientent plus facilement vers les secteurs médical et paramédical, la communication,</a:t>
            </a:r>
          </a:p>
          <a:p>
            <a:pPr>
              <a:lnSpc>
                <a:spcPts val="2994"/>
              </a:lnSpc>
            </a:pPr>
            <a:r>
              <a:rPr lang="en-US" sz="2065" spc="351">
                <a:solidFill>
                  <a:srgbClr val="FFFFFF"/>
                </a:solidFill>
                <a:latin typeface="Muli Bold"/>
              </a:rPr>
              <a:t>l'éducation..</a:t>
            </a:r>
          </a:p>
          <a:p>
            <a:pPr>
              <a:lnSpc>
                <a:spcPts val="3719"/>
              </a:lnSpc>
            </a:pPr>
            <a:endParaRPr lang="en-US" sz="2065" spc="351">
              <a:solidFill>
                <a:srgbClr val="FFFFFF"/>
              </a:solidFill>
              <a:latin typeface="Muli Bold"/>
            </a:endParaRPr>
          </a:p>
          <a:p>
            <a:pPr marL="0" lvl="0" indent="0">
              <a:lnSpc>
                <a:spcPts val="2994"/>
              </a:lnSpc>
              <a:spcBef>
                <a:spcPct val="0"/>
              </a:spcBef>
            </a:pPr>
            <a:r>
              <a:rPr lang="en-US" sz="2065" spc="351">
                <a:solidFill>
                  <a:srgbClr val="FFFFFF"/>
                </a:solidFill>
                <a:latin typeface="Muli Bold"/>
              </a:rPr>
              <a:t>Les garçons s’intéressent à l’informatique, à la robotique, à l’aéronautique, à l’automobile…</a:t>
            </a:r>
          </a:p>
        </p:txBody>
      </p:sp>
      <p:sp>
        <p:nvSpPr>
          <p:cNvPr id="15" name="TextBox 15"/>
          <p:cNvSpPr txBox="1"/>
          <p:nvPr/>
        </p:nvSpPr>
        <p:spPr>
          <a:xfrm>
            <a:off x="686260" y="4287823"/>
            <a:ext cx="8722852" cy="1934527"/>
          </a:xfrm>
          <a:prstGeom prst="rect">
            <a:avLst/>
          </a:prstGeom>
        </p:spPr>
        <p:txBody>
          <a:bodyPr lIns="0" tIns="0" rIns="0" bIns="0" rtlCol="0" anchor="t">
            <a:spAutoFit/>
          </a:bodyPr>
          <a:lstStyle/>
          <a:p>
            <a:pPr>
              <a:lnSpc>
                <a:spcPts val="3001"/>
              </a:lnSpc>
            </a:pPr>
            <a:r>
              <a:rPr lang="en-US" sz="2070" spc="283">
                <a:solidFill>
                  <a:srgbClr val="FFFFFF"/>
                </a:solidFill>
                <a:latin typeface="Muli Bold"/>
              </a:rPr>
              <a:t>Il existe 87 familles de métier :</a:t>
            </a:r>
          </a:p>
          <a:p>
            <a:pPr>
              <a:lnSpc>
                <a:spcPts val="1696"/>
              </a:lnSpc>
            </a:pPr>
            <a:endParaRPr lang="en-US" sz="2070" spc="283">
              <a:solidFill>
                <a:srgbClr val="FFFFFF"/>
              </a:solidFill>
              <a:latin typeface="Muli Bold"/>
            </a:endParaRPr>
          </a:p>
          <a:p>
            <a:pPr>
              <a:lnSpc>
                <a:spcPts val="3001"/>
              </a:lnSpc>
            </a:pPr>
            <a:r>
              <a:rPr lang="en-US" sz="2070" spc="283">
                <a:solidFill>
                  <a:srgbClr val="FFFFFF"/>
                </a:solidFill>
                <a:latin typeface="Muli Bold"/>
              </a:rPr>
              <a:t>• Les femmes sont majoritaires dans 12 familles, qui sont souvent les moins rémunérés</a:t>
            </a:r>
          </a:p>
          <a:p>
            <a:pPr>
              <a:lnSpc>
                <a:spcPts val="1696"/>
              </a:lnSpc>
            </a:pPr>
            <a:endParaRPr lang="en-US" sz="2070" spc="283">
              <a:solidFill>
                <a:srgbClr val="FFFFFF"/>
              </a:solidFill>
              <a:latin typeface="Muli Bold"/>
            </a:endParaRPr>
          </a:p>
          <a:p>
            <a:pPr marL="0" lvl="0" indent="0">
              <a:lnSpc>
                <a:spcPts val="3001"/>
              </a:lnSpc>
              <a:spcBef>
                <a:spcPct val="0"/>
              </a:spcBef>
            </a:pPr>
            <a:r>
              <a:rPr lang="en-US" sz="2070" spc="283">
                <a:solidFill>
                  <a:srgbClr val="FFFFFF"/>
                </a:solidFill>
                <a:latin typeface="Muli Bold"/>
              </a:rPr>
              <a:t>• Les hommes sont majoritaires dans 20 familles</a:t>
            </a:r>
          </a:p>
        </p:txBody>
      </p:sp>
      <p:sp>
        <p:nvSpPr>
          <p:cNvPr id="16" name="TextBox 16"/>
          <p:cNvSpPr txBox="1"/>
          <p:nvPr/>
        </p:nvSpPr>
        <p:spPr>
          <a:xfrm>
            <a:off x="686260" y="8814606"/>
            <a:ext cx="8942852" cy="753428"/>
          </a:xfrm>
          <a:prstGeom prst="rect">
            <a:avLst/>
          </a:prstGeom>
        </p:spPr>
        <p:txBody>
          <a:bodyPr lIns="0" tIns="0" rIns="0" bIns="0" rtlCol="0" anchor="t">
            <a:spAutoFit/>
          </a:bodyPr>
          <a:lstStyle/>
          <a:p>
            <a:pPr marL="0" lvl="0" indent="0" algn="l">
              <a:lnSpc>
                <a:spcPts val="3001"/>
              </a:lnSpc>
              <a:spcBef>
                <a:spcPct val="0"/>
              </a:spcBef>
            </a:pPr>
            <a:r>
              <a:rPr lang="en-US" sz="2070" u="none" strike="noStrike" spc="283">
                <a:solidFill>
                  <a:srgbClr val="FFFFFF"/>
                </a:solidFill>
                <a:latin typeface="Muli Bold"/>
              </a:rPr>
              <a:t>À la fin d’une carrière de 43 ans, cet écart salarial représente 204 336€</a:t>
            </a:r>
          </a:p>
        </p:txBody>
      </p:sp>
      <p:sp>
        <p:nvSpPr>
          <p:cNvPr id="17" name="TextBox 17"/>
          <p:cNvSpPr txBox="1"/>
          <p:nvPr/>
        </p:nvSpPr>
        <p:spPr>
          <a:xfrm>
            <a:off x="707249" y="386287"/>
            <a:ext cx="2923266" cy="605751"/>
          </a:xfrm>
          <a:prstGeom prst="rect">
            <a:avLst/>
          </a:prstGeom>
        </p:spPr>
        <p:txBody>
          <a:bodyPr lIns="0" tIns="0" rIns="0" bIns="0" rtlCol="0" anchor="t">
            <a:spAutoFit/>
          </a:bodyPr>
          <a:lstStyle/>
          <a:p>
            <a:pPr>
              <a:lnSpc>
                <a:spcPts val="5091"/>
              </a:lnSpc>
              <a:spcBef>
                <a:spcPct val="0"/>
              </a:spcBef>
            </a:pPr>
            <a:r>
              <a:rPr lang="en-US" sz="3636">
                <a:solidFill>
                  <a:srgbClr val="000000"/>
                </a:solidFill>
                <a:latin typeface="Muli Ultra-Bold"/>
              </a:rPr>
              <a:t>RÉSULTATS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Freeform 3"/>
          <p:cNvSpPr/>
          <p:nvPr/>
        </p:nvSpPr>
        <p:spPr>
          <a:xfrm flipH="1">
            <a:off x="5884072" y="-27892"/>
            <a:ext cx="12403928"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0522694" y="3239017"/>
            <a:ext cx="7039976" cy="4716730"/>
            <a:chOff x="0" y="0"/>
            <a:chExt cx="9386635" cy="6288973"/>
          </a:xfrm>
        </p:grpSpPr>
        <p:sp>
          <p:nvSpPr>
            <p:cNvPr id="5" name="TextBox 5"/>
            <p:cNvSpPr txBox="1"/>
            <p:nvPr/>
          </p:nvSpPr>
          <p:spPr>
            <a:xfrm>
              <a:off x="0" y="5586875"/>
              <a:ext cx="9386635"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9386635" cy="5347547"/>
            </a:xfrm>
            <a:prstGeom prst="rect">
              <a:avLst/>
            </a:prstGeom>
          </p:spPr>
          <p:txBody>
            <a:bodyPr lIns="0" tIns="0" rIns="0" bIns="0" rtlCol="0" anchor="t">
              <a:spAutoFit/>
            </a:bodyPr>
            <a:lstStyle/>
            <a:p>
              <a:pPr marL="0" lvl="0" indent="0" algn="ctr">
                <a:lnSpc>
                  <a:spcPts val="10659"/>
                </a:lnSpc>
                <a:spcBef>
                  <a:spcPct val="0"/>
                </a:spcBef>
              </a:pPr>
              <a:r>
                <a:rPr lang="en-US" sz="8199" spc="-163">
                  <a:solidFill>
                    <a:srgbClr val="FFFFFF"/>
                  </a:solidFill>
                  <a:latin typeface="Muli Bold"/>
                </a:rPr>
                <a:t>Comment changer la donne ?</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18288000" cy="5023625"/>
            <a:chOff x="0" y="0"/>
            <a:chExt cx="5002319" cy="1691467"/>
          </a:xfrm>
        </p:grpSpPr>
        <p:sp>
          <p:nvSpPr>
            <p:cNvPr id="3" name="Freeform 3"/>
            <p:cNvSpPr/>
            <p:nvPr/>
          </p:nvSpPr>
          <p:spPr>
            <a:xfrm>
              <a:off x="0" y="0"/>
              <a:ext cx="5002319" cy="1691467"/>
            </a:xfrm>
            <a:custGeom>
              <a:avLst/>
              <a:gdLst/>
              <a:ahLst/>
              <a:cxnLst/>
              <a:rect l="l" t="t" r="r" b="b"/>
              <a:pathLst>
                <a:path w="5002319" h="1691467">
                  <a:moveTo>
                    <a:pt x="0" y="0"/>
                  </a:moveTo>
                  <a:lnTo>
                    <a:pt x="5002319" y="0"/>
                  </a:lnTo>
                  <a:lnTo>
                    <a:pt x="5002319" y="1691467"/>
                  </a:lnTo>
                  <a:lnTo>
                    <a:pt x="0" y="1691467"/>
                  </a:lnTo>
                  <a:close/>
                </a:path>
              </a:pathLst>
            </a:custGeom>
            <a:solidFill>
              <a:srgbClr val="E9006A"/>
            </a:solidFill>
          </p:spPr>
          <p:txBody>
            <a:bodyPr/>
            <a:lstStyle/>
            <a:p>
              <a:endParaRPr lang="fr-FR"/>
            </a:p>
          </p:txBody>
        </p:sp>
      </p:grpSp>
      <p:grpSp>
        <p:nvGrpSpPr>
          <p:cNvPr id="4" name="Group 4"/>
          <p:cNvGrpSpPr/>
          <p:nvPr/>
        </p:nvGrpSpPr>
        <p:grpSpPr>
          <a:xfrm>
            <a:off x="668508" y="1347305"/>
            <a:ext cx="1874641" cy="443017"/>
            <a:chOff x="0" y="0"/>
            <a:chExt cx="424708" cy="100367"/>
          </a:xfrm>
        </p:grpSpPr>
        <p:sp>
          <p:nvSpPr>
            <p:cNvPr id="5" name="Freeform 5"/>
            <p:cNvSpPr/>
            <p:nvPr/>
          </p:nvSpPr>
          <p:spPr>
            <a:xfrm>
              <a:off x="0" y="0"/>
              <a:ext cx="424708" cy="100367"/>
            </a:xfrm>
            <a:custGeom>
              <a:avLst/>
              <a:gdLst/>
              <a:ahLst/>
              <a:cxnLst/>
              <a:rect l="l" t="t" r="r" b="b"/>
              <a:pathLst>
                <a:path w="424708" h="100367">
                  <a:moveTo>
                    <a:pt x="0" y="0"/>
                  </a:moveTo>
                  <a:lnTo>
                    <a:pt x="424708" y="0"/>
                  </a:lnTo>
                  <a:lnTo>
                    <a:pt x="424708" y="100367"/>
                  </a:lnTo>
                  <a:lnTo>
                    <a:pt x="0" y="100367"/>
                  </a:lnTo>
                  <a:close/>
                </a:path>
              </a:pathLst>
            </a:custGeom>
            <a:solidFill>
              <a:srgbClr val="FFFFFF"/>
            </a:solidFill>
          </p:spPr>
          <p:txBody>
            <a:bodyPr/>
            <a:lstStyle/>
            <a:p>
              <a:endParaRPr lang="fr-FR"/>
            </a:p>
          </p:txBody>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7" name="Group 7"/>
          <p:cNvGrpSpPr>
            <a:grpSpLocks noChangeAspect="1"/>
          </p:cNvGrpSpPr>
          <p:nvPr/>
        </p:nvGrpSpPr>
        <p:grpSpPr>
          <a:xfrm>
            <a:off x="2324200" y="2098535"/>
            <a:ext cx="3385990" cy="338597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52" r="-24952"/>
              </a:stretch>
            </a:blipFill>
          </p:spPr>
          <p:txBody>
            <a:bodyPr/>
            <a:lstStyle/>
            <a:p>
              <a:endParaRPr lang="fr-FR"/>
            </a:p>
          </p:txBody>
        </p:sp>
      </p:grpSp>
      <p:grpSp>
        <p:nvGrpSpPr>
          <p:cNvPr id="9" name="Group 9"/>
          <p:cNvGrpSpPr>
            <a:grpSpLocks noChangeAspect="1"/>
          </p:cNvGrpSpPr>
          <p:nvPr/>
        </p:nvGrpSpPr>
        <p:grpSpPr>
          <a:xfrm>
            <a:off x="7697437" y="2098535"/>
            <a:ext cx="3279751" cy="3279737"/>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8226" t="-37546" r="-21493" b="-48747"/>
              </a:stretch>
            </a:blipFill>
          </p:spPr>
          <p:txBody>
            <a:bodyPr/>
            <a:lstStyle/>
            <a:p>
              <a:endParaRPr lang="fr-FR"/>
            </a:p>
          </p:txBody>
        </p:sp>
      </p:grpSp>
      <p:grpSp>
        <p:nvGrpSpPr>
          <p:cNvPr id="11" name="Group 11"/>
          <p:cNvGrpSpPr>
            <a:grpSpLocks noChangeAspect="1"/>
          </p:cNvGrpSpPr>
          <p:nvPr/>
        </p:nvGrpSpPr>
        <p:grpSpPr>
          <a:xfrm>
            <a:off x="13278127" y="2325059"/>
            <a:ext cx="3159465" cy="3159453"/>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2271" r="-12271"/>
              </a:stretch>
            </a:blipFill>
          </p:spPr>
          <p:txBody>
            <a:bodyPr/>
            <a:lstStyle/>
            <a:p>
              <a:endParaRPr lang="fr-FR"/>
            </a:p>
          </p:txBody>
        </p:sp>
      </p:grpSp>
      <p:sp>
        <p:nvSpPr>
          <p:cNvPr id="13" name="TextBox 13"/>
          <p:cNvSpPr txBox="1"/>
          <p:nvPr/>
        </p:nvSpPr>
        <p:spPr>
          <a:xfrm>
            <a:off x="1528651" y="5654498"/>
            <a:ext cx="4977088" cy="971024"/>
          </a:xfrm>
          <a:prstGeom prst="rect">
            <a:avLst/>
          </a:prstGeom>
        </p:spPr>
        <p:txBody>
          <a:bodyPr lIns="0" tIns="0" rIns="0" bIns="0" rtlCol="0" anchor="t">
            <a:spAutoFit/>
          </a:bodyPr>
          <a:lstStyle/>
          <a:p>
            <a:pPr algn="ctr">
              <a:lnSpc>
                <a:spcPts val="4044"/>
              </a:lnSpc>
            </a:pPr>
            <a:r>
              <a:rPr lang="en-US" sz="2888">
                <a:solidFill>
                  <a:srgbClr val="E9006A"/>
                </a:solidFill>
                <a:latin typeface="Muli Ultra-Bold"/>
              </a:rPr>
              <a:t>Casser les stéréotypes de genre induits </a:t>
            </a:r>
          </a:p>
        </p:txBody>
      </p:sp>
      <p:sp>
        <p:nvSpPr>
          <p:cNvPr id="14" name="TextBox 14"/>
          <p:cNvSpPr txBox="1"/>
          <p:nvPr/>
        </p:nvSpPr>
        <p:spPr>
          <a:xfrm>
            <a:off x="7134004" y="5654498"/>
            <a:ext cx="4592913" cy="971024"/>
          </a:xfrm>
          <a:prstGeom prst="rect">
            <a:avLst/>
          </a:prstGeom>
        </p:spPr>
        <p:txBody>
          <a:bodyPr lIns="0" tIns="0" rIns="0" bIns="0" rtlCol="0" anchor="t">
            <a:spAutoFit/>
          </a:bodyPr>
          <a:lstStyle/>
          <a:p>
            <a:pPr algn="ctr">
              <a:lnSpc>
                <a:spcPts val="4044"/>
              </a:lnSpc>
            </a:pPr>
            <a:r>
              <a:rPr lang="en-US" sz="2888">
                <a:solidFill>
                  <a:srgbClr val="E9006A"/>
                </a:solidFill>
                <a:latin typeface="Muli Ultra-Bold"/>
              </a:rPr>
              <a:t>Permettre l’identification et la projection </a:t>
            </a:r>
          </a:p>
        </p:txBody>
      </p:sp>
      <p:sp>
        <p:nvSpPr>
          <p:cNvPr id="15" name="TextBox 15"/>
          <p:cNvSpPr txBox="1"/>
          <p:nvPr/>
        </p:nvSpPr>
        <p:spPr>
          <a:xfrm>
            <a:off x="12746115" y="5654498"/>
            <a:ext cx="4513185" cy="970594"/>
          </a:xfrm>
          <a:prstGeom prst="rect">
            <a:avLst/>
          </a:prstGeom>
        </p:spPr>
        <p:txBody>
          <a:bodyPr lIns="0" tIns="0" rIns="0" bIns="0" rtlCol="0" anchor="t">
            <a:spAutoFit/>
          </a:bodyPr>
          <a:lstStyle/>
          <a:p>
            <a:pPr algn="ctr">
              <a:lnSpc>
                <a:spcPts val="4044"/>
              </a:lnSpc>
            </a:pPr>
            <a:r>
              <a:rPr lang="en-US" sz="2888">
                <a:solidFill>
                  <a:srgbClr val="E9006A"/>
                </a:solidFill>
                <a:latin typeface="Muli Ultra-Bold"/>
              </a:rPr>
              <a:t>Apporter une aide véritable sur l’orientation</a:t>
            </a:r>
          </a:p>
        </p:txBody>
      </p:sp>
      <p:sp>
        <p:nvSpPr>
          <p:cNvPr id="16" name="TextBox 16"/>
          <p:cNvSpPr txBox="1"/>
          <p:nvPr/>
        </p:nvSpPr>
        <p:spPr>
          <a:xfrm>
            <a:off x="6823585" y="6896117"/>
            <a:ext cx="5312049" cy="1174220"/>
          </a:xfrm>
          <a:prstGeom prst="rect">
            <a:avLst/>
          </a:prstGeom>
        </p:spPr>
        <p:txBody>
          <a:bodyPr lIns="0" tIns="0" rIns="0" bIns="0" rtlCol="0" anchor="t">
            <a:spAutoFit/>
          </a:bodyPr>
          <a:lstStyle/>
          <a:p>
            <a:pPr algn="ctr">
              <a:lnSpc>
                <a:spcPts val="3139"/>
              </a:lnSpc>
              <a:spcBef>
                <a:spcPct val="0"/>
              </a:spcBef>
            </a:pPr>
            <a:r>
              <a:rPr lang="en-US" sz="2165" spc="368">
                <a:solidFill>
                  <a:srgbClr val="E9006A"/>
                </a:solidFill>
                <a:latin typeface="Muli"/>
              </a:rPr>
              <a:t>de ces jeunes dans ces femmes ingénieures et techniciennes.</a:t>
            </a:r>
          </a:p>
        </p:txBody>
      </p:sp>
      <p:sp>
        <p:nvSpPr>
          <p:cNvPr id="17" name="TextBox 17"/>
          <p:cNvSpPr txBox="1"/>
          <p:nvPr/>
        </p:nvSpPr>
        <p:spPr>
          <a:xfrm>
            <a:off x="12830856" y="6896117"/>
            <a:ext cx="4343703" cy="1569491"/>
          </a:xfrm>
          <a:prstGeom prst="rect">
            <a:avLst/>
          </a:prstGeom>
        </p:spPr>
        <p:txBody>
          <a:bodyPr lIns="0" tIns="0" rIns="0" bIns="0" rtlCol="0" anchor="t">
            <a:spAutoFit/>
          </a:bodyPr>
          <a:lstStyle/>
          <a:p>
            <a:pPr algn="ctr">
              <a:lnSpc>
                <a:spcPts val="3139"/>
              </a:lnSpc>
              <a:spcBef>
                <a:spcPct val="0"/>
              </a:spcBef>
            </a:pPr>
            <a:r>
              <a:rPr lang="en-US" sz="2165" spc="368">
                <a:solidFill>
                  <a:srgbClr val="E9006A"/>
                </a:solidFill>
                <a:latin typeface="Muli"/>
              </a:rPr>
              <a:t>et la définition du projet professionnel, grâce aux nombreux événements que nous organisons.</a:t>
            </a:r>
          </a:p>
        </p:txBody>
      </p:sp>
      <p:sp>
        <p:nvSpPr>
          <p:cNvPr id="18" name="TextBox 18"/>
          <p:cNvSpPr txBox="1"/>
          <p:nvPr/>
        </p:nvSpPr>
        <p:spPr>
          <a:xfrm>
            <a:off x="1528651" y="6896117"/>
            <a:ext cx="4744561" cy="2360034"/>
          </a:xfrm>
          <a:prstGeom prst="rect">
            <a:avLst/>
          </a:prstGeom>
        </p:spPr>
        <p:txBody>
          <a:bodyPr lIns="0" tIns="0" rIns="0" bIns="0" rtlCol="0" anchor="t">
            <a:spAutoFit/>
          </a:bodyPr>
          <a:lstStyle/>
          <a:p>
            <a:pPr algn="ctr">
              <a:lnSpc>
                <a:spcPts val="3139"/>
              </a:lnSpc>
              <a:spcBef>
                <a:spcPct val="0"/>
              </a:spcBef>
            </a:pPr>
            <a:r>
              <a:rPr lang="en-US" sz="2165" spc="368">
                <a:solidFill>
                  <a:srgbClr val="E9006A"/>
                </a:solidFill>
                <a:latin typeface="Muli"/>
              </a:rPr>
              <a:t>et inconscients sur ces métiers en informant les jeunes filles par le biais de témoignages de rôle models : les marraines Elles bougent.</a:t>
            </a:r>
          </a:p>
        </p:txBody>
      </p:sp>
      <p:sp>
        <p:nvSpPr>
          <p:cNvPr id="19" name="TextBox 19"/>
          <p:cNvSpPr txBox="1"/>
          <p:nvPr/>
        </p:nvSpPr>
        <p:spPr>
          <a:xfrm>
            <a:off x="1858447" y="4564316"/>
            <a:ext cx="465752" cy="795021"/>
          </a:xfrm>
          <a:prstGeom prst="rect">
            <a:avLst/>
          </a:prstGeom>
        </p:spPr>
        <p:txBody>
          <a:bodyPr lIns="0" tIns="0" rIns="0" bIns="0" rtlCol="0" anchor="t">
            <a:spAutoFit/>
          </a:bodyPr>
          <a:lstStyle/>
          <a:p>
            <a:pPr>
              <a:lnSpc>
                <a:spcPts val="6579"/>
              </a:lnSpc>
              <a:spcBef>
                <a:spcPct val="0"/>
              </a:spcBef>
            </a:pPr>
            <a:r>
              <a:rPr lang="en-US" sz="4699" spc="140">
                <a:solidFill>
                  <a:srgbClr val="7EBE25"/>
                </a:solidFill>
                <a:latin typeface="Muli Ultra-Bold"/>
              </a:rPr>
              <a:t>1</a:t>
            </a:r>
          </a:p>
        </p:txBody>
      </p:sp>
      <p:sp>
        <p:nvSpPr>
          <p:cNvPr id="20" name="TextBox 20"/>
          <p:cNvSpPr txBox="1"/>
          <p:nvPr/>
        </p:nvSpPr>
        <p:spPr>
          <a:xfrm>
            <a:off x="7134004" y="4564316"/>
            <a:ext cx="465752" cy="795021"/>
          </a:xfrm>
          <a:prstGeom prst="rect">
            <a:avLst/>
          </a:prstGeom>
        </p:spPr>
        <p:txBody>
          <a:bodyPr lIns="0" tIns="0" rIns="0" bIns="0" rtlCol="0" anchor="t">
            <a:spAutoFit/>
          </a:bodyPr>
          <a:lstStyle/>
          <a:p>
            <a:pPr>
              <a:lnSpc>
                <a:spcPts val="6579"/>
              </a:lnSpc>
              <a:spcBef>
                <a:spcPct val="0"/>
              </a:spcBef>
            </a:pPr>
            <a:r>
              <a:rPr lang="en-US" sz="4699" spc="140">
                <a:solidFill>
                  <a:srgbClr val="7EBE25"/>
                </a:solidFill>
                <a:latin typeface="Muli Ultra-Bold"/>
              </a:rPr>
              <a:t>2</a:t>
            </a:r>
          </a:p>
        </p:txBody>
      </p:sp>
      <p:sp>
        <p:nvSpPr>
          <p:cNvPr id="21" name="TextBox 21"/>
          <p:cNvSpPr txBox="1"/>
          <p:nvPr/>
        </p:nvSpPr>
        <p:spPr>
          <a:xfrm>
            <a:off x="12686008" y="4583251"/>
            <a:ext cx="465752" cy="795021"/>
          </a:xfrm>
          <a:prstGeom prst="rect">
            <a:avLst/>
          </a:prstGeom>
        </p:spPr>
        <p:txBody>
          <a:bodyPr lIns="0" tIns="0" rIns="0" bIns="0" rtlCol="0" anchor="t">
            <a:spAutoFit/>
          </a:bodyPr>
          <a:lstStyle/>
          <a:p>
            <a:pPr>
              <a:lnSpc>
                <a:spcPts val="6579"/>
              </a:lnSpc>
              <a:spcBef>
                <a:spcPct val="0"/>
              </a:spcBef>
            </a:pPr>
            <a:r>
              <a:rPr lang="en-US" sz="4699" spc="140">
                <a:solidFill>
                  <a:srgbClr val="7EBE25"/>
                </a:solidFill>
                <a:latin typeface="Muli Ultra-Bold"/>
              </a:rPr>
              <a:t>3</a:t>
            </a:r>
          </a:p>
        </p:txBody>
      </p:sp>
      <p:sp>
        <p:nvSpPr>
          <p:cNvPr id="22" name="Freeform 22"/>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grpSp>
        <p:nvGrpSpPr>
          <p:cNvPr id="23" name="Group 23"/>
          <p:cNvGrpSpPr/>
          <p:nvPr/>
        </p:nvGrpSpPr>
        <p:grpSpPr>
          <a:xfrm>
            <a:off x="668508" y="663078"/>
            <a:ext cx="4495858" cy="443017"/>
            <a:chOff x="0" y="0"/>
            <a:chExt cx="1018556" cy="100367"/>
          </a:xfrm>
        </p:grpSpPr>
        <p:sp>
          <p:nvSpPr>
            <p:cNvPr id="24" name="Freeform 24"/>
            <p:cNvSpPr/>
            <p:nvPr/>
          </p:nvSpPr>
          <p:spPr>
            <a:xfrm>
              <a:off x="0" y="0"/>
              <a:ext cx="1018556" cy="100367"/>
            </a:xfrm>
            <a:custGeom>
              <a:avLst/>
              <a:gdLst/>
              <a:ahLst/>
              <a:cxnLst/>
              <a:rect l="l" t="t" r="r" b="b"/>
              <a:pathLst>
                <a:path w="1018556" h="100367">
                  <a:moveTo>
                    <a:pt x="0" y="0"/>
                  </a:moveTo>
                  <a:lnTo>
                    <a:pt x="1018556" y="0"/>
                  </a:lnTo>
                  <a:lnTo>
                    <a:pt x="1018556" y="100367"/>
                  </a:lnTo>
                  <a:lnTo>
                    <a:pt x="0" y="100367"/>
                  </a:lnTo>
                  <a:close/>
                </a:path>
              </a:pathLst>
            </a:custGeom>
            <a:solidFill>
              <a:srgbClr val="FFFFFF"/>
            </a:solidFill>
          </p:spPr>
          <p:txBody>
            <a:bodyPr/>
            <a:lstStyle/>
            <a:p>
              <a:endParaRPr lang="fr-FR"/>
            </a:p>
          </p:txBody>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26" name="TextBox 26"/>
          <p:cNvSpPr txBox="1"/>
          <p:nvPr/>
        </p:nvSpPr>
        <p:spPr>
          <a:xfrm>
            <a:off x="712372" y="367237"/>
            <a:ext cx="5560840" cy="1423085"/>
          </a:xfrm>
          <a:prstGeom prst="rect">
            <a:avLst/>
          </a:prstGeom>
        </p:spPr>
        <p:txBody>
          <a:bodyPr lIns="0" tIns="0" rIns="0" bIns="0" rtlCol="0" anchor="t">
            <a:spAutoFit/>
          </a:bodyPr>
          <a:lstStyle/>
          <a:p>
            <a:pPr>
              <a:lnSpc>
                <a:spcPts val="5764"/>
              </a:lnSpc>
              <a:spcBef>
                <a:spcPct val="0"/>
              </a:spcBef>
            </a:pPr>
            <a:r>
              <a:rPr lang="en-US" sz="4117">
                <a:solidFill>
                  <a:srgbClr val="000000"/>
                </a:solidFill>
                <a:latin typeface="Muli Ultra-Bold"/>
              </a:rPr>
              <a:t>ELLES BOUGENT POUR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8288000" cy="10287000"/>
          </a:xfrm>
          <a:prstGeom prst="rect">
            <a:avLst/>
          </a:prstGeom>
        </p:spPr>
      </p:pic>
      <p:grpSp>
        <p:nvGrpSpPr>
          <p:cNvPr id="3" name="Group 3"/>
          <p:cNvGrpSpPr/>
          <p:nvPr/>
        </p:nvGrpSpPr>
        <p:grpSpPr>
          <a:xfrm>
            <a:off x="3764910" y="3226349"/>
            <a:ext cx="2576384" cy="2576384"/>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6615664" y="3246025"/>
            <a:ext cx="2587568" cy="2587568"/>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6615664" y="3619929"/>
            <a:ext cx="2406532" cy="565878"/>
          </a:xfrm>
          <a:prstGeom prst="rect">
            <a:avLst/>
          </a:prstGeom>
        </p:spPr>
        <p:txBody>
          <a:bodyPr lIns="0" tIns="0" rIns="0" bIns="0" rtlCol="0" anchor="t">
            <a:spAutoFit/>
          </a:bodyPr>
          <a:lstStyle/>
          <a:p>
            <a:pPr algn="ctr">
              <a:lnSpc>
                <a:spcPts val="4638"/>
              </a:lnSpc>
            </a:pPr>
            <a:r>
              <a:rPr lang="en-US" sz="3313">
                <a:solidFill>
                  <a:srgbClr val="56D523"/>
                </a:solidFill>
                <a:latin typeface="Glacial Indifference Bold"/>
              </a:rPr>
              <a:t>2</a:t>
            </a:r>
          </a:p>
        </p:txBody>
      </p:sp>
      <p:sp>
        <p:nvSpPr>
          <p:cNvPr id="10" name="TextBox 10"/>
          <p:cNvSpPr txBox="1"/>
          <p:nvPr/>
        </p:nvSpPr>
        <p:spPr>
          <a:xfrm>
            <a:off x="6796700" y="4197917"/>
            <a:ext cx="2261433" cy="875975"/>
          </a:xfrm>
          <a:prstGeom prst="rect">
            <a:avLst/>
          </a:prstGeom>
        </p:spPr>
        <p:txBody>
          <a:bodyPr lIns="0" tIns="0" rIns="0" bIns="0" rtlCol="0" anchor="t">
            <a:spAutoFit/>
          </a:bodyPr>
          <a:lstStyle/>
          <a:p>
            <a:pPr algn="ctr">
              <a:lnSpc>
                <a:spcPts val="3511"/>
              </a:lnSpc>
            </a:pPr>
            <a:r>
              <a:rPr lang="en-US" sz="2508">
                <a:solidFill>
                  <a:srgbClr val="56D523"/>
                </a:solidFill>
                <a:latin typeface="Glacial Indifference"/>
              </a:rPr>
              <a:t>délégations</a:t>
            </a:r>
          </a:p>
          <a:p>
            <a:pPr algn="ctr">
              <a:lnSpc>
                <a:spcPts val="3511"/>
              </a:lnSpc>
            </a:pPr>
            <a:r>
              <a:rPr lang="en-US" sz="2508">
                <a:solidFill>
                  <a:srgbClr val="56D523"/>
                </a:solidFill>
                <a:latin typeface="Glacial Indifference"/>
              </a:rPr>
              <a:t>internationales</a:t>
            </a:r>
          </a:p>
        </p:txBody>
      </p:sp>
      <p:sp>
        <p:nvSpPr>
          <p:cNvPr id="11" name="TextBox 11"/>
          <p:cNvSpPr txBox="1"/>
          <p:nvPr/>
        </p:nvSpPr>
        <p:spPr>
          <a:xfrm>
            <a:off x="3855037" y="3691347"/>
            <a:ext cx="2396130" cy="563721"/>
          </a:xfrm>
          <a:prstGeom prst="rect">
            <a:avLst/>
          </a:prstGeom>
        </p:spPr>
        <p:txBody>
          <a:bodyPr lIns="0" tIns="0" rIns="0" bIns="0" rtlCol="0" anchor="t">
            <a:spAutoFit/>
          </a:bodyPr>
          <a:lstStyle/>
          <a:p>
            <a:pPr algn="ctr">
              <a:lnSpc>
                <a:spcPts val="4618"/>
              </a:lnSpc>
            </a:pPr>
            <a:r>
              <a:rPr lang="en-US" sz="3299">
                <a:solidFill>
                  <a:srgbClr val="E9006A"/>
                </a:solidFill>
                <a:latin typeface="Glacial Indifference Bold"/>
              </a:rPr>
              <a:t>24</a:t>
            </a:r>
          </a:p>
        </p:txBody>
      </p:sp>
      <p:sp>
        <p:nvSpPr>
          <p:cNvPr id="12" name="TextBox 12"/>
          <p:cNvSpPr txBox="1"/>
          <p:nvPr/>
        </p:nvSpPr>
        <p:spPr>
          <a:xfrm>
            <a:off x="3891587" y="4207442"/>
            <a:ext cx="2251659" cy="862911"/>
          </a:xfrm>
          <a:prstGeom prst="rect">
            <a:avLst/>
          </a:prstGeom>
        </p:spPr>
        <p:txBody>
          <a:bodyPr lIns="0" tIns="0" rIns="0" bIns="0" rtlCol="0" anchor="t">
            <a:spAutoFit/>
          </a:bodyPr>
          <a:lstStyle/>
          <a:p>
            <a:pPr algn="ctr">
              <a:lnSpc>
                <a:spcPts val="3496"/>
              </a:lnSpc>
            </a:pPr>
            <a:r>
              <a:rPr lang="en-US" sz="2497">
                <a:solidFill>
                  <a:srgbClr val="E9006A"/>
                </a:solidFill>
                <a:latin typeface="Glacial Indifference"/>
              </a:rPr>
              <a:t>délégations</a:t>
            </a:r>
          </a:p>
          <a:p>
            <a:pPr algn="ctr">
              <a:lnSpc>
                <a:spcPts val="3496"/>
              </a:lnSpc>
            </a:pPr>
            <a:r>
              <a:rPr lang="en-US" sz="2497">
                <a:solidFill>
                  <a:srgbClr val="E9006A"/>
                </a:solidFill>
                <a:latin typeface="Glacial Indifference"/>
              </a:rPr>
              <a:t>régionales</a:t>
            </a:r>
          </a:p>
        </p:txBody>
      </p:sp>
      <p:grpSp>
        <p:nvGrpSpPr>
          <p:cNvPr id="13" name="Group 13"/>
          <p:cNvGrpSpPr/>
          <p:nvPr/>
        </p:nvGrpSpPr>
        <p:grpSpPr>
          <a:xfrm>
            <a:off x="9678028" y="3226349"/>
            <a:ext cx="2576384" cy="257638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16" name="TextBox 16"/>
          <p:cNvSpPr txBox="1"/>
          <p:nvPr/>
        </p:nvSpPr>
        <p:spPr>
          <a:xfrm>
            <a:off x="9727267" y="3619929"/>
            <a:ext cx="2406532" cy="566242"/>
          </a:xfrm>
          <a:prstGeom prst="rect">
            <a:avLst/>
          </a:prstGeom>
        </p:spPr>
        <p:txBody>
          <a:bodyPr lIns="0" tIns="0" rIns="0" bIns="0" rtlCol="0" anchor="t">
            <a:spAutoFit/>
          </a:bodyPr>
          <a:lstStyle/>
          <a:p>
            <a:pPr marL="0" lvl="0" indent="0" algn="ctr">
              <a:lnSpc>
                <a:spcPts val="4618"/>
              </a:lnSpc>
              <a:spcBef>
                <a:spcPct val="0"/>
              </a:spcBef>
            </a:pPr>
            <a:r>
              <a:rPr lang="en-US" sz="3299" u="none" strike="noStrike">
                <a:solidFill>
                  <a:srgbClr val="E9006A"/>
                </a:solidFill>
                <a:latin typeface="Glacial Indifference Bold"/>
              </a:rPr>
              <a:t>6</a:t>
            </a:r>
          </a:p>
        </p:txBody>
      </p:sp>
      <p:sp>
        <p:nvSpPr>
          <p:cNvPr id="17" name="TextBox 17"/>
          <p:cNvSpPr txBox="1"/>
          <p:nvPr/>
        </p:nvSpPr>
        <p:spPr>
          <a:xfrm>
            <a:off x="9884111" y="4210981"/>
            <a:ext cx="2251659" cy="862911"/>
          </a:xfrm>
          <a:prstGeom prst="rect">
            <a:avLst/>
          </a:prstGeom>
        </p:spPr>
        <p:txBody>
          <a:bodyPr lIns="0" tIns="0" rIns="0" bIns="0" rtlCol="0" anchor="t">
            <a:spAutoFit/>
          </a:bodyPr>
          <a:lstStyle/>
          <a:p>
            <a:pPr marL="0" lvl="0" indent="0" algn="ctr">
              <a:lnSpc>
                <a:spcPts val="3496"/>
              </a:lnSpc>
              <a:spcBef>
                <a:spcPct val="0"/>
              </a:spcBef>
            </a:pPr>
            <a:r>
              <a:rPr lang="en-US" sz="2497" u="none" strike="noStrike">
                <a:solidFill>
                  <a:srgbClr val="E9006A"/>
                </a:solidFill>
                <a:latin typeface="Glacial Indifference"/>
              </a:rPr>
              <a:t>parrainages de ministères</a:t>
            </a:r>
          </a:p>
        </p:txBody>
      </p:sp>
      <p:grpSp>
        <p:nvGrpSpPr>
          <p:cNvPr id="18" name="Group 18"/>
          <p:cNvGrpSpPr/>
          <p:nvPr/>
        </p:nvGrpSpPr>
        <p:grpSpPr>
          <a:xfrm>
            <a:off x="12525723" y="3246025"/>
            <a:ext cx="2587568" cy="2587568"/>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21" name="TextBox 21"/>
          <p:cNvSpPr txBox="1"/>
          <p:nvPr/>
        </p:nvSpPr>
        <p:spPr>
          <a:xfrm>
            <a:off x="12706759" y="4231539"/>
            <a:ext cx="2261433" cy="434710"/>
          </a:xfrm>
          <a:prstGeom prst="rect">
            <a:avLst/>
          </a:prstGeom>
        </p:spPr>
        <p:txBody>
          <a:bodyPr lIns="0" tIns="0" rIns="0" bIns="0" rtlCol="0" anchor="t">
            <a:spAutoFit/>
          </a:bodyPr>
          <a:lstStyle/>
          <a:p>
            <a:pPr algn="ctr">
              <a:lnSpc>
                <a:spcPts val="3511"/>
              </a:lnSpc>
            </a:pPr>
            <a:r>
              <a:rPr lang="en-US" sz="2508">
                <a:solidFill>
                  <a:srgbClr val="56D523"/>
                </a:solidFill>
                <a:latin typeface="Glacial Indifference"/>
              </a:rPr>
              <a:t>marraines</a:t>
            </a:r>
          </a:p>
        </p:txBody>
      </p:sp>
      <p:sp>
        <p:nvSpPr>
          <p:cNvPr id="22" name="TextBox 22"/>
          <p:cNvSpPr txBox="1"/>
          <p:nvPr/>
        </p:nvSpPr>
        <p:spPr>
          <a:xfrm>
            <a:off x="12706759" y="3691347"/>
            <a:ext cx="2396130" cy="563721"/>
          </a:xfrm>
          <a:prstGeom prst="rect">
            <a:avLst/>
          </a:prstGeom>
        </p:spPr>
        <p:txBody>
          <a:bodyPr lIns="0" tIns="0" rIns="0" bIns="0" rtlCol="0" anchor="t">
            <a:spAutoFit/>
          </a:bodyPr>
          <a:lstStyle/>
          <a:p>
            <a:pPr algn="ctr">
              <a:lnSpc>
                <a:spcPts val="4618"/>
              </a:lnSpc>
            </a:pPr>
            <a:r>
              <a:rPr lang="en-US" sz="3299">
                <a:solidFill>
                  <a:srgbClr val="56D523"/>
                </a:solidFill>
                <a:latin typeface="Glacial Indifference Bold"/>
              </a:rPr>
              <a:t>7 790</a:t>
            </a:r>
          </a:p>
        </p:txBody>
      </p:sp>
      <p:grpSp>
        <p:nvGrpSpPr>
          <p:cNvPr id="23" name="Group 23"/>
          <p:cNvGrpSpPr/>
          <p:nvPr/>
        </p:nvGrpSpPr>
        <p:grpSpPr>
          <a:xfrm>
            <a:off x="5242546" y="6191903"/>
            <a:ext cx="2576384" cy="2576384"/>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26" name="TextBox 26"/>
          <p:cNvSpPr txBox="1"/>
          <p:nvPr/>
        </p:nvSpPr>
        <p:spPr>
          <a:xfrm>
            <a:off x="5327472" y="6672365"/>
            <a:ext cx="2406532" cy="565878"/>
          </a:xfrm>
          <a:prstGeom prst="rect">
            <a:avLst/>
          </a:prstGeom>
        </p:spPr>
        <p:txBody>
          <a:bodyPr lIns="0" tIns="0" rIns="0" bIns="0" rtlCol="0" anchor="t">
            <a:spAutoFit/>
          </a:bodyPr>
          <a:lstStyle/>
          <a:p>
            <a:pPr algn="ctr">
              <a:lnSpc>
                <a:spcPts val="4638"/>
              </a:lnSpc>
            </a:pPr>
            <a:r>
              <a:rPr lang="en-US" sz="3313">
                <a:solidFill>
                  <a:srgbClr val="E9006A"/>
                </a:solidFill>
                <a:latin typeface="Glacial Indifference Bold"/>
              </a:rPr>
              <a:t>1 500</a:t>
            </a:r>
          </a:p>
        </p:txBody>
      </p:sp>
      <p:sp>
        <p:nvSpPr>
          <p:cNvPr id="27" name="TextBox 27"/>
          <p:cNvSpPr txBox="1"/>
          <p:nvPr/>
        </p:nvSpPr>
        <p:spPr>
          <a:xfrm>
            <a:off x="5369222" y="7426877"/>
            <a:ext cx="2251659" cy="423553"/>
          </a:xfrm>
          <a:prstGeom prst="rect">
            <a:avLst/>
          </a:prstGeom>
        </p:spPr>
        <p:txBody>
          <a:bodyPr lIns="0" tIns="0" rIns="0" bIns="0" rtlCol="0" anchor="t">
            <a:spAutoFit/>
          </a:bodyPr>
          <a:lstStyle/>
          <a:p>
            <a:pPr algn="ctr">
              <a:lnSpc>
                <a:spcPts val="3496"/>
              </a:lnSpc>
            </a:pPr>
            <a:r>
              <a:rPr lang="en-US" sz="2497">
                <a:solidFill>
                  <a:srgbClr val="E9006A"/>
                </a:solidFill>
                <a:latin typeface="Glacial Indifference"/>
              </a:rPr>
              <a:t>relais</a:t>
            </a:r>
          </a:p>
        </p:txBody>
      </p:sp>
      <p:grpSp>
        <p:nvGrpSpPr>
          <p:cNvPr id="28" name="Group 28"/>
          <p:cNvGrpSpPr/>
          <p:nvPr/>
        </p:nvGrpSpPr>
        <p:grpSpPr>
          <a:xfrm>
            <a:off x="8193615" y="6191903"/>
            <a:ext cx="2587568" cy="2587568"/>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fr-FR"/>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31" name="TextBox 31"/>
          <p:cNvSpPr txBox="1"/>
          <p:nvPr/>
        </p:nvSpPr>
        <p:spPr>
          <a:xfrm>
            <a:off x="8374651" y="7366658"/>
            <a:ext cx="2261433" cy="434710"/>
          </a:xfrm>
          <a:prstGeom prst="rect">
            <a:avLst/>
          </a:prstGeom>
        </p:spPr>
        <p:txBody>
          <a:bodyPr lIns="0" tIns="0" rIns="0" bIns="0" rtlCol="0" anchor="t">
            <a:spAutoFit/>
          </a:bodyPr>
          <a:lstStyle/>
          <a:p>
            <a:pPr algn="ctr">
              <a:lnSpc>
                <a:spcPts val="3511"/>
              </a:lnSpc>
            </a:pPr>
            <a:r>
              <a:rPr lang="en-US" sz="2508">
                <a:solidFill>
                  <a:srgbClr val="56D523"/>
                </a:solidFill>
                <a:latin typeface="Glacial Indifference"/>
              </a:rPr>
              <a:t>partenaires</a:t>
            </a:r>
          </a:p>
        </p:txBody>
      </p:sp>
      <p:sp>
        <p:nvSpPr>
          <p:cNvPr id="32" name="TextBox 32"/>
          <p:cNvSpPr txBox="1"/>
          <p:nvPr/>
        </p:nvSpPr>
        <p:spPr>
          <a:xfrm>
            <a:off x="8289334" y="6672365"/>
            <a:ext cx="2396130" cy="563721"/>
          </a:xfrm>
          <a:prstGeom prst="rect">
            <a:avLst/>
          </a:prstGeom>
        </p:spPr>
        <p:txBody>
          <a:bodyPr lIns="0" tIns="0" rIns="0" bIns="0" rtlCol="0" anchor="t">
            <a:spAutoFit/>
          </a:bodyPr>
          <a:lstStyle/>
          <a:p>
            <a:pPr algn="ctr">
              <a:lnSpc>
                <a:spcPts val="4618"/>
              </a:lnSpc>
            </a:pPr>
            <a:r>
              <a:rPr lang="en-US" sz="3299">
                <a:solidFill>
                  <a:srgbClr val="56D523"/>
                </a:solidFill>
                <a:latin typeface="Glacial Indifference Bold"/>
              </a:rPr>
              <a:t>285 </a:t>
            </a:r>
          </a:p>
        </p:txBody>
      </p:sp>
      <p:grpSp>
        <p:nvGrpSpPr>
          <p:cNvPr id="33" name="Group 33"/>
          <p:cNvGrpSpPr/>
          <p:nvPr/>
        </p:nvGrpSpPr>
        <p:grpSpPr>
          <a:xfrm>
            <a:off x="11275358" y="6124285"/>
            <a:ext cx="2576384" cy="2576384"/>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D"/>
            </a:solidFill>
          </p:spPr>
          <p:txBody>
            <a:bodyPr/>
            <a:lstStyle/>
            <a:p>
              <a:endParaRPr lang="fr-FR"/>
            </a:p>
          </p:txBody>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36" name="TextBox 36"/>
          <p:cNvSpPr txBox="1"/>
          <p:nvPr/>
        </p:nvSpPr>
        <p:spPr>
          <a:xfrm>
            <a:off x="11324598" y="6672365"/>
            <a:ext cx="2406532" cy="565878"/>
          </a:xfrm>
          <a:prstGeom prst="rect">
            <a:avLst/>
          </a:prstGeom>
        </p:spPr>
        <p:txBody>
          <a:bodyPr lIns="0" tIns="0" rIns="0" bIns="0" rtlCol="0" anchor="t">
            <a:spAutoFit/>
          </a:bodyPr>
          <a:lstStyle/>
          <a:p>
            <a:pPr algn="ctr">
              <a:lnSpc>
                <a:spcPts val="4638"/>
              </a:lnSpc>
            </a:pPr>
            <a:r>
              <a:rPr lang="en-US" sz="3313">
                <a:solidFill>
                  <a:srgbClr val="E9006A"/>
                </a:solidFill>
                <a:latin typeface="Glacial Indifference Bold"/>
              </a:rPr>
              <a:t>1 279</a:t>
            </a:r>
          </a:p>
        </p:txBody>
      </p:sp>
      <p:sp>
        <p:nvSpPr>
          <p:cNvPr id="37" name="TextBox 37"/>
          <p:cNvSpPr txBox="1"/>
          <p:nvPr/>
        </p:nvSpPr>
        <p:spPr>
          <a:xfrm>
            <a:off x="11402034" y="7359259"/>
            <a:ext cx="2251659" cy="862911"/>
          </a:xfrm>
          <a:prstGeom prst="rect">
            <a:avLst/>
          </a:prstGeom>
        </p:spPr>
        <p:txBody>
          <a:bodyPr lIns="0" tIns="0" rIns="0" bIns="0" rtlCol="0" anchor="t">
            <a:spAutoFit/>
          </a:bodyPr>
          <a:lstStyle/>
          <a:p>
            <a:pPr algn="ctr">
              <a:lnSpc>
                <a:spcPts val="3496"/>
              </a:lnSpc>
            </a:pPr>
            <a:r>
              <a:rPr lang="en-US" sz="2497">
                <a:solidFill>
                  <a:srgbClr val="E9006A"/>
                </a:solidFill>
                <a:latin typeface="Glacial Indifference"/>
              </a:rPr>
              <a:t>collèges et lycées</a:t>
            </a:r>
          </a:p>
        </p:txBody>
      </p:sp>
      <p:sp>
        <p:nvSpPr>
          <p:cNvPr id="38" name="Freeform 38"/>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grpSp>
        <p:nvGrpSpPr>
          <p:cNvPr id="39" name="Group 39"/>
          <p:cNvGrpSpPr/>
          <p:nvPr/>
        </p:nvGrpSpPr>
        <p:grpSpPr>
          <a:xfrm>
            <a:off x="668508" y="1347305"/>
            <a:ext cx="6682001" cy="443017"/>
            <a:chOff x="0" y="0"/>
            <a:chExt cx="1513837" cy="100367"/>
          </a:xfrm>
        </p:grpSpPr>
        <p:sp>
          <p:nvSpPr>
            <p:cNvPr id="40" name="Freeform 40"/>
            <p:cNvSpPr/>
            <p:nvPr/>
          </p:nvSpPr>
          <p:spPr>
            <a:xfrm>
              <a:off x="0" y="0"/>
              <a:ext cx="1513837" cy="100367"/>
            </a:xfrm>
            <a:custGeom>
              <a:avLst/>
              <a:gdLst/>
              <a:ahLst/>
              <a:cxnLst/>
              <a:rect l="l" t="t" r="r" b="b"/>
              <a:pathLst>
                <a:path w="1513837" h="100367">
                  <a:moveTo>
                    <a:pt x="0" y="0"/>
                  </a:moveTo>
                  <a:lnTo>
                    <a:pt x="1513837" y="0"/>
                  </a:lnTo>
                  <a:lnTo>
                    <a:pt x="1513837" y="100367"/>
                  </a:lnTo>
                  <a:lnTo>
                    <a:pt x="0" y="100367"/>
                  </a:lnTo>
                  <a:close/>
                </a:path>
              </a:pathLst>
            </a:custGeom>
            <a:solidFill>
              <a:srgbClr val="FFFFFF"/>
            </a:solidFill>
          </p:spPr>
          <p:txBody>
            <a:bodyPr/>
            <a:lstStyle/>
            <a:p>
              <a:endParaRPr lang="fr-FR"/>
            </a:p>
          </p:txBody>
        </p:sp>
        <p:sp>
          <p:nvSpPr>
            <p:cNvPr id="41" name="TextBox 41"/>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42" name="Group 42"/>
          <p:cNvGrpSpPr/>
          <p:nvPr/>
        </p:nvGrpSpPr>
        <p:grpSpPr>
          <a:xfrm>
            <a:off x="668508" y="663078"/>
            <a:ext cx="4495858" cy="443017"/>
            <a:chOff x="0" y="0"/>
            <a:chExt cx="1018556" cy="100367"/>
          </a:xfrm>
        </p:grpSpPr>
        <p:sp>
          <p:nvSpPr>
            <p:cNvPr id="43" name="Freeform 43"/>
            <p:cNvSpPr/>
            <p:nvPr/>
          </p:nvSpPr>
          <p:spPr>
            <a:xfrm>
              <a:off x="0" y="0"/>
              <a:ext cx="1018556" cy="100367"/>
            </a:xfrm>
            <a:custGeom>
              <a:avLst/>
              <a:gdLst/>
              <a:ahLst/>
              <a:cxnLst/>
              <a:rect l="l" t="t" r="r" b="b"/>
              <a:pathLst>
                <a:path w="1018556" h="100367">
                  <a:moveTo>
                    <a:pt x="0" y="0"/>
                  </a:moveTo>
                  <a:lnTo>
                    <a:pt x="1018556" y="0"/>
                  </a:lnTo>
                  <a:lnTo>
                    <a:pt x="1018556" y="100367"/>
                  </a:lnTo>
                  <a:lnTo>
                    <a:pt x="0" y="100367"/>
                  </a:lnTo>
                  <a:close/>
                </a:path>
              </a:pathLst>
            </a:custGeom>
            <a:solidFill>
              <a:srgbClr val="FFFFFF"/>
            </a:solidFill>
          </p:spPr>
          <p:txBody>
            <a:bodyPr/>
            <a:lstStyle/>
            <a:p>
              <a:endParaRPr lang="fr-FR"/>
            </a:p>
          </p:txBody>
        </p:sp>
        <p:sp>
          <p:nvSpPr>
            <p:cNvPr id="44" name="TextBox 4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45" name="TextBox 45"/>
          <p:cNvSpPr txBox="1"/>
          <p:nvPr/>
        </p:nvSpPr>
        <p:spPr>
          <a:xfrm>
            <a:off x="712372" y="367237"/>
            <a:ext cx="7215045" cy="1423085"/>
          </a:xfrm>
          <a:prstGeom prst="rect">
            <a:avLst/>
          </a:prstGeom>
        </p:spPr>
        <p:txBody>
          <a:bodyPr lIns="0" tIns="0" rIns="0" bIns="0" rtlCol="0" anchor="t">
            <a:spAutoFit/>
          </a:bodyPr>
          <a:lstStyle/>
          <a:p>
            <a:pPr>
              <a:lnSpc>
                <a:spcPts val="5764"/>
              </a:lnSpc>
            </a:pPr>
            <a:r>
              <a:rPr lang="en-US" sz="4117">
                <a:solidFill>
                  <a:srgbClr val="000000"/>
                </a:solidFill>
                <a:latin typeface="Muli Ultra-Bold"/>
              </a:rPr>
              <a:t>ELLES BOUGENT </a:t>
            </a:r>
          </a:p>
          <a:p>
            <a:pPr>
              <a:lnSpc>
                <a:spcPts val="5764"/>
              </a:lnSpc>
              <a:spcBef>
                <a:spcPct val="0"/>
              </a:spcBef>
            </a:pPr>
            <a:r>
              <a:rPr lang="en-US" sz="4117">
                <a:solidFill>
                  <a:srgbClr val="000000"/>
                </a:solidFill>
                <a:latin typeface="Muli Ultra-Bold"/>
              </a:rPr>
              <a:t>EN QUELQUES CHIFFRES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8354448"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0773597" y="3970538"/>
            <a:ext cx="6789073" cy="3253689"/>
            <a:chOff x="0" y="0"/>
            <a:chExt cx="9052098" cy="4338252"/>
          </a:xfrm>
        </p:grpSpPr>
        <p:sp>
          <p:nvSpPr>
            <p:cNvPr id="5" name="TextBox 5"/>
            <p:cNvSpPr txBox="1"/>
            <p:nvPr/>
          </p:nvSpPr>
          <p:spPr>
            <a:xfrm>
              <a:off x="0" y="3636154"/>
              <a:ext cx="9052098"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9052098" cy="3396826"/>
            </a:xfrm>
            <a:prstGeom prst="rect">
              <a:avLst/>
            </a:prstGeom>
          </p:spPr>
          <p:txBody>
            <a:bodyPr lIns="0" tIns="0" rIns="0" bIns="0" rtlCol="0" anchor="t">
              <a:spAutoFit/>
            </a:bodyPr>
            <a:lstStyle/>
            <a:p>
              <a:pPr marL="0" lvl="0" indent="0" algn="ctr">
                <a:lnSpc>
                  <a:spcPts val="10270"/>
                </a:lnSpc>
                <a:spcBef>
                  <a:spcPct val="0"/>
                </a:spcBef>
              </a:pPr>
              <a:r>
                <a:rPr lang="en-US" sz="7900" spc="-158">
                  <a:solidFill>
                    <a:srgbClr val="FFFFFF"/>
                  </a:solidFill>
                  <a:latin typeface="Muli Bold"/>
                </a:rPr>
                <a:t>C'est quoi une ingénieure ?</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21663"/>
            <a:ext cx="10724748" cy="7565337"/>
            <a:chOff x="0" y="0"/>
            <a:chExt cx="3204961" cy="2236103"/>
          </a:xfrm>
        </p:grpSpPr>
        <p:sp>
          <p:nvSpPr>
            <p:cNvPr id="3" name="Freeform 3"/>
            <p:cNvSpPr/>
            <p:nvPr/>
          </p:nvSpPr>
          <p:spPr>
            <a:xfrm>
              <a:off x="0" y="0"/>
              <a:ext cx="3204961" cy="2236103"/>
            </a:xfrm>
            <a:custGeom>
              <a:avLst/>
              <a:gdLst/>
              <a:ahLst/>
              <a:cxnLst/>
              <a:rect l="l" t="t" r="r" b="b"/>
              <a:pathLst>
                <a:path w="3204961" h="2236103">
                  <a:moveTo>
                    <a:pt x="0" y="0"/>
                  </a:moveTo>
                  <a:lnTo>
                    <a:pt x="3204961" y="0"/>
                  </a:lnTo>
                  <a:lnTo>
                    <a:pt x="3204961" y="2236103"/>
                  </a:lnTo>
                  <a:lnTo>
                    <a:pt x="0" y="2236103"/>
                  </a:lnTo>
                  <a:close/>
                </a:path>
              </a:pathLst>
            </a:custGeom>
            <a:solidFill>
              <a:srgbClr val="E9006A"/>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5" name="TextBox 5"/>
          <p:cNvSpPr txBox="1"/>
          <p:nvPr/>
        </p:nvSpPr>
        <p:spPr>
          <a:xfrm>
            <a:off x="458484" y="613890"/>
            <a:ext cx="9949561" cy="1658747"/>
          </a:xfrm>
          <a:prstGeom prst="rect">
            <a:avLst/>
          </a:prstGeom>
        </p:spPr>
        <p:txBody>
          <a:bodyPr lIns="0" tIns="0" rIns="0" bIns="0" rtlCol="0" anchor="t">
            <a:spAutoFit/>
          </a:bodyPr>
          <a:lstStyle/>
          <a:p>
            <a:pPr>
              <a:lnSpc>
                <a:spcPts val="4158"/>
              </a:lnSpc>
            </a:pPr>
            <a:r>
              <a:rPr lang="en-US" sz="2970">
                <a:solidFill>
                  <a:srgbClr val="E9006A"/>
                </a:solidFill>
                <a:latin typeface="Muli Bold"/>
              </a:rPr>
              <a:t>UNE INGÉNIEURE</a:t>
            </a:r>
          </a:p>
          <a:p>
            <a:pPr>
              <a:lnSpc>
                <a:spcPts val="3037"/>
              </a:lnSpc>
            </a:pPr>
            <a:r>
              <a:rPr lang="en-US" sz="2169">
                <a:solidFill>
                  <a:srgbClr val="E9006A"/>
                </a:solidFill>
                <a:latin typeface="Muli"/>
              </a:rPr>
              <a:t>RÉSOUT DES PROBLÈMES DE NATURE TECHNOLOGIQUE, CONCRETS ET SOUVENT COMPLEXES, LIÉS À LA CONCEPTION, À LA RÉALISATION ET À LA MISE EN ŒUVRE DE PRODUITS, DE SYSTÈMES OU DE SERVICES.</a:t>
            </a:r>
          </a:p>
        </p:txBody>
      </p:sp>
      <p:sp>
        <p:nvSpPr>
          <p:cNvPr id="6" name="TextBox 6"/>
          <p:cNvSpPr txBox="1"/>
          <p:nvPr/>
        </p:nvSpPr>
        <p:spPr>
          <a:xfrm>
            <a:off x="458484" y="5673575"/>
            <a:ext cx="9949561" cy="754507"/>
          </a:xfrm>
          <a:prstGeom prst="rect">
            <a:avLst/>
          </a:prstGeom>
        </p:spPr>
        <p:txBody>
          <a:bodyPr lIns="0" tIns="0" rIns="0" bIns="0" rtlCol="0" anchor="t">
            <a:spAutoFit/>
          </a:bodyPr>
          <a:lstStyle/>
          <a:p>
            <a:pPr marL="0" lvl="1" indent="0" algn="l">
              <a:lnSpc>
                <a:spcPts val="3037"/>
              </a:lnSpc>
              <a:spcBef>
                <a:spcPct val="0"/>
              </a:spcBef>
            </a:pPr>
            <a:r>
              <a:rPr lang="en-US" sz="2169">
                <a:solidFill>
                  <a:srgbClr val="FFFFFF"/>
                </a:solidFill>
                <a:latin typeface="Muli Semi-Bold"/>
              </a:rPr>
              <a:t>Une </a:t>
            </a:r>
            <a:r>
              <a:rPr lang="en-US" sz="2169" u="none" strike="noStrike">
                <a:solidFill>
                  <a:srgbClr val="FFFFFF"/>
                </a:solidFill>
                <a:latin typeface="Muli Semi-Bold"/>
              </a:rPr>
              <a:t>profession polyvalente</a:t>
            </a:r>
            <a:r>
              <a:rPr lang="en-US" sz="2169" u="none" strike="noStrike">
                <a:solidFill>
                  <a:srgbClr val="FFFFFF"/>
                </a:solidFill>
                <a:latin typeface="Muli"/>
              </a:rPr>
              <a:t> qui permet de s’adapter à de nombreux secteurs :  BTP, aéronautique, numérique, maritime, spatial, banque...</a:t>
            </a:r>
          </a:p>
        </p:txBody>
      </p:sp>
      <p:sp>
        <p:nvSpPr>
          <p:cNvPr id="7" name="TextBox 7"/>
          <p:cNvSpPr txBox="1"/>
          <p:nvPr/>
        </p:nvSpPr>
        <p:spPr>
          <a:xfrm>
            <a:off x="458484" y="7150815"/>
            <a:ext cx="9949561" cy="2278507"/>
          </a:xfrm>
          <a:prstGeom prst="rect">
            <a:avLst/>
          </a:prstGeom>
        </p:spPr>
        <p:txBody>
          <a:bodyPr lIns="0" tIns="0" rIns="0" bIns="0" rtlCol="0" anchor="t">
            <a:spAutoFit/>
          </a:bodyPr>
          <a:lstStyle/>
          <a:p>
            <a:pPr algn="l">
              <a:lnSpc>
                <a:spcPts val="3037"/>
              </a:lnSpc>
              <a:spcBef>
                <a:spcPct val="0"/>
              </a:spcBef>
            </a:pPr>
            <a:r>
              <a:rPr lang="en-US" sz="2169">
                <a:solidFill>
                  <a:srgbClr val="FFFFFF"/>
                </a:solidFill>
                <a:latin typeface="Muli"/>
              </a:rPr>
              <a:t>D</a:t>
            </a:r>
            <a:r>
              <a:rPr lang="en-US" sz="2169" u="none" strike="noStrike">
                <a:solidFill>
                  <a:srgbClr val="FFFFFF"/>
                </a:solidFill>
                <a:latin typeface="Muli"/>
              </a:rPr>
              <a:t>e nombreux avantages : </a:t>
            </a:r>
          </a:p>
          <a:p>
            <a:pPr marL="468502" lvl="1" indent="-234251" algn="l">
              <a:lnSpc>
                <a:spcPts val="3037"/>
              </a:lnSpc>
              <a:buFont typeface="Arial"/>
              <a:buChar char="•"/>
            </a:pPr>
            <a:r>
              <a:rPr lang="en-US" sz="2169" u="none" strike="noStrike">
                <a:solidFill>
                  <a:srgbClr val="FFFFFF"/>
                </a:solidFill>
                <a:latin typeface="Muli"/>
              </a:rPr>
              <a:t>Une sécurité de l’emploi assurée, le taux de chômage étant extrêmement faible (autour de 3%). </a:t>
            </a:r>
          </a:p>
          <a:p>
            <a:pPr marL="468502" lvl="1" indent="-234251" algn="l">
              <a:lnSpc>
                <a:spcPts val="3037"/>
              </a:lnSpc>
              <a:buFont typeface="Arial"/>
              <a:buChar char="•"/>
            </a:pPr>
            <a:r>
              <a:rPr lang="en-US" sz="2169" u="none" strike="noStrike">
                <a:solidFill>
                  <a:srgbClr val="FFFFFF"/>
                </a:solidFill>
                <a:latin typeface="Muli"/>
              </a:rPr>
              <a:t>Un salaire très attractif : le salaire médian d’un ingénieur en France s’élève à plus de 55 000 euros selon l’IESF (l’association Ingénieurs et Scientifiques de France).</a:t>
            </a:r>
          </a:p>
        </p:txBody>
      </p:sp>
      <p:sp>
        <p:nvSpPr>
          <p:cNvPr id="8" name="TextBox 8"/>
          <p:cNvSpPr txBox="1"/>
          <p:nvPr/>
        </p:nvSpPr>
        <p:spPr>
          <a:xfrm>
            <a:off x="458484" y="3434335"/>
            <a:ext cx="9949561" cy="1516507"/>
          </a:xfrm>
          <a:prstGeom prst="rect">
            <a:avLst/>
          </a:prstGeom>
        </p:spPr>
        <p:txBody>
          <a:bodyPr lIns="0" tIns="0" rIns="0" bIns="0" rtlCol="0" anchor="t">
            <a:spAutoFit/>
          </a:bodyPr>
          <a:lstStyle/>
          <a:p>
            <a:pPr algn="l">
              <a:lnSpc>
                <a:spcPts val="3037"/>
              </a:lnSpc>
              <a:spcBef>
                <a:spcPct val="0"/>
              </a:spcBef>
            </a:pPr>
            <a:r>
              <a:rPr lang="en-US" sz="2169">
                <a:solidFill>
                  <a:srgbClr val="FFFFFF"/>
                </a:solidFill>
                <a:latin typeface="Muli Semi-Bold"/>
              </a:rPr>
              <a:t>G</a:t>
            </a:r>
            <a:r>
              <a:rPr lang="en-US" sz="2169" u="none" strike="noStrike">
                <a:solidFill>
                  <a:srgbClr val="FFFFFF"/>
                </a:solidFill>
                <a:latin typeface="Muli Semi-Bold"/>
              </a:rPr>
              <a:t>rande diversité des métiers : </a:t>
            </a:r>
          </a:p>
          <a:p>
            <a:pPr marL="0" lvl="1" indent="0" algn="l">
              <a:lnSpc>
                <a:spcPts val="3037"/>
              </a:lnSpc>
              <a:spcBef>
                <a:spcPct val="0"/>
              </a:spcBef>
            </a:pPr>
            <a:r>
              <a:rPr lang="en-US" sz="2169" u="none" strike="noStrike">
                <a:solidFill>
                  <a:srgbClr val="FFFFFF"/>
                </a:solidFill>
                <a:latin typeface="Muli"/>
              </a:rPr>
              <a:t>ingénieur informatique, ingénieur d’affaire, ingénieurs recherche et développement, ingénieur études, ingénieur d’essais, ingénieur commercial, ingénieur matériaux, ingénieur conception, ingénieur aéronautique...</a:t>
            </a:r>
          </a:p>
        </p:txBody>
      </p:sp>
      <p:sp>
        <p:nvSpPr>
          <p:cNvPr id="9" name="Freeform 9"/>
          <p:cNvSpPr/>
          <p:nvPr/>
        </p:nvSpPr>
        <p:spPr>
          <a:xfrm>
            <a:off x="10724748" y="0"/>
            <a:ext cx="7563252" cy="10287000"/>
          </a:xfrm>
          <a:custGeom>
            <a:avLst/>
            <a:gdLst/>
            <a:ahLst/>
            <a:cxnLst/>
            <a:rect l="l" t="t" r="r" b="b"/>
            <a:pathLst>
              <a:path w="7563252" h="10287000">
                <a:moveTo>
                  <a:pt x="0" y="0"/>
                </a:moveTo>
                <a:lnTo>
                  <a:pt x="7563252" y="0"/>
                </a:lnTo>
                <a:lnTo>
                  <a:pt x="7563252"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0" name="Freeform 10"/>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674" y="824692"/>
            <a:ext cx="16384626" cy="2671163"/>
            <a:chOff x="0" y="0"/>
            <a:chExt cx="4315293" cy="703516"/>
          </a:xfrm>
        </p:grpSpPr>
        <p:sp>
          <p:nvSpPr>
            <p:cNvPr id="3" name="Freeform 3"/>
            <p:cNvSpPr/>
            <p:nvPr/>
          </p:nvSpPr>
          <p:spPr>
            <a:xfrm>
              <a:off x="0" y="0"/>
              <a:ext cx="4315292" cy="703516"/>
            </a:xfrm>
            <a:custGeom>
              <a:avLst/>
              <a:gdLst/>
              <a:ahLst/>
              <a:cxnLst/>
              <a:rect l="l" t="t" r="r" b="b"/>
              <a:pathLst>
                <a:path w="4315292" h="703516">
                  <a:moveTo>
                    <a:pt x="24098" y="0"/>
                  </a:moveTo>
                  <a:lnTo>
                    <a:pt x="4291194" y="0"/>
                  </a:lnTo>
                  <a:cubicBezTo>
                    <a:pt x="4304503" y="0"/>
                    <a:pt x="4315292" y="10789"/>
                    <a:pt x="4315292" y="24098"/>
                  </a:cubicBezTo>
                  <a:lnTo>
                    <a:pt x="4315292" y="679418"/>
                  </a:lnTo>
                  <a:cubicBezTo>
                    <a:pt x="4315292" y="692727"/>
                    <a:pt x="4304503" y="703516"/>
                    <a:pt x="4291194" y="703516"/>
                  </a:cubicBezTo>
                  <a:lnTo>
                    <a:pt x="24098" y="703516"/>
                  </a:lnTo>
                  <a:cubicBezTo>
                    <a:pt x="10789" y="703516"/>
                    <a:pt x="0" y="692727"/>
                    <a:pt x="0" y="679418"/>
                  </a:cubicBezTo>
                  <a:lnTo>
                    <a:pt x="0" y="24098"/>
                  </a:lnTo>
                  <a:cubicBezTo>
                    <a:pt x="0" y="10789"/>
                    <a:pt x="10789" y="0"/>
                    <a:pt x="24098" y="0"/>
                  </a:cubicBezTo>
                  <a:close/>
                </a:path>
              </a:pathLst>
            </a:custGeom>
            <a:solidFill>
              <a:srgbClr val="FFFFFF">
                <a:alpha val="87843"/>
              </a:srgbClr>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5" name="Group 5"/>
          <p:cNvGrpSpPr/>
          <p:nvPr/>
        </p:nvGrpSpPr>
        <p:grpSpPr>
          <a:xfrm>
            <a:off x="1" y="0"/>
            <a:ext cx="18288000" cy="3701019"/>
            <a:chOff x="0" y="0"/>
            <a:chExt cx="5458027" cy="1000831"/>
          </a:xfrm>
        </p:grpSpPr>
        <p:sp>
          <p:nvSpPr>
            <p:cNvPr id="6" name="Freeform 6"/>
            <p:cNvSpPr/>
            <p:nvPr/>
          </p:nvSpPr>
          <p:spPr>
            <a:xfrm>
              <a:off x="0" y="0"/>
              <a:ext cx="5458027" cy="1000831"/>
            </a:xfrm>
            <a:custGeom>
              <a:avLst/>
              <a:gdLst/>
              <a:ahLst/>
              <a:cxnLst/>
              <a:rect l="l" t="t" r="r" b="b"/>
              <a:pathLst>
                <a:path w="5458027" h="1000831">
                  <a:moveTo>
                    <a:pt x="0" y="0"/>
                  </a:moveTo>
                  <a:lnTo>
                    <a:pt x="5458027" y="0"/>
                  </a:lnTo>
                  <a:lnTo>
                    <a:pt x="5458027" y="1000831"/>
                  </a:lnTo>
                  <a:lnTo>
                    <a:pt x="0" y="1000831"/>
                  </a:lnTo>
                  <a:close/>
                </a:path>
              </a:pathLst>
            </a:custGeom>
            <a:solidFill>
              <a:srgbClr val="DE0067"/>
            </a:solidFill>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8" name="TextBox 8"/>
          <p:cNvSpPr txBox="1"/>
          <p:nvPr/>
        </p:nvSpPr>
        <p:spPr>
          <a:xfrm>
            <a:off x="1028700" y="258525"/>
            <a:ext cx="16230600" cy="3027807"/>
          </a:xfrm>
          <a:prstGeom prst="rect">
            <a:avLst/>
          </a:prstGeom>
        </p:spPr>
        <p:txBody>
          <a:bodyPr lIns="0" tIns="0" rIns="0" bIns="0" rtlCol="0" anchor="t">
            <a:spAutoFit/>
          </a:bodyPr>
          <a:lstStyle/>
          <a:p>
            <a:pPr algn="l">
              <a:lnSpc>
                <a:spcPts val="4158"/>
              </a:lnSpc>
              <a:spcBef>
                <a:spcPct val="0"/>
              </a:spcBef>
            </a:pPr>
            <a:r>
              <a:rPr lang="en-US" sz="2970" u="none" strike="noStrike" dirty="0">
                <a:solidFill>
                  <a:srgbClr val="FFFFFF"/>
                </a:solidFill>
                <a:latin typeface="Muli Semi-Bold"/>
              </a:rPr>
              <a:t>Le </a:t>
            </a:r>
            <a:r>
              <a:rPr lang="en-US" sz="2970" u="none" strike="noStrike" dirty="0" err="1">
                <a:solidFill>
                  <a:srgbClr val="FFFFFF"/>
                </a:solidFill>
                <a:latin typeface="Muli Semi-Bold"/>
              </a:rPr>
              <a:t>titre</a:t>
            </a:r>
            <a:r>
              <a:rPr lang="en-US" sz="2970" u="none" strike="noStrike" dirty="0">
                <a:solidFill>
                  <a:srgbClr val="FFFFFF"/>
                </a:solidFill>
                <a:latin typeface="Muli Semi-Bold"/>
              </a:rPr>
              <a:t> </a:t>
            </a:r>
            <a:r>
              <a:rPr lang="en-US" sz="2970" u="none" strike="noStrike" dirty="0" err="1">
                <a:solidFill>
                  <a:srgbClr val="FFFFFF"/>
                </a:solidFill>
                <a:latin typeface="Muli Semi-Bold"/>
              </a:rPr>
              <a:t>d’ingénieur</a:t>
            </a:r>
            <a:r>
              <a:rPr lang="en-US" sz="2970" u="none" strike="noStrike" dirty="0">
                <a:solidFill>
                  <a:srgbClr val="FFFFFF"/>
                </a:solidFill>
                <a:latin typeface="Muli"/>
              </a:rPr>
              <a:t> </a:t>
            </a:r>
          </a:p>
          <a:p>
            <a:pPr algn="l">
              <a:lnSpc>
                <a:spcPts val="3318"/>
              </a:lnSpc>
              <a:spcBef>
                <a:spcPct val="0"/>
              </a:spcBef>
            </a:pPr>
            <a:r>
              <a:rPr lang="en-US" sz="2370" u="none" strike="noStrike" dirty="0" err="1">
                <a:solidFill>
                  <a:srgbClr val="FFFFFF"/>
                </a:solidFill>
                <a:latin typeface="Muli"/>
              </a:rPr>
              <a:t>délivré</a:t>
            </a:r>
            <a:r>
              <a:rPr lang="en-US" sz="2370" u="none" strike="noStrike" dirty="0">
                <a:solidFill>
                  <a:srgbClr val="FFFFFF"/>
                </a:solidFill>
                <a:latin typeface="Muli"/>
              </a:rPr>
              <a:t> par </a:t>
            </a:r>
            <a:r>
              <a:rPr lang="en-US" sz="2370" u="none" strike="noStrike" dirty="0" err="1">
                <a:solidFill>
                  <a:srgbClr val="FFFFFF"/>
                </a:solidFill>
                <a:latin typeface="Muli"/>
              </a:rPr>
              <a:t>une</a:t>
            </a:r>
            <a:r>
              <a:rPr lang="en-US" sz="2370" u="none" strike="noStrike" dirty="0">
                <a:solidFill>
                  <a:srgbClr val="FFFFFF"/>
                </a:solidFill>
                <a:latin typeface="Muli"/>
              </a:rPr>
              <a:t> école </a:t>
            </a:r>
            <a:r>
              <a:rPr lang="en-US" sz="2370" u="none" strike="noStrike" dirty="0" err="1">
                <a:solidFill>
                  <a:srgbClr val="FFFFFF"/>
                </a:solidFill>
                <a:latin typeface="Muli"/>
              </a:rPr>
              <a:t>d’ingénieur</a:t>
            </a:r>
            <a:r>
              <a:rPr lang="en-US" sz="2370" u="none" strike="noStrike" dirty="0">
                <a:solidFill>
                  <a:srgbClr val="FFFFFF"/>
                </a:solidFill>
                <a:latin typeface="Muli"/>
              </a:rPr>
              <a:t>, </a:t>
            </a:r>
            <a:r>
              <a:rPr lang="en-US" sz="2370" u="none" strike="noStrike" dirty="0" err="1">
                <a:solidFill>
                  <a:srgbClr val="FFFFFF"/>
                </a:solidFill>
                <a:latin typeface="Muli"/>
              </a:rPr>
              <a:t>vous</a:t>
            </a:r>
            <a:r>
              <a:rPr lang="en-US" sz="2370" u="none" strike="noStrike" dirty="0">
                <a:solidFill>
                  <a:srgbClr val="FFFFFF"/>
                </a:solidFill>
                <a:latin typeface="Muli"/>
              </a:rPr>
              <a:t> </a:t>
            </a:r>
            <a:r>
              <a:rPr lang="en-US" sz="2370" u="none" strike="noStrike" dirty="0" err="1">
                <a:solidFill>
                  <a:srgbClr val="FFFFFF"/>
                </a:solidFill>
                <a:latin typeface="Muli"/>
              </a:rPr>
              <a:t>octroie</a:t>
            </a:r>
            <a:r>
              <a:rPr lang="en-US" sz="2370" u="none" strike="noStrike" dirty="0">
                <a:solidFill>
                  <a:srgbClr val="FFFFFF"/>
                </a:solidFill>
                <a:latin typeface="Muli"/>
              </a:rPr>
              <a:t> un </a:t>
            </a:r>
            <a:r>
              <a:rPr lang="en-US" sz="2370" u="none" strike="noStrike" dirty="0" err="1">
                <a:solidFill>
                  <a:srgbClr val="FFFFFF"/>
                </a:solidFill>
                <a:latin typeface="Muli"/>
              </a:rPr>
              <a:t>niveau</a:t>
            </a:r>
            <a:r>
              <a:rPr lang="en-US" sz="2370" u="none" strike="noStrike" dirty="0">
                <a:solidFill>
                  <a:srgbClr val="FFFFFF"/>
                </a:solidFill>
                <a:latin typeface="Muli"/>
              </a:rPr>
              <a:t> Bac+5. </a:t>
            </a:r>
          </a:p>
          <a:p>
            <a:pPr algn="l">
              <a:lnSpc>
                <a:spcPts val="3318"/>
              </a:lnSpc>
              <a:spcBef>
                <a:spcPct val="0"/>
              </a:spcBef>
            </a:pPr>
            <a:r>
              <a:rPr lang="en-US" sz="2370" u="none" strike="noStrike" dirty="0">
                <a:solidFill>
                  <a:srgbClr val="FFFFFF"/>
                </a:solidFill>
                <a:latin typeface="Muli"/>
              </a:rPr>
              <a:t>La </a:t>
            </a:r>
            <a:r>
              <a:rPr lang="en-US" sz="2370" u="none" strike="noStrike" dirty="0" err="1">
                <a:solidFill>
                  <a:srgbClr val="FFFFFF"/>
                </a:solidFill>
                <a:latin typeface="Muli"/>
              </a:rPr>
              <a:t>majorité</a:t>
            </a:r>
            <a:r>
              <a:rPr lang="en-US" sz="2370" u="none" strike="noStrike" dirty="0">
                <a:solidFill>
                  <a:srgbClr val="FFFFFF"/>
                </a:solidFill>
                <a:latin typeface="Muli"/>
              </a:rPr>
              <a:t> des </a:t>
            </a:r>
            <a:r>
              <a:rPr lang="en-US" sz="2370" u="none" strike="noStrike" dirty="0" err="1">
                <a:solidFill>
                  <a:srgbClr val="FFFFFF"/>
                </a:solidFill>
                <a:latin typeface="Muli"/>
              </a:rPr>
              <a:t>étudiants</a:t>
            </a:r>
            <a:r>
              <a:rPr lang="en-US" sz="2370" u="none" strike="noStrike" dirty="0">
                <a:solidFill>
                  <a:srgbClr val="FFFFFF"/>
                </a:solidFill>
                <a:latin typeface="Muli"/>
              </a:rPr>
              <a:t> </a:t>
            </a:r>
            <a:r>
              <a:rPr lang="en-US" sz="2370" u="none" strike="noStrike" dirty="0" err="1">
                <a:solidFill>
                  <a:srgbClr val="FFFFFF"/>
                </a:solidFill>
                <a:latin typeface="Muli"/>
              </a:rPr>
              <a:t>rejoignent</a:t>
            </a:r>
            <a:r>
              <a:rPr lang="en-US" sz="2370" u="none" strike="noStrike" dirty="0">
                <a:solidFill>
                  <a:srgbClr val="FFFFFF"/>
                </a:solidFill>
                <a:latin typeface="Muli"/>
              </a:rPr>
              <a:t> </a:t>
            </a:r>
            <a:r>
              <a:rPr lang="en-US" sz="2370" u="none" strike="noStrike" dirty="0" err="1">
                <a:solidFill>
                  <a:srgbClr val="FFFFFF"/>
                </a:solidFill>
                <a:latin typeface="Muli"/>
              </a:rPr>
              <a:t>une</a:t>
            </a:r>
            <a:r>
              <a:rPr lang="en-US" sz="2370" u="none" strike="noStrike" dirty="0">
                <a:solidFill>
                  <a:srgbClr val="FFFFFF"/>
                </a:solidFill>
                <a:latin typeface="Muli"/>
              </a:rPr>
              <a:t> école </a:t>
            </a:r>
            <a:r>
              <a:rPr lang="en-US" sz="2370" u="none" strike="noStrike" dirty="0" err="1">
                <a:solidFill>
                  <a:srgbClr val="FFFFFF"/>
                </a:solidFill>
                <a:latin typeface="Muli"/>
              </a:rPr>
              <a:t>d’ingénieur</a:t>
            </a:r>
            <a:r>
              <a:rPr lang="en-US" sz="2370" u="none" strike="noStrike" dirty="0">
                <a:solidFill>
                  <a:srgbClr val="FFFFFF"/>
                </a:solidFill>
                <a:latin typeface="Muli"/>
              </a:rPr>
              <a:t> après </a:t>
            </a:r>
            <a:r>
              <a:rPr lang="en-US" sz="2370" u="none" strike="noStrike" dirty="0" err="1">
                <a:solidFill>
                  <a:srgbClr val="FFFFFF"/>
                </a:solidFill>
                <a:latin typeface="Muli"/>
              </a:rPr>
              <a:t>une</a:t>
            </a:r>
            <a:r>
              <a:rPr lang="en-US" sz="2370" u="none" strike="noStrike" dirty="0">
                <a:solidFill>
                  <a:srgbClr val="FFFFFF"/>
                </a:solidFill>
                <a:latin typeface="Muli"/>
              </a:rPr>
              <a:t> </a:t>
            </a:r>
            <a:r>
              <a:rPr lang="en-US" sz="2370" u="none" strike="noStrike" dirty="0" err="1">
                <a:solidFill>
                  <a:srgbClr val="FFFFFF"/>
                </a:solidFill>
                <a:latin typeface="Muli"/>
              </a:rPr>
              <a:t>classe</a:t>
            </a:r>
            <a:r>
              <a:rPr lang="en-US" sz="2370" u="none" strike="noStrike" dirty="0">
                <a:solidFill>
                  <a:srgbClr val="FFFFFF"/>
                </a:solidFill>
                <a:latin typeface="Muli"/>
              </a:rPr>
              <a:t> </a:t>
            </a:r>
            <a:r>
              <a:rPr lang="en-US" sz="2370" u="none" strike="noStrike" dirty="0" err="1">
                <a:solidFill>
                  <a:srgbClr val="FFFFFF"/>
                </a:solidFill>
                <a:latin typeface="Muli"/>
              </a:rPr>
              <a:t>prépa</a:t>
            </a:r>
            <a:r>
              <a:rPr lang="en-US" sz="2370" u="none" strike="noStrike" dirty="0">
                <a:solidFill>
                  <a:srgbClr val="FFFFFF"/>
                </a:solidFill>
                <a:latin typeface="Muli"/>
              </a:rPr>
              <a:t> </a:t>
            </a:r>
            <a:r>
              <a:rPr lang="en-US" sz="2370" u="none" strike="noStrike" dirty="0" err="1">
                <a:solidFill>
                  <a:srgbClr val="FFFFFF"/>
                </a:solidFill>
                <a:latin typeface="Muli"/>
              </a:rPr>
              <a:t>mais</a:t>
            </a:r>
            <a:r>
              <a:rPr lang="en-US" sz="2370" u="none" strike="noStrike" dirty="0">
                <a:solidFill>
                  <a:srgbClr val="FFFFFF"/>
                </a:solidFill>
                <a:latin typeface="Muli"/>
              </a:rPr>
              <a:t> les admissions </a:t>
            </a:r>
            <a:r>
              <a:rPr lang="en-US" sz="2370" u="none" strike="noStrike" dirty="0" err="1">
                <a:solidFill>
                  <a:srgbClr val="FFFFFF"/>
                </a:solidFill>
                <a:latin typeface="Muli"/>
              </a:rPr>
              <a:t>peuvent</a:t>
            </a:r>
            <a:r>
              <a:rPr lang="en-US" sz="2370" u="none" strike="noStrike" dirty="0">
                <a:solidFill>
                  <a:srgbClr val="FFFFFF"/>
                </a:solidFill>
                <a:latin typeface="Muli"/>
              </a:rPr>
              <a:t> se faire à </a:t>
            </a:r>
            <a:r>
              <a:rPr lang="en-US" sz="2370" u="none" strike="noStrike" dirty="0" err="1">
                <a:solidFill>
                  <a:srgbClr val="FFFFFF"/>
                </a:solidFill>
                <a:latin typeface="Muli"/>
              </a:rPr>
              <a:t>plusieurs</a:t>
            </a:r>
            <a:r>
              <a:rPr lang="en-US" sz="2370" u="none" strike="noStrike" dirty="0">
                <a:solidFill>
                  <a:srgbClr val="FFFFFF"/>
                </a:solidFill>
                <a:latin typeface="Muli"/>
              </a:rPr>
              <a:t> </a:t>
            </a:r>
            <a:r>
              <a:rPr lang="en-US" sz="2370" u="none" strike="noStrike" dirty="0" err="1">
                <a:solidFill>
                  <a:srgbClr val="FFFFFF"/>
                </a:solidFill>
                <a:latin typeface="Muli"/>
              </a:rPr>
              <a:t>niveaux</a:t>
            </a:r>
            <a:r>
              <a:rPr lang="en-US" sz="2370" u="none" strike="noStrike" dirty="0">
                <a:solidFill>
                  <a:srgbClr val="FFFFFF"/>
                </a:solidFill>
                <a:latin typeface="Muli"/>
              </a:rPr>
              <a:t> : post bac, post </a:t>
            </a:r>
            <a:r>
              <a:rPr lang="en-US" sz="2370" u="none" strike="noStrike" dirty="0" err="1">
                <a:solidFill>
                  <a:srgbClr val="FFFFFF"/>
                </a:solidFill>
                <a:latin typeface="Muli"/>
              </a:rPr>
              <a:t>prépa</a:t>
            </a:r>
            <a:r>
              <a:rPr lang="en-US" sz="2370" u="none" strike="noStrike" dirty="0">
                <a:solidFill>
                  <a:srgbClr val="FFFFFF"/>
                </a:solidFill>
                <a:latin typeface="Muli"/>
              </a:rPr>
              <a:t> </a:t>
            </a:r>
            <a:r>
              <a:rPr lang="en-US" sz="2370" u="none" strike="noStrike" dirty="0" err="1">
                <a:solidFill>
                  <a:srgbClr val="FFFFFF"/>
                </a:solidFill>
                <a:latin typeface="Muli"/>
              </a:rPr>
              <a:t>ou</a:t>
            </a:r>
            <a:r>
              <a:rPr lang="en-US" sz="2370" u="none" strike="noStrike" dirty="0">
                <a:solidFill>
                  <a:srgbClr val="FFFFFF"/>
                </a:solidFill>
                <a:latin typeface="Muli"/>
              </a:rPr>
              <a:t> via les admissions </a:t>
            </a:r>
            <a:r>
              <a:rPr lang="en-US" sz="2370" u="none" strike="noStrike" dirty="0" err="1">
                <a:solidFill>
                  <a:srgbClr val="FFFFFF"/>
                </a:solidFill>
                <a:latin typeface="Muli"/>
              </a:rPr>
              <a:t>parallèles</a:t>
            </a:r>
            <a:r>
              <a:rPr lang="en-US" sz="2370" u="none" strike="noStrike" dirty="0">
                <a:solidFill>
                  <a:srgbClr val="FFFFFF"/>
                </a:solidFill>
                <a:latin typeface="Muli"/>
              </a:rPr>
              <a:t>. </a:t>
            </a:r>
          </a:p>
          <a:p>
            <a:pPr algn="l">
              <a:lnSpc>
                <a:spcPts val="3318"/>
              </a:lnSpc>
              <a:spcBef>
                <a:spcPct val="0"/>
              </a:spcBef>
            </a:pPr>
            <a:r>
              <a:rPr lang="en-US" sz="2370" u="none" strike="noStrike" dirty="0">
                <a:solidFill>
                  <a:srgbClr val="FFFFFF"/>
                </a:solidFill>
                <a:latin typeface="Muli"/>
              </a:rPr>
              <a:t>Pour les </a:t>
            </a:r>
            <a:r>
              <a:rPr lang="en-US" sz="2370" u="none" strike="noStrike" dirty="0" err="1">
                <a:solidFill>
                  <a:srgbClr val="FFFFFF"/>
                </a:solidFill>
                <a:latin typeface="Muli"/>
              </a:rPr>
              <a:t>bacheliers</a:t>
            </a:r>
            <a:r>
              <a:rPr lang="en-US" sz="2370" u="none" strike="noStrike" dirty="0">
                <a:solidFill>
                  <a:srgbClr val="FFFFFF"/>
                </a:solidFill>
                <a:latin typeface="Muli"/>
              </a:rPr>
              <a:t>, il </a:t>
            </a:r>
            <a:r>
              <a:rPr lang="en-US" sz="2370" u="none" strike="noStrike" dirty="0" err="1">
                <a:solidFill>
                  <a:srgbClr val="FFFFFF"/>
                </a:solidFill>
                <a:latin typeface="Muli"/>
              </a:rPr>
              <a:t>est</a:t>
            </a:r>
            <a:r>
              <a:rPr lang="en-US" sz="2370" u="none" strike="noStrike" dirty="0">
                <a:solidFill>
                  <a:srgbClr val="FFFFFF"/>
                </a:solidFill>
                <a:latin typeface="Muli"/>
              </a:rPr>
              <a:t> </a:t>
            </a:r>
            <a:r>
              <a:rPr lang="en-US" sz="2370" u="none" strike="noStrike" dirty="0" err="1">
                <a:solidFill>
                  <a:srgbClr val="FFFFFF"/>
                </a:solidFill>
                <a:latin typeface="Muli"/>
              </a:rPr>
              <a:t>vivement</a:t>
            </a:r>
            <a:r>
              <a:rPr lang="en-US" sz="2370" u="none" strike="noStrike" dirty="0">
                <a:solidFill>
                  <a:srgbClr val="FFFFFF"/>
                </a:solidFill>
                <a:latin typeface="Muli"/>
              </a:rPr>
              <a:t> </a:t>
            </a:r>
            <a:r>
              <a:rPr lang="en-US" sz="2370" u="none" strike="noStrike" dirty="0" err="1">
                <a:solidFill>
                  <a:srgbClr val="FFFFFF"/>
                </a:solidFill>
                <a:latin typeface="Muli"/>
              </a:rPr>
              <a:t>recommandé</a:t>
            </a:r>
            <a:r>
              <a:rPr lang="en-US" sz="2370" u="none" strike="noStrike" dirty="0">
                <a:solidFill>
                  <a:srgbClr val="FFFFFF"/>
                </a:solidFill>
                <a:latin typeface="Muli"/>
              </a:rPr>
              <a:t> </a:t>
            </a:r>
            <a:r>
              <a:rPr lang="en-US" sz="2370" u="none" strike="noStrike" dirty="0" err="1">
                <a:solidFill>
                  <a:srgbClr val="FFFFFF"/>
                </a:solidFill>
                <a:latin typeface="Muli"/>
              </a:rPr>
              <a:t>d’opter</a:t>
            </a:r>
            <a:r>
              <a:rPr lang="en-US" sz="2370" u="none" strike="noStrike" dirty="0">
                <a:solidFill>
                  <a:srgbClr val="FFFFFF"/>
                </a:solidFill>
                <a:latin typeface="Muli"/>
              </a:rPr>
              <a:t> pour les </a:t>
            </a:r>
            <a:r>
              <a:rPr lang="en-US" sz="2370" u="none" strike="noStrike" dirty="0" err="1">
                <a:solidFill>
                  <a:srgbClr val="FFFFFF"/>
                </a:solidFill>
                <a:latin typeface="Muli"/>
              </a:rPr>
              <a:t>spécialités</a:t>
            </a:r>
            <a:r>
              <a:rPr lang="en-US" sz="2370" u="none" strike="noStrike" dirty="0">
                <a:solidFill>
                  <a:srgbClr val="FFFFFF"/>
                </a:solidFill>
                <a:latin typeface="Muli"/>
              </a:rPr>
              <a:t> </a:t>
            </a:r>
            <a:r>
              <a:rPr lang="en-US" sz="2370" u="none" strike="noStrike" dirty="0" err="1">
                <a:solidFill>
                  <a:srgbClr val="FFFFFF"/>
                </a:solidFill>
                <a:latin typeface="Muli"/>
              </a:rPr>
              <a:t>scientifiques</a:t>
            </a:r>
            <a:r>
              <a:rPr lang="en-US" sz="2370" u="none" strike="noStrike" dirty="0">
                <a:solidFill>
                  <a:srgbClr val="FFFFFF"/>
                </a:solidFill>
                <a:latin typeface="Muli"/>
              </a:rPr>
              <a:t> (sciences de </a:t>
            </a:r>
            <a:r>
              <a:rPr lang="en-US" sz="2370" u="none" strike="noStrike" dirty="0" err="1">
                <a:solidFill>
                  <a:srgbClr val="FFFFFF"/>
                </a:solidFill>
                <a:latin typeface="Muli"/>
              </a:rPr>
              <a:t>l’ingénieur</a:t>
            </a:r>
            <a:r>
              <a:rPr lang="en-US" sz="2370" u="none" strike="noStrike" dirty="0">
                <a:solidFill>
                  <a:srgbClr val="FFFFFF"/>
                </a:solidFill>
                <a:latin typeface="Muli"/>
              </a:rPr>
              <a:t>, </a:t>
            </a:r>
            <a:r>
              <a:rPr lang="en-US" sz="2370" u="none" strike="noStrike" dirty="0" err="1">
                <a:solidFill>
                  <a:srgbClr val="FFFFFF"/>
                </a:solidFill>
                <a:latin typeface="Muli"/>
              </a:rPr>
              <a:t>mathématiques</a:t>
            </a:r>
            <a:r>
              <a:rPr lang="en-US" sz="2370" u="none" strike="noStrike" dirty="0">
                <a:solidFill>
                  <a:srgbClr val="FFFFFF"/>
                </a:solidFill>
                <a:latin typeface="Muli"/>
              </a:rPr>
              <a:t>, physique-</a:t>
            </a:r>
            <a:r>
              <a:rPr lang="en-US" sz="2370" u="none" strike="noStrike" dirty="0" err="1">
                <a:solidFill>
                  <a:srgbClr val="FFFFFF"/>
                </a:solidFill>
                <a:latin typeface="Muli"/>
              </a:rPr>
              <a:t>chimie</a:t>
            </a:r>
            <a:r>
              <a:rPr lang="en-US" sz="2370" u="none" strike="noStrike" dirty="0">
                <a:solidFill>
                  <a:srgbClr val="FFFFFF"/>
                </a:solidFill>
                <a:latin typeface="Muli"/>
              </a:rPr>
              <a:t>...) </a:t>
            </a:r>
            <a:r>
              <a:rPr lang="en-US" sz="2370" u="none" strike="noStrike" dirty="0" err="1">
                <a:solidFill>
                  <a:srgbClr val="FFFFFF"/>
                </a:solidFill>
                <a:latin typeface="Muli"/>
              </a:rPr>
              <a:t>afin</a:t>
            </a:r>
            <a:r>
              <a:rPr lang="en-US" sz="2370" u="none" strike="noStrike" dirty="0">
                <a:solidFill>
                  <a:srgbClr val="FFFFFF"/>
                </a:solidFill>
                <a:latin typeface="Muli"/>
              </a:rPr>
              <a:t> de </a:t>
            </a:r>
            <a:r>
              <a:rPr lang="en-US" sz="2370" u="none" strike="noStrike" dirty="0" err="1">
                <a:solidFill>
                  <a:srgbClr val="FFFFFF"/>
                </a:solidFill>
                <a:latin typeface="Muli"/>
              </a:rPr>
              <a:t>faciliter</a:t>
            </a:r>
            <a:r>
              <a:rPr lang="en-US" sz="2370" u="none" strike="noStrike" dirty="0">
                <a:solidFill>
                  <a:srgbClr val="FFFFFF"/>
                </a:solidFill>
                <a:latin typeface="Muli"/>
              </a:rPr>
              <a:t> </a:t>
            </a:r>
            <a:r>
              <a:rPr lang="en-US" sz="2370" u="none" strike="noStrike" dirty="0" err="1">
                <a:solidFill>
                  <a:srgbClr val="FFFFFF"/>
                </a:solidFill>
                <a:latin typeface="Muli"/>
              </a:rPr>
              <a:t>votre</a:t>
            </a:r>
            <a:r>
              <a:rPr lang="en-US" sz="2370" u="none" strike="noStrike" dirty="0">
                <a:solidFill>
                  <a:srgbClr val="FFFFFF"/>
                </a:solidFill>
                <a:latin typeface="Muli"/>
              </a:rPr>
              <a:t> admission </a:t>
            </a:r>
            <a:r>
              <a:rPr lang="en-US" sz="2370" u="none" strike="noStrike" dirty="0" err="1">
                <a:solidFill>
                  <a:srgbClr val="FFFFFF"/>
                </a:solidFill>
                <a:latin typeface="Muli"/>
              </a:rPr>
              <a:t>en</a:t>
            </a:r>
            <a:r>
              <a:rPr lang="en-US" sz="2370" u="none" strike="noStrike" dirty="0">
                <a:solidFill>
                  <a:srgbClr val="FFFFFF"/>
                </a:solidFill>
                <a:latin typeface="Muli"/>
              </a:rPr>
              <a:t> école </a:t>
            </a:r>
            <a:r>
              <a:rPr lang="en-US" sz="2370" u="none" strike="noStrike" dirty="0" err="1">
                <a:solidFill>
                  <a:srgbClr val="FFFFFF"/>
                </a:solidFill>
                <a:latin typeface="Muli"/>
              </a:rPr>
              <a:t>ingénieur</a:t>
            </a:r>
            <a:r>
              <a:rPr lang="en-US" sz="2370" u="none" strike="noStrike" dirty="0">
                <a:solidFill>
                  <a:srgbClr val="FFFFFF"/>
                </a:solidFill>
                <a:latin typeface="Muli"/>
              </a:rPr>
              <a:t>. </a:t>
            </a:r>
          </a:p>
          <a:p>
            <a:pPr marL="0" lvl="1" indent="0" algn="l">
              <a:lnSpc>
                <a:spcPts val="3318"/>
              </a:lnSpc>
              <a:spcBef>
                <a:spcPct val="0"/>
              </a:spcBef>
            </a:pPr>
            <a:r>
              <a:rPr lang="en-US" sz="2370" u="none" strike="noStrike" dirty="0" err="1">
                <a:solidFill>
                  <a:srgbClr val="FFFFFF"/>
                </a:solidFill>
                <a:latin typeface="Muli"/>
              </a:rPr>
              <a:t>Enfin</a:t>
            </a:r>
            <a:r>
              <a:rPr lang="en-US" sz="2370" u="none" strike="noStrike" dirty="0">
                <a:solidFill>
                  <a:srgbClr val="FFFFFF"/>
                </a:solidFill>
                <a:latin typeface="Muli"/>
              </a:rPr>
              <a:t>, de plus </a:t>
            </a:r>
            <a:r>
              <a:rPr lang="en-US" sz="2370" u="none" strike="noStrike" dirty="0" err="1">
                <a:solidFill>
                  <a:srgbClr val="FFFFFF"/>
                </a:solidFill>
                <a:latin typeface="Muli"/>
              </a:rPr>
              <a:t>en</a:t>
            </a:r>
            <a:r>
              <a:rPr lang="en-US" sz="2370" u="none" strike="noStrike" dirty="0">
                <a:solidFill>
                  <a:srgbClr val="FFFFFF"/>
                </a:solidFill>
                <a:latin typeface="Muli"/>
              </a:rPr>
              <a:t> plus </a:t>
            </a:r>
            <a:r>
              <a:rPr lang="en-US" sz="2370" u="none" strike="noStrike" dirty="0" err="1">
                <a:solidFill>
                  <a:srgbClr val="FFFFFF"/>
                </a:solidFill>
                <a:latin typeface="Muli"/>
              </a:rPr>
              <a:t>d’écoles</a:t>
            </a:r>
            <a:r>
              <a:rPr lang="en-US" sz="2370" u="none" strike="noStrike" dirty="0">
                <a:solidFill>
                  <a:srgbClr val="FFFFFF"/>
                </a:solidFill>
                <a:latin typeface="Muli"/>
              </a:rPr>
              <a:t> </a:t>
            </a:r>
            <a:r>
              <a:rPr lang="en-US" sz="2370" u="none" strike="noStrike" dirty="0" err="1">
                <a:solidFill>
                  <a:srgbClr val="FFFFFF"/>
                </a:solidFill>
                <a:latin typeface="Muli"/>
              </a:rPr>
              <a:t>permettent</a:t>
            </a:r>
            <a:r>
              <a:rPr lang="en-US" sz="2370" u="none" strike="noStrike" dirty="0">
                <a:solidFill>
                  <a:srgbClr val="FFFFFF"/>
                </a:solidFill>
                <a:latin typeface="Muli"/>
              </a:rPr>
              <a:t> à </a:t>
            </a:r>
            <a:r>
              <a:rPr lang="en-US" sz="2370" u="none" strike="noStrike" dirty="0" err="1">
                <a:solidFill>
                  <a:srgbClr val="FFFFFF"/>
                </a:solidFill>
                <a:latin typeface="Muli"/>
              </a:rPr>
              <a:t>leurs</a:t>
            </a:r>
            <a:r>
              <a:rPr lang="en-US" sz="2370" u="none" strike="noStrike" dirty="0">
                <a:solidFill>
                  <a:srgbClr val="FFFFFF"/>
                </a:solidFill>
                <a:latin typeface="Muli"/>
              </a:rPr>
              <a:t> </a:t>
            </a:r>
            <a:r>
              <a:rPr lang="en-US" sz="2370" u="none" strike="noStrike" dirty="0" err="1">
                <a:solidFill>
                  <a:srgbClr val="FFFFFF"/>
                </a:solidFill>
                <a:latin typeface="Muli"/>
              </a:rPr>
              <a:t>étudiants</a:t>
            </a:r>
            <a:r>
              <a:rPr lang="en-US" sz="2370" u="none" strike="noStrike" dirty="0">
                <a:solidFill>
                  <a:srgbClr val="FFFFFF"/>
                </a:solidFill>
                <a:latin typeface="Muli"/>
              </a:rPr>
              <a:t> de </a:t>
            </a:r>
            <a:r>
              <a:rPr lang="en-US" sz="2370" u="none" strike="noStrike" dirty="0" err="1">
                <a:solidFill>
                  <a:srgbClr val="FFFFFF"/>
                </a:solidFill>
                <a:latin typeface="Muli"/>
              </a:rPr>
              <a:t>rejoindre</a:t>
            </a:r>
            <a:r>
              <a:rPr lang="en-US" sz="2370" u="none" strike="noStrike" dirty="0">
                <a:solidFill>
                  <a:srgbClr val="FFFFFF"/>
                </a:solidFill>
                <a:latin typeface="Muli"/>
              </a:rPr>
              <a:t> </a:t>
            </a:r>
            <a:r>
              <a:rPr lang="en-US" sz="2370" u="none" strike="noStrike" dirty="0" err="1">
                <a:solidFill>
                  <a:srgbClr val="FFFFFF"/>
                </a:solidFill>
                <a:latin typeface="Muli"/>
              </a:rPr>
              <a:t>leur</a:t>
            </a:r>
            <a:r>
              <a:rPr lang="en-US" sz="2370" u="none" strike="noStrike" dirty="0">
                <a:solidFill>
                  <a:srgbClr val="FFFFFF"/>
                </a:solidFill>
                <a:latin typeface="Muli"/>
              </a:rPr>
              <a:t> cursus </a:t>
            </a:r>
            <a:r>
              <a:rPr lang="en-US" sz="2370" u="none" strike="noStrike" dirty="0" err="1">
                <a:solidFill>
                  <a:srgbClr val="FFFFFF"/>
                </a:solidFill>
                <a:latin typeface="Muli"/>
              </a:rPr>
              <a:t>en</a:t>
            </a:r>
            <a:r>
              <a:rPr lang="en-US" sz="2370" u="none" strike="noStrike" dirty="0">
                <a:solidFill>
                  <a:srgbClr val="FFFFFF"/>
                </a:solidFill>
                <a:latin typeface="Muli"/>
              </a:rPr>
              <a:t> alternance.</a:t>
            </a:r>
          </a:p>
        </p:txBody>
      </p:sp>
      <p:sp>
        <p:nvSpPr>
          <p:cNvPr id="9" name="Freeform 9"/>
          <p:cNvSpPr/>
          <p:nvPr/>
        </p:nvSpPr>
        <p:spPr>
          <a:xfrm>
            <a:off x="2762743" y="3961548"/>
            <a:ext cx="12762514" cy="6130744"/>
          </a:xfrm>
          <a:custGeom>
            <a:avLst/>
            <a:gdLst/>
            <a:ahLst/>
            <a:cxnLst/>
            <a:rect l="l" t="t" r="r" b="b"/>
            <a:pathLst>
              <a:path w="12762514" h="6130744">
                <a:moveTo>
                  <a:pt x="0" y="0"/>
                </a:moveTo>
                <a:lnTo>
                  <a:pt x="12762514" y="0"/>
                </a:lnTo>
                <a:lnTo>
                  <a:pt x="12762514" y="6130743"/>
                </a:lnTo>
                <a:lnTo>
                  <a:pt x="0" y="6130743"/>
                </a:lnTo>
                <a:lnTo>
                  <a:pt x="0" y="0"/>
                </a:lnTo>
                <a:close/>
              </a:path>
            </a:pathLst>
          </a:custGeom>
          <a:blipFill>
            <a:blip r:embed="rId2"/>
            <a:stretch>
              <a:fillRect/>
            </a:stretch>
          </a:blipFill>
        </p:spPr>
        <p:txBody>
          <a:bodyPr/>
          <a:lstStyle/>
          <a:p>
            <a:endParaRPr lang="fr-FR"/>
          </a:p>
        </p:txBody>
      </p:sp>
      <p:sp>
        <p:nvSpPr>
          <p:cNvPr id="10" name="Freeform 10"/>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1175042" y="3970538"/>
            <a:ext cx="6527058" cy="3253689"/>
            <a:chOff x="0" y="0"/>
            <a:chExt cx="8702744" cy="4338252"/>
          </a:xfrm>
        </p:grpSpPr>
        <p:sp>
          <p:nvSpPr>
            <p:cNvPr id="5" name="TextBox 5"/>
            <p:cNvSpPr txBox="1"/>
            <p:nvPr/>
          </p:nvSpPr>
          <p:spPr>
            <a:xfrm>
              <a:off x="0" y="3636154"/>
              <a:ext cx="8702744"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8702744" cy="3396826"/>
            </a:xfrm>
            <a:prstGeom prst="rect">
              <a:avLst/>
            </a:prstGeom>
          </p:spPr>
          <p:txBody>
            <a:bodyPr lIns="0" tIns="0" rIns="0" bIns="0" rtlCol="0" anchor="t">
              <a:spAutoFit/>
            </a:bodyPr>
            <a:lstStyle/>
            <a:p>
              <a:pPr marL="0" lvl="0" indent="0" algn="ctr">
                <a:lnSpc>
                  <a:spcPts val="10270"/>
                </a:lnSpc>
                <a:spcBef>
                  <a:spcPct val="0"/>
                </a:spcBef>
              </a:pPr>
              <a:r>
                <a:rPr lang="en-US" sz="7900" spc="-158">
                  <a:solidFill>
                    <a:srgbClr val="FFFFFF"/>
                  </a:solidFill>
                  <a:latin typeface="Muli Bold"/>
                </a:rPr>
                <a:t>C'est quoi une Technicienne?</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674" y="824692"/>
            <a:ext cx="16384626" cy="1874392"/>
            <a:chOff x="0" y="0"/>
            <a:chExt cx="4315293" cy="493667"/>
          </a:xfrm>
        </p:grpSpPr>
        <p:sp>
          <p:nvSpPr>
            <p:cNvPr id="3" name="Freeform 3"/>
            <p:cNvSpPr/>
            <p:nvPr/>
          </p:nvSpPr>
          <p:spPr>
            <a:xfrm>
              <a:off x="0" y="0"/>
              <a:ext cx="4315292" cy="493667"/>
            </a:xfrm>
            <a:custGeom>
              <a:avLst/>
              <a:gdLst/>
              <a:ahLst/>
              <a:cxnLst/>
              <a:rect l="l" t="t" r="r" b="b"/>
              <a:pathLst>
                <a:path w="4315292" h="493667">
                  <a:moveTo>
                    <a:pt x="24098" y="0"/>
                  </a:moveTo>
                  <a:lnTo>
                    <a:pt x="4291194" y="0"/>
                  </a:lnTo>
                  <a:cubicBezTo>
                    <a:pt x="4304503" y="0"/>
                    <a:pt x="4315292" y="10789"/>
                    <a:pt x="4315292" y="24098"/>
                  </a:cubicBezTo>
                  <a:lnTo>
                    <a:pt x="4315292" y="469569"/>
                  </a:lnTo>
                  <a:cubicBezTo>
                    <a:pt x="4315292" y="482878"/>
                    <a:pt x="4304503" y="493667"/>
                    <a:pt x="4291194" y="493667"/>
                  </a:cubicBezTo>
                  <a:lnTo>
                    <a:pt x="24098" y="493667"/>
                  </a:lnTo>
                  <a:cubicBezTo>
                    <a:pt x="10789" y="493667"/>
                    <a:pt x="0" y="482878"/>
                    <a:pt x="0" y="469569"/>
                  </a:cubicBezTo>
                  <a:lnTo>
                    <a:pt x="0" y="24098"/>
                  </a:lnTo>
                  <a:cubicBezTo>
                    <a:pt x="0" y="10789"/>
                    <a:pt x="10789" y="0"/>
                    <a:pt x="24098" y="0"/>
                  </a:cubicBezTo>
                  <a:close/>
                </a:path>
              </a:pathLst>
            </a:custGeom>
            <a:solidFill>
              <a:srgbClr val="FFFFFF"/>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5" name="Group 5"/>
          <p:cNvGrpSpPr/>
          <p:nvPr/>
        </p:nvGrpSpPr>
        <p:grpSpPr>
          <a:xfrm>
            <a:off x="874674" y="4752675"/>
            <a:ext cx="6608989" cy="3372310"/>
            <a:chOff x="0" y="0"/>
            <a:chExt cx="1740639" cy="888180"/>
          </a:xfrm>
        </p:grpSpPr>
        <p:sp>
          <p:nvSpPr>
            <p:cNvPr id="6" name="Freeform 6"/>
            <p:cNvSpPr/>
            <p:nvPr/>
          </p:nvSpPr>
          <p:spPr>
            <a:xfrm>
              <a:off x="0" y="0"/>
              <a:ext cx="1740639" cy="888180"/>
            </a:xfrm>
            <a:custGeom>
              <a:avLst/>
              <a:gdLst/>
              <a:ahLst/>
              <a:cxnLst/>
              <a:rect l="l" t="t" r="r" b="b"/>
              <a:pathLst>
                <a:path w="1740639" h="888180">
                  <a:moveTo>
                    <a:pt x="0" y="0"/>
                  </a:moveTo>
                  <a:lnTo>
                    <a:pt x="1740639" y="0"/>
                  </a:lnTo>
                  <a:lnTo>
                    <a:pt x="1740639" y="888180"/>
                  </a:lnTo>
                  <a:lnTo>
                    <a:pt x="0" y="888180"/>
                  </a:lnTo>
                  <a:close/>
                </a:path>
              </a:pathLst>
            </a:custGeom>
            <a:solidFill>
              <a:srgbClr val="E9006A"/>
            </a:solidFill>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8" name="Group 8"/>
          <p:cNvGrpSpPr/>
          <p:nvPr/>
        </p:nvGrpSpPr>
        <p:grpSpPr>
          <a:xfrm>
            <a:off x="7960111" y="2194723"/>
            <a:ext cx="10327890" cy="8092277"/>
            <a:chOff x="0" y="0"/>
            <a:chExt cx="3125233" cy="2131299"/>
          </a:xfrm>
        </p:grpSpPr>
        <p:sp>
          <p:nvSpPr>
            <p:cNvPr id="9" name="Freeform 9"/>
            <p:cNvSpPr/>
            <p:nvPr/>
          </p:nvSpPr>
          <p:spPr>
            <a:xfrm>
              <a:off x="0" y="0"/>
              <a:ext cx="3125233" cy="2131299"/>
            </a:xfrm>
            <a:custGeom>
              <a:avLst/>
              <a:gdLst/>
              <a:ahLst/>
              <a:cxnLst/>
              <a:rect l="l" t="t" r="r" b="b"/>
              <a:pathLst>
                <a:path w="3125233" h="2131299">
                  <a:moveTo>
                    <a:pt x="0" y="0"/>
                  </a:moveTo>
                  <a:lnTo>
                    <a:pt x="3125233" y="0"/>
                  </a:lnTo>
                  <a:lnTo>
                    <a:pt x="3125233" y="2131299"/>
                  </a:lnTo>
                  <a:lnTo>
                    <a:pt x="0" y="2131299"/>
                  </a:lnTo>
                  <a:close/>
                </a:path>
              </a:pathLst>
            </a:custGeom>
            <a:solidFill>
              <a:srgbClr val="E9006A"/>
            </a:solidFill>
          </p:spPr>
          <p:txBody>
            <a:bodyPr/>
            <a:lstStyle/>
            <a:p>
              <a:endParaRPr lang="fr-FR"/>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1" name="TextBox 11"/>
          <p:cNvSpPr txBox="1"/>
          <p:nvPr/>
        </p:nvSpPr>
        <p:spPr>
          <a:xfrm>
            <a:off x="8697424" y="7266231"/>
            <a:ext cx="9145835" cy="1897507"/>
          </a:xfrm>
          <a:prstGeom prst="rect">
            <a:avLst/>
          </a:prstGeom>
        </p:spPr>
        <p:txBody>
          <a:bodyPr lIns="0" tIns="0" rIns="0" bIns="0" rtlCol="0" anchor="t">
            <a:spAutoFit/>
          </a:bodyPr>
          <a:lstStyle/>
          <a:p>
            <a:pPr marL="0" lvl="1" indent="0" algn="l">
              <a:lnSpc>
                <a:spcPts val="3037"/>
              </a:lnSpc>
              <a:spcBef>
                <a:spcPct val="0"/>
              </a:spcBef>
            </a:pPr>
            <a:r>
              <a:rPr lang="en-US" sz="2169" u="none" strike="noStrike">
                <a:solidFill>
                  <a:srgbClr val="FFFFFF"/>
                </a:solidFill>
                <a:latin typeface="Muli"/>
              </a:rPr>
              <a:t>Le secteur est en pleine expansion et pâtit du faible nombre de candidates. La technicienne, quelle que soit sa spécialité, dispose d'un savoir-faire général très appréciable au sein d'une entreprise. C'est pourquoi environ 300 000 postes sont déployés tous les ans dans les secteurs de la technique et de la maintenance.</a:t>
            </a:r>
          </a:p>
        </p:txBody>
      </p:sp>
      <p:sp>
        <p:nvSpPr>
          <p:cNvPr id="12" name="Freeform 12"/>
          <p:cNvSpPr/>
          <p:nvPr/>
        </p:nvSpPr>
        <p:spPr>
          <a:xfrm>
            <a:off x="0" y="0"/>
            <a:ext cx="8242579" cy="10287000"/>
          </a:xfrm>
          <a:custGeom>
            <a:avLst/>
            <a:gdLst/>
            <a:ahLst/>
            <a:cxnLst/>
            <a:rect l="l" t="t" r="r" b="b"/>
            <a:pathLst>
              <a:path w="8242579" h="10287000">
                <a:moveTo>
                  <a:pt x="0" y="0"/>
                </a:moveTo>
                <a:lnTo>
                  <a:pt x="8242579" y="0"/>
                </a:lnTo>
                <a:lnTo>
                  <a:pt x="8242579"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3" name="TextBox 13"/>
          <p:cNvSpPr txBox="1"/>
          <p:nvPr/>
        </p:nvSpPr>
        <p:spPr>
          <a:xfrm>
            <a:off x="8697424" y="5197274"/>
            <a:ext cx="9278435" cy="1135507"/>
          </a:xfrm>
          <a:prstGeom prst="rect">
            <a:avLst/>
          </a:prstGeom>
        </p:spPr>
        <p:txBody>
          <a:bodyPr lIns="0" tIns="0" rIns="0" bIns="0" rtlCol="0" anchor="t">
            <a:spAutoFit/>
          </a:bodyPr>
          <a:lstStyle/>
          <a:p>
            <a:pPr marL="0" lvl="1" indent="0" algn="l">
              <a:lnSpc>
                <a:spcPts val="3037"/>
              </a:lnSpc>
              <a:spcBef>
                <a:spcPct val="0"/>
              </a:spcBef>
            </a:pPr>
            <a:r>
              <a:rPr lang="en-US" sz="2169" u="none" strike="noStrike" dirty="0">
                <a:solidFill>
                  <a:srgbClr val="FFFFFF"/>
                </a:solidFill>
                <a:latin typeface="Muli"/>
              </a:rPr>
              <a:t>La profession de </a:t>
            </a:r>
            <a:r>
              <a:rPr lang="en-US" sz="2169" u="none" strike="noStrike" dirty="0" err="1">
                <a:solidFill>
                  <a:srgbClr val="FFFFFF"/>
                </a:solidFill>
                <a:latin typeface="Muli"/>
              </a:rPr>
              <a:t>technicienne</a:t>
            </a:r>
            <a:r>
              <a:rPr lang="en-US" sz="2169" u="none" strike="noStrike" dirty="0">
                <a:solidFill>
                  <a:srgbClr val="FFFFFF"/>
                </a:solidFill>
                <a:latin typeface="Muli"/>
              </a:rPr>
              <a:t> </a:t>
            </a:r>
            <a:r>
              <a:rPr lang="en-US" sz="2169" u="none" strike="noStrike" dirty="0" err="1">
                <a:solidFill>
                  <a:srgbClr val="FFFFFF"/>
                </a:solidFill>
                <a:latin typeface="Muli"/>
              </a:rPr>
              <a:t>offre</a:t>
            </a:r>
            <a:r>
              <a:rPr lang="en-US" sz="2169" u="none" strike="noStrike" dirty="0">
                <a:solidFill>
                  <a:srgbClr val="FFFFFF"/>
                </a:solidFill>
                <a:latin typeface="Muli"/>
              </a:rPr>
              <a:t> des </a:t>
            </a:r>
            <a:r>
              <a:rPr lang="en-US" sz="2169" u="none" strike="noStrike" dirty="0" err="1">
                <a:solidFill>
                  <a:srgbClr val="FFFFFF"/>
                </a:solidFill>
                <a:latin typeface="Muli"/>
              </a:rPr>
              <a:t>possibilités</a:t>
            </a:r>
            <a:r>
              <a:rPr lang="en-US" sz="2169" u="none" strike="noStrike" dirty="0">
                <a:solidFill>
                  <a:srgbClr val="FFFFFF"/>
                </a:solidFill>
                <a:latin typeface="Muli"/>
              </a:rPr>
              <a:t> de progression de </a:t>
            </a:r>
            <a:r>
              <a:rPr lang="en-US" sz="2169" u="none" strike="noStrike" dirty="0" err="1">
                <a:solidFill>
                  <a:srgbClr val="FFFFFF"/>
                </a:solidFill>
                <a:latin typeface="Muli"/>
              </a:rPr>
              <a:t>carrière</a:t>
            </a:r>
            <a:r>
              <a:rPr lang="en-US" sz="2169" u="none" strike="noStrike" dirty="0">
                <a:solidFill>
                  <a:srgbClr val="FFFFFF"/>
                </a:solidFill>
                <a:latin typeface="Muli"/>
              </a:rPr>
              <a:t> : </a:t>
            </a:r>
            <a:r>
              <a:rPr lang="en-US" sz="2169" u="none" strike="noStrike" dirty="0" err="1">
                <a:solidFill>
                  <a:srgbClr val="FFFFFF"/>
                </a:solidFill>
                <a:latin typeface="Muli"/>
              </a:rPr>
              <a:t>cheffe</a:t>
            </a:r>
            <a:r>
              <a:rPr lang="en-US" sz="2169" u="none" strike="noStrike" dirty="0">
                <a:solidFill>
                  <a:srgbClr val="FFFFFF"/>
                </a:solidFill>
                <a:latin typeface="Muli"/>
              </a:rPr>
              <a:t> </a:t>
            </a:r>
            <a:r>
              <a:rPr lang="en-US" sz="2169" u="none" strike="noStrike" dirty="0" err="1">
                <a:solidFill>
                  <a:srgbClr val="FFFFFF"/>
                </a:solidFill>
                <a:latin typeface="Muli"/>
              </a:rPr>
              <a:t>d'équipe</a:t>
            </a:r>
            <a:r>
              <a:rPr lang="en-US" sz="2169" u="none" strike="noStrike" dirty="0">
                <a:solidFill>
                  <a:srgbClr val="FFFFFF"/>
                </a:solidFill>
                <a:latin typeface="Muli"/>
              </a:rPr>
              <a:t>, </a:t>
            </a:r>
            <a:r>
              <a:rPr lang="en-US" sz="2169" u="none" strike="noStrike" dirty="0" err="1">
                <a:solidFill>
                  <a:srgbClr val="FFFFFF"/>
                </a:solidFill>
                <a:latin typeface="Muli"/>
              </a:rPr>
              <a:t>cheffe</a:t>
            </a:r>
            <a:r>
              <a:rPr lang="en-US" sz="2169" u="none" strike="noStrike" dirty="0">
                <a:solidFill>
                  <a:srgbClr val="FFFFFF"/>
                </a:solidFill>
                <a:latin typeface="Muli"/>
              </a:rPr>
              <a:t> de </a:t>
            </a:r>
            <a:r>
              <a:rPr lang="en-US" sz="2169" u="none" strike="noStrike" dirty="0" err="1">
                <a:solidFill>
                  <a:srgbClr val="FFFFFF"/>
                </a:solidFill>
                <a:latin typeface="Muli"/>
              </a:rPr>
              <a:t>secteur</a:t>
            </a:r>
            <a:r>
              <a:rPr lang="en-US" sz="2169" u="none" strike="noStrike" dirty="0">
                <a:solidFill>
                  <a:srgbClr val="FFFFFF"/>
                </a:solidFill>
                <a:latin typeface="Muli"/>
              </a:rPr>
              <a:t> </a:t>
            </a:r>
            <a:r>
              <a:rPr lang="en-US" sz="2169" u="none" strike="noStrike" dirty="0" err="1">
                <a:solidFill>
                  <a:srgbClr val="FFFFFF"/>
                </a:solidFill>
                <a:latin typeface="Muli"/>
              </a:rPr>
              <a:t>ou</a:t>
            </a:r>
            <a:r>
              <a:rPr lang="en-US" sz="2169" u="none" strike="noStrike" dirty="0">
                <a:solidFill>
                  <a:srgbClr val="FFFFFF"/>
                </a:solidFill>
                <a:latin typeface="Muli"/>
              </a:rPr>
              <a:t> </a:t>
            </a:r>
            <a:r>
              <a:rPr lang="en-US" sz="2169" u="none" strike="noStrike" dirty="0" err="1">
                <a:solidFill>
                  <a:srgbClr val="FFFFFF"/>
                </a:solidFill>
                <a:latin typeface="Muli"/>
              </a:rPr>
              <a:t>responsable</a:t>
            </a:r>
            <a:r>
              <a:rPr lang="en-US" sz="2169" u="none" strike="noStrike" dirty="0">
                <a:solidFill>
                  <a:srgbClr val="FFFFFF"/>
                </a:solidFill>
                <a:latin typeface="Muli"/>
              </a:rPr>
              <a:t> d'un parc </a:t>
            </a:r>
            <a:r>
              <a:rPr lang="en-US" sz="2169" u="none" strike="noStrike" dirty="0" err="1">
                <a:solidFill>
                  <a:srgbClr val="FFFFFF"/>
                </a:solidFill>
                <a:latin typeface="Muli"/>
              </a:rPr>
              <a:t>informatique</a:t>
            </a:r>
            <a:r>
              <a:rPr lang="en-US" sz="2169" u="none" strike="noStrike" dirty="0">
                <a:solidFill>
                  <a:srgbClr val="FFFFFF"/>
                </a:solidFill>
                <a:latin typeface="Muli"/>
              </a:rPr>
              <a:t>...</a:t>
            </a:r>
          </a:p>
        </p:txBody>
      </p:sp>
      <p:sp>
        <p:nvSpPr>
          <p:cNvPr id="14" name="TextBox 14"/>
          <p:cNvSpPr txBox="1"/>
          <p:nvPr/>
        </p:nvSpPr>
        <p:spPr>
          <a:xfrm>
            <a:off x="8697424" y="446422"/>
            <a:ext cx="9590576" cy="1277747"/>
          </a:xfrm>
          <a:prstGeom prst="rect">
            <a:avLst/>
          </a:prstGeom>
        </p:spPr>
        <p:txBody>
          <a:bodyPr lIns="0" tIns="0" rIns="0" bIns="0" rtlCol="0" anchor="t">
            <a:spAutoFit/>
          </a:bodyPr>
          <a:lstStyle/>
          <a:p>
            <a:pPr algn="l">
              <a:lnSpc>
                <a:spcPts val="4157"/>
              </a:lnSpc>
              <a:spcBef>
                <a:spcPct val="0"/>
              </a:spcBef>
            </a:pPr>
            <a:r>
              <a:rPr lang="en-US" sz="2969" u="none" strike="noStrike" dirty="0">
                <a:solidFill>
                  <a:srgbClr val="E9006A"/>
                </a:solidFill>
                <a:latin typeface="Muli Semi-Bold"/>
              </a:rPr>
              <a:t>UNE TECHNICIENNE</a:t>
            </a:r>
            <a:r>
              <a:rPr lang="en-US" sz="2969" u="none" strike="noStrike" dirty="0">
                <a:solidFill>
                  <a:srgbClr val="E9006A"/>
                </a:solidFill>
                <a:latin typeface="Muli"/>
              </a:rPr>
              <a:t> </a:t>
            </a:r>
          </a:p>
          <a:p>
            <a:pPr marL="0" lvl="1" indent="0" algn="l">
              <a:lnSpc>
                <a:spcPts val="3037"/>
              </a:lnSpc>
              <a:spcBef>
                <a:spcPct val="0"/>
              </a:spcBef>
            </a:pPr>
            <a:r>
              <a:rPr lang="en-US" sz="2169" u="none" strike="noStrike" dirty="0">
                <a:solidFill>
                  <a:srgbClr val="E9006A"/>
                </a:solidFill>
                <a:latin typeface="Muli"/>
              </a:rPr>
              <a:t>EST SPÉCIALISÉE DANS UNE OU PLUSIEURS DISCIPLINES TECHNIQUES, ÉMANANT SOUVENT DE L'APPLICATION D'UNE TECHNOLOGIE. </a:t>
            </a:r>
          </a:p>
        </p:txBody>
      </p:sp>
      <p:sp>
        <p:nvSpPr>
          <p:cNvPr id="15" name="TextBox 15"/>
          <p:cNvSpPr txBox="1"/>
          <p:nvPr/>
        </p:nvSpPr>
        <p:spPr>
          <a:xfrm>
            <a:off x="8697424" y="2742872"/>
            <a:ext cx="9278435" cy="1516507"/>
          </a:xfrm>
          <a:prstGeom prst="rect">
            <a:avLst/>
          </a:prstGeom>
        </p:spPr>
        <p:txBody>
          <a:bodyPr lIns="0" tIns="0" rIns="0" bIns="0" rtlCol="0" anchor="t">
            <a:spAutoFit/>
          </a:bodyPr>
          <a:lstStyle/>
          <a:p>
            <a:pPr marL="0" lvl="1" indent="0" algn="l">
              <a:lnSpc>
                <a:spcPts val="3037"/>
              </a:lnSpc>
              <a:spcBef>
                <a:spcPct val="0"/>
              </a:spcBef>
            </a:pPr>
            <a:r>
              <a:rPr lang="en-US" sz="2169" dirty="0">
                <a:solidFill>
                  <a:srgbClr val="FFFFFF"/>
                </a:solidFill>
                <a:latin typeface="Muli"/>
              </a:rPr>
              <a:t>L</a:t>
            </a:r>
            <a:r>
              <a:rPr lang="en-US" sz="2169" u="none" strike="noStrike" dirty="0">
                <a:solidFill>
                  <a:srgbClr val="FFFFFF"/>
                </a:solidFill>
                <a:latin typeface="Muli"/>
              </a:rPr>
              <a:t>es </a:t>
            </a:r>
            <a:r>
              <a:rPr lang="en-US" sz="2169" u="none" strike="noStrike" dirty="0" err="1">
                <a:solidFill>
                  <a:srgbClr val="FFFFFF"/>
                </a:solidFill>
                <a:latin typeface="Muli"/>
              </a:rPr>
              <a:t>secteurs</a:t>
            </a:r>
            <a:r>
              <a:rPr lang="en-US" sz="2169" u="none" strike="noStrike" dirty="0">
                <a:solidFill>
                  <a:srgbClr val="FFFFFF"/>
                </a:solidFill>
                <a:latin typeface="Muli"/>
              </a:rPr>
              <a:t> </a:t>
            </a:r>
            <a:r>
              <a:rPr lang="en-US" sz="2169" u="none" strike="noStrike" dirty="0" err="1">
                <a:solidFill>
                  <a:srgbClr val="FFFFFF"/>
                </a:solidFill>
                <a:latin typeface="Muli"/>
              </a:rPr>
              <a:t>d'activité</a:t>
            </a:r>
            <a:r>
              <a:rPr lang="en-US" sz="2169" u="none" strike="noStrike" dirty="0">
                <a:solidFill>
                  <a:srgbClr val="FFFFFF"/>
                </a:solidFill>
                <a:latin typeface="Muli"/>
              </a:rPr>
              <a:t> dans </a:t>
            </a:r>
            <a:r>
              <a:rPr lang="en-US" sz="2169" u="none" strike="noStrike" dirty="0" err="1">
                <a:solidFill>
                  <a:srgbClr val="FFFFFF"/>
                </a:solidFill>
                <a:latin typeface="Muli"/>
              </a:rPr>
              <a:t>lesquels</a:t>
            </a:r>
            <a:r>
              <a:rPr lang="en-US" sz="2169" u="none" strike="noStrike" dirty="0">
                <a:solidFill>
                  <a:srgbClr val="FFFFFF"/>
                </a:solidFill>
                <a:latin typeface="Muli"/>
              </a:rPr>
              <a:t> les </a:t>
            </a:r>
            <a:r>
              <a:rPr lang="en-US" sz="2169" u="none" strike="noStrike" dirty="0" err="1">
                <a:solidFill>
                  <a:srgbClr val="FFFFFF"/>
                </a:solidFill>
                <a:latin typeface="Muli"/>
              </a:rPr>
              <a:t>techniciennes</a:t>
            </a:r>
            <a:r>
              <a:rPr lang="en-US" sz="2169" u="none" strike="noStrike" dirty="0">
                <a:solidFill>
                  <a:srgbClr val="FFFFFF"/>
                </a:solidFill>
                <a:latin typeface="Muli"/>
              </a:rPr>
              <a:t> </a:t>
            </a:r>
            <a:r>
              <a:rPr lang="en-US" sz="2169" u="none" strike="noStrike" dirty="0" err="1">
                <a:solidFill>
                  <a:srgbClr val="FFFFFF"/>
                </a:solidFill>
                <a:latin typeface="Muli"/>
              </a:rPr>
              <a:t>exercent</a:t>
            </a:r>
            <a:r>
              <a:rPr lang="en-US" sz="2169" u="none" strike="noStrike" dirty="0">
                <a:solidFill>
                  <a:srgbClr val="FFFFFF"/>
                </a:solidFill>
                <a:latin typeface="Muli"/>
              </a:rPr>
              <a:t> </a:t>
            </a:r>
            <a:r>
              <a:rPr lang="en-US" sz="2169" u="none" strike="noStrike" dirty="0" err="1">
                <a:solidFill>
                  <a:srgbClr val="FFFFFF"/>
                </a:solidFill>
                <a:latin typeface="Muli"/>
              </a:rPr>
              <a:t>sont</a:t>
            </a:r>
            <a:r>
              <a:rPr lang="en-US" sz="2169" u="none" strike="noStrike" dirty="0">
                <a:solidFill>
                  <a:srgbClr val="FFFFFF"/>
                </a:solidFill>
                <a:latin typeface="Muli"/>
              </a:rPr>
              <a:t> </a:t>
            </a:r>
            <a:r>
              <a:rPr lang="en-US" sz="2169" u="none" strike="noStrike" dirty="0" err="1">
                <a:solidFill>
                  <a:srgbClr val="FFFFFF"/>
                </a:solidFill>
                <a:latin typeface="Muli"/>
              </a:rPr>
              <a:t>infinis</a:t>
            </a:r>
            <a:r>
              <a:rPr lang="en-US" sz="2169" u="none" strike="noStrike" dirty="0">
                <a:solidFill>
                  <a:srgbClr val="FFFFFF"/>
                </a:solidFill>
                <a:latin typeface="Muli"/>
              </a:rPr>
              <a:t> et </a:t>
            </a:r>
            <a:r>
              <a:rPr lang="en-US" sz="2169" u="none" strike="noStrike" dirty="0" err="1">
                <a:solidFill>
                  <a:srgbClr val="FFFFFF"/>
                </a:solidFill>
                <a:latin typeface="Muli"/>
              </a:rPr>
              <a:t>toute</a:t>
            </a:r>
            <a:r>
              <a:rPr lang="en-US" sz="2169" u="none" strike="noStrike">
                <a:solidFill>
                  <a:srgbClr val="FFFFFF"/>
                </a:solidFill>
                <a:latin typeface="Muli"/>
              </a:rPr>
              <a:t> entreprise dispose au minimum </a:t>
            </a:r>
            <a:r>
              <a:rPr lang="en-US" sz="2169" u="none" strike="noStrike" dirty="0" err="1">
                <a:solidFill>
                  <a:srgbClr val="FFFFFF"/>
                </a:solidFill>
                <a:latin typeface="Muli"/>
              </a:rPr>
              <a:t>d'un.e</a:t>
            </a:r>
            <a:r>
              <a:rPr lang="en-US" sz="2169" u="none" strike="noStrike" dirty="0">
                <a:solidFill>
                  <a:srgbClr val="FFFFFF"/>
                </a:solidFill>
                <a:latin typeface="Muli"/>
              </a:rPr>
              <a:t> agent </a:t>
            </a:r>
            <a:r>
              <a:rPr lang="en-US" sz="2169" u="none" strike="noStrike" dirty="0" err="1">
                <a:solidFill>
                  <a:srgbClr val="FFFFFF"/>
                </a:solidFill>
                <a:latin typeface="Muli"/>
              </a:rPr>
              <a:t>technicienne</a:t>
            </a:r>
            <a:r>
              <a:rPr lang="en-US" sz="2169" u="none" strike="noStrike" dirty="0">
                <a:solidFill>
                  <a:srgbClr val="FFFFFF"/>
                </a:solidFill>
                <a:latin typeface="Muli"/>
              </a:rPr>
              <a:t>. Il </a:t>
            </a:r>
            <a:r>
              <a:rPr lang="en-US" sz="2169" u="none" strike="noStrike" dirty="0" err="1">
                <a:solidFill>
                  <a:srgbClr val="FFFFFF"/>
                </a:solidFill>
                <a:latin typeface="Muli"/>
              </a:rPr>
              <a:t>peut</a:t>
            </a:r>
            <a:r>
              <a:rPr lang="en-US" sz="2169" u="none" strike="noStrike" dirty="0">
                <a:solidFill>
                  <a:srgbClr val="FFFFFF"/>
                </a:solidFill>
                <a:latin typeface="Muli"/>
              </a:rPr>
              <a:t> </a:t>
            </a:r>
            <a:r>
              <a:rPr lang="en-US" sz="2169" u="none" strike="noStrike" dirty="0" err="1">
                <a:solidFill>
                  <a:srgbClr val="FFFFFF"/>
                </a:solidFill>
                <a:latin typeface="Muli"/>
              </a:rPr>
              <a:t>s'agir</a:t>
            </a:r>
            <a:r>
              <a:rPr lang="en-US" sz="2169" u="none" strike="noStrike" dirty="0">
                <a:solidFill>
                  <a:srgbClr val="FFFFFF"/>
                </a:solidFill>
                <a:latin typeface="Muli"/>
              </a:rPr>
              <a:t> du monde de </a:t>
            </a:r>
            <a:r>
              <a:rPr lang="en-US" sz="2169" u="none" strike="noStrike" dirty="0" err="1">
                <a:solidFill>
                  <a:srgbClr val="FFFFFF"/>
                </a:solidFill>
                <a:latin typeface="Muli"/>
              </a:rPr>
              <a:t>l'industrie</a:t>
            </a:r>
            <a:r>
              <a:rPr lang="en-US" sz="2169" u="none" strike="noStrike" dirty="0">
                <a:solidFill>
                  <a:srgbClr val="FFFFFF"/>
                </a:solidFill>
                <a:latin typeface="Muli"/>
              </a:rPr>
              <a:t> automobile, de </a:t>
            </a:r>
            <a:r>
              <a:rPr lang="en-US" sz="2169" u="none" strike="noStrike" dirty="0" err="1">
                <a:solidFill>
                  <a:srgbClr val="FFFFFF"/>
                </a:solidFill>
                <a:latin typeface="Muli"/>
              </a:rPr>
              <a:t>l'informatique</a:t>
            </a:r>
            <a:r>
              <a:rPr lang="en-US" sz="2169" u="none" strike="noStrike" dirty="0">
                <a:solidFill>
                  <a:srgbClr val="FFFFFF"/>
                </a:solidFill>
                <a:latin typeface="Muli"/>
              </a:rPr>
              <a:t> et des </a:t>
            </a:r>
            <a:r>
              <a:rPr lang="en-US" sz="2169" u="none" strike="noStrike" dirty="0" err="1">
                <a:solidFill>
                  <a:srgbClr val="FFFFFF"/>
                </a:solidFill>
                <a:latin typeface="Muli"/>
              </a:rPr>
              <a:t>télécoms</a:t>
            </a:r>
            <a:r>
              <a:rPr lang="en-US" sz="2169" u="none" strike="noStrike" dirty="0">
                <a:solidFill>
                  <a:srgbClr val="FFFFFF"/>
                </a:solidFill>
                <a:latin typeface="Muli"/>
              </a:rPr>
              <a:t>, de la </a:t>
            </a:r>
            <a:r>
              <a:rPr lang="en-US" sz="2169" u="none" strike="noStrike" dirty="0" err="1">
                <a:solidFill>
                  <a:srgbClr val="FFFFFF"/>
                </a:solidFill>
                <a:latin typeface="Muli"/>
              </a:rPr>
              <a:t>qualité</a:t>
            </a:r>
            <a:r>
              <a:rPr lang="en-US" sz="2169" u="none" strike="noStrike" dirty="0">
                <a:solidFill>
                  <a:srgbClr val="FFFFFF"/>
                </a:solidFill>
                <a:latin typeface="Muli"/>
              </a:rPr>
              <a:t>, de la distribution </a:t>
            </a:r>
            <a:r>
              <a:rPr lang="en-US" sz="2169" u="none" strike="noStrike" dirty="0" err="1">
                <a:solidFill>
                  <a:srgbClr val="FFFFFF"/>
                </a:solidFill>
                <a:latin typeface="Muli"/>
              </a:rPr>
              <a:t>ou</a:t>
            </a:r>
            <a:r>
              <a:rPr lang="en-US" sz="2169" u="none" strike="noStrike" dirty="0">
                <a:solidFill>
                  <a:srgbClr val="FFFFFF"/>
                </a:solidFill>
                <a:latin typeface="Muli"/>
              </a:rPr>
              <a:t> encore du BTP.</a:t>
            </a:r>
          </a:p>
        </p:txBody>
      </p:sp>
      <p:sp>
        <p:nvSpPr>
          <p:cNvPr id="16" name="Freeform 16"/>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551067" cy="10287000"/>
            <a:chOff x="0" y="0"/>
            <a:chExt cx="2943153" cy="3235233"/>
          </a:xfrm>
        </p:grpSpPr>
        <p:sp>
          <p:nvSpPr>
            <p:cNvPr id="3" name="Freeform 3"/>
            <p:cNvSpPr/>
            <p:nvPr/>
          </p:nvSpPr>
          <p:spPr>
            <a:xfrm>
              <a:off x="0" y="0"/>
              <a:ext cx="2943153" cy="3235233"/>
            </a:xfrm>
            <a:custGeom>
              <a:avLst/>
              <a:gdLst/>
              <a:ahLst/>
              <a:cxnLst/>
              <a:rect l="l" t="t" r="r" b="b"/>
              <a:pathLst>
                <a:path w="2943153" h="3235233">
                  <a:moveTo>
                    <a:pt x="0" y="0"/>
                  </a:moveTo>
                  <a:lnTo>
                    <a:pt x="2943153" y="0"/>
                  </a:lnTo>
                  <a:lnTo>
                    <a:pt x="2943153" y="3235233"/>
                  </a:lnTo>
                  <a:lnTo>
                    <a:pt x="0" y="3235233"/>
                  </a:lnTo>
                  <a:close/>
                </a:path>
              </a:pathLst>
            </a:custGeom>
            <a:solidFill>
              <a:srgbClr val="E9006A"/>
            </a:solidFill>
          </p:spPr>
          <p:txBody>
            <a:bodyPr/>
            <a:lstStyle/>
            <a:p>
              <a:endParaRPr lang="fr-FR"/>
            </a:p>
          </p:txBody>
        </p:sp>
      </p:grpSp>
      <p:grpSp>
        <p:nvGrpSpPr>
          <p:cNvPr id="4" name="Group 4"/>
          <p:cNvGrpSpPr>
            <a:grpSpLocks noChangeAspect="1"/>
          </p:cNvGrpSpPr>
          <p:nvPr/>
        </p:nvGrpSpPr>
        <p:grpSpPr>
          <a:xfrm>
            <a:off x="13943313" y="5846879"/>
            <a:ext cx="3094436" cy="3094424"/>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5519" t="-2344" r="-64511" b="-50882"/>
              </a:stretch>
            </a:blipFill>
          </p:spPr>
          <p:txBody>
            <a:bodyPr/>
            <a:lstStyle/>
            <a:p>
              <a:endParaRPr lang="fr-FR"/>
            </a:p>
          </p:txBody>
        </p:sp>
      </p:grpSp>
      <p:sp>
        <p:nvSpPr>
          <p:cNvPr id="6" name="TextBox 6"/>
          <p:cNvSpPr txBox="1"/>
          <p:nvPr/>
        </p:nvSpPr>
        <p:spPr>
          <a:xfrm>
            <a:off x="467647" y="1975510"/>
            <a:ext cx="7393384" cy="412982"/>
          </a:xfrm>
          <a:prstGeom prst="rect">
            <a:avLst/>
          </a:prstGeom>
        </p:spPr>
        <p:txBody>
          <a:bodyPr lIns="0" tIns="0" rIns="0" bIns="0" rtlCol="0" anchor="t">
            <a:spAutoFit/>
          </a:bodyPr>
          <a:lstStyle/>
          <a:p>
            <a:pPr algn="ctr">
              <a:lnSpc>
                <a:spcPts val="3487"/>
              </a:lnSpc>
            </a:pPr>
            <a:r>
              <a:rPr lang="en-US" sz="2490">
                <a:solidFill>
                  <a:srgbClr val="FFFFFF"/>
                </a:solidFill>
                <a:latin typeface="Muli Ultra-Bold"/>
              </a:rPr>
              <a:t>CRÉÉE EN 2005 PAR MARIE-SOPHIE PAWLAK,</a:t>
            </a:r>
          </a:p>
        </p:txBody>
      </p:sp>
      <p:sp>
        <p:nvSpPr>
          <p:cNvPr id="7" name="TextBox 7"/>
          <p:cNvSpPr txBox="1"/>
          <p:nvPr/>
        </p:nvSpPr>
        <p:spPr>
          <a:xfrm>
            <a:off x="470155" y="3617715"/>
            <a:ext cx="7861711" cy="5804137"/>
          </a:xfrm>
          <a:prstGeom prst="rect">
            <a:avLst/>
          </a:prstGeom>
        </p:spPr>
        <p:txBody>
          <a:bodyPr lIns="0" tIns="0" rIns="0" bIns="0" rtlCol="0" anchor="t">
            <a:spAutoFit/>
          </a:bodyPr>
          <a:lstStyle/>
          <a:p>
            <a:pPr marL="421519" lvl="1" indent="-210760">
              <a:lnSpc>
                <a:spcPts val="3553"/>
              </a:lnSpc>
              <a:buFont typeface="Arial"/>
              <a:buChar char="•"/>
            </a:pPr>
            <a:r>
              <a:rPr lang="en-US" sz="1952" spc="331" dirty="0">
                <a:solidFill>
                  <a:srgbClr val="FAFAFA"/>
                </a:solidFill>
                <a:latin typeface="Muli Ultra-Bold"/>
              </a:rPr>
              <a:t>Valérie Brusseau </a:t>
            </a:r>
            <a:r>
              <a:rPr lang="en-US" sz="1952" spc="331" dirty="0" err="1">
                <a:solidFill>
                  <a:srgbClr val="FAFAFA"/>
                </a:solidFill>
                <a:latin typeface="Muli Ultra-Bold"/>
              </a:rPr>
              <a:t>est</a:t>
            </a:r>
            <a:r>
              <a:rPr lang="en-US" sz="1952" spc="331" dirty="0">
                <a:solidFill>
                  <a:srgbClr val="FAFAFA"/>
                </a:solidFill>
                <a:latin typeface="Muli Ultra-Bold"/>
              </a:rPr>
              <a:t> la </a:t>
            </a:r>
            <a:r>
              <a:rPr lang="en-US" sz="1952" spc="331" dirty="0" err="1">
                <a:solidFill>
                  <a:srgbClr val="FAFAFA"/>
                </a:solidFill>
                <a:latin typeface="Muli Ultra-Bold"/>
              </a:rPr>
              <a:t>Présidente</a:t>
            </a:r>
            <a:r>
              <a:rPr lang="en-US" sz="1952" spc="331" dirty="0">
                <a:solidFill>
                  <a:srgbClr val="FAFAFA"/>
                </a:solidFill>
                <a:latin typeface="Muli Ultra-Bold"/>
              </a:rPr>
              <a:t> </a:t>
            </a:r>
            <a:r>
              <a:rPr lang="en-US" sz="1952" spc="331" dirty="0" err="1">
                <a:solidFill>
                  <a:srgbClr val="FAFAFA"/>
                </a:solidFill>
                <a:latin typeface="Muli Ultra-Bold"/>
              </a:rPr>
              <a:t>d'Elles</a:t>
            </a:r>
            <a:r>
              <a:rPr lang="en-US" sz="1952" spc="331" dirty="0">
                <a:solidFill>
                  <a:srgbClr val="FAFAFA"/>
                </a:solidFill>
                <a:latin typeface="Muli Ultra-Bold"/>
              </a:rPr>
              <a:t> bougent.</a:t>
            </a:r>
          </a:p>
          <a:p>
            <a:pPr>
              <a:lnSpc>
                <a:spcPts val="1369"/>
              </a:lnSpc>
            </a:pPr>
            <a:endParaRPr lang="en-US" sz="1952" spc="331" dirty="0">
              <a:solidFill>
                <a:srgbClr val="FAFAFA"/>
              </a:solidFill>
              <a:latin typeface="Muli Ultra-Bold"/>
            </a:endParaRPr>
          </a:p>
          <a:p>
            <a:pPr marL="421519" lvl="1" indent="-210760">
              <a:lnSpc>
                <a:spcPts val="3553"/>
              </a:lnSpc>
              <a:buFont typeface="Arial"/>
              <a:buChar char="•"/>
            </a:pPr>
            <a:r>
              <a:rPr lang="en-US" sz="1952" spc="331" dirty="0" err="1">
                <a:solidFill>
                  <a:srgbClr val="FAFAFA"/>
                </a:solidFill>
                <a:latin typeface="Muli Ultra-Bold"/>
              </a:rPr>
              <a:t>Depuis</a:t>
            </a:r>
            <a:r>
              <a:rPr lang="en-US" sz="1952" spc="331" dirty="0">
                <a:solidFill>
                  <a:srgbClr val="FAFAFA"/>
                </a:solidFill>
                <a:latin typeface="Muli Ultra-Bold"/>
              </a:rPr>
              <a:t> </a:t>
            </a:r>
            <a:r>
              <a:rPr lang="en-US" sz="1952" spc="331" dirty="0" err="1">
                <a:solidFill>
                  <a:srgbClr val="FAFAFA"/>
                </a:solidFill>
                <a:latin typeface="Muli Ultra-Bold"/>
              </a:rPr>
              <a:t>janvier</a:t>
            </a:r>
            <a:r>
              <a:rPr lang="en-US" sz="1952" spc="331" dirty="0">
                <a:solidFill>
                  <a:srgbClr val="FAFAFA"/>
                </a:solidFill>
                <a:latin typeface="Muli Ultra-Bold"/>
              </a:rPr>
              <a:t> 2021, Amel Kefif </a:t>
            </a:r>
            <a:r>
              <a:rPr lang="en-US" sz="1952" spc="331" dirty="0" err="1">
                <a:solidFill>
                  <a:srgbClr val="FAFAFA"/>
                </a:solidFill>
                <a:latin typeface="Muli Ultra-Bold"/>
              </a:rPr>
              <a:t>est</a:t>
            </a:r>
            <a:r>
              <a:rPr lang="en-US" sz="1952" spc="331" dirty="0">
                <a:solidFill>
                  <a:srgbClr val="FAFAFA"/>
                </a:solidFill>
                <a:latin typeface="Muli Ultra-Bold"/>
              </a:rPr>
              <a:t> la </a:t>
            </a:r>
            <a:r>
              <a:rPr lang="en-US" sz="1952" spc="331" dirty="0" err="1">
                <a:solidFill>
                  <a:srgbClr val="FAFAFA"/>
                </a:solidFill>
                <a:latin typeface="Muli Ultra-Bold"/>
              </a:rPr>
              <a:t>directrice</a:t>
            </a:r>
            <a:r>
              <a:rPr lang="en-US" sz="1952" spc="331" dirty="0">
                <a:solidFill>
                  <a:srgbClr val="FAFAFA"/>
                </a:solidFill>
                <a:latin typeface="Muli Ultra-Bold"/>
              </a:rPr>
              <a:t> </a:t>
            </a:r>
            <a:r>
              <a:rPr lang="en-US" sz="1952" spc="331" dirty="0" err="1">
                <a:solidFill>
                  <a:srgbClr val="FAFAFA"/>
                </a:solidFill>
                <a:latin typeface="Muli Ultra-Bold"/>
              </a:rPr>
              <a:t>générale</a:t>
            </a:r>
            <a:r>
              <a:rPr lang="en-US" sz="1952" spc="331" dirty="0">
                <a:solidFill>
                  <a:srgbClr val="FAFAFA"/>
                </a:solidFill>
                <a:latin typeface="Muli Ultra-Bold"/>
              </a:rPr>
              <a:t> de </a:t>
            </a:r>
            <a:r>
              <a:rPr lang="en-US" sz="1952" spc="331" dirty="0" err="1">
                <a:solidFill>
                  <a:srgbClr val="FAFAFA"/>
                </a:solidFill>
                <a:latin typeface="Muli Ultra-Bold"/>
              </a:rPr>
              <a:t>l'association</a:t>
            </a:r>
            <a:r>
              <a:rPr lang="en-US" sz="1952" spc="331" dirty="0">
                <a:solidFill>
                  <a:srgbClr val="FAFAFA"/>
                </a:solidFill>
                <a:latin typeface="Muli Ultra-Bold"/>
              </a:rPr>
              <a:t>. </a:t>
            </a:r>
          </a:p>
          <a:p>
            <a:pPr>
              <a:lnSpc>
                <a:spcPts val="1364"/>
              </a:lnSpc>
            </a:pPr>
            <a:endParaRPr lang="en-US" sz="1952" spc="331" dirty="0">
              <a:solidFill>
                <a:srgbClr val="FAFAFA"/>
              </a:solidFill>
              <a:latin typeface="Muli Ultra-Bold"/>
            </a:endParaRPr>
          </a:p>
          <a:p>
            <a:pPr marL="421519" lvl="1" indent="-210760">
              <a:lnSpc>
                <a:spcPts val="3553"/>
              </a:lnSpc>
              <a:buFont typeface="Arial"/>
              <a:buChar char="•"/>
            </a:pPr>
            <a:r>
              <a:rPr lang="en-US" sz="1952" spc="331" dirty="0" err="1">
                <a:solidFill>
                  <a:srgbClr val="FAFAFA"/>
                </a:solidFill>
                <a:latin typeface="Muli Ultra-Bold"/>
              </a:rPr>
              <a:t>Volonté</a:t>
            </a:r>
            <a:r>
              <a:rPr lang="en-US" sz="1952" spc="331" dirty="0">
                <a:solidFill>
                  <a:srgbClr val="FAFAFA"/>
                </a:solidFill>
                <a:latin typeface="Muli Ultra-Bold"/>
              </a:rPr>
              <a:t> des </a:t>
            </a:r>
            <a:r>
              <a:rPr lang="en-US" sz="1952" spc="331" dirty="0" err="1">
                <a:solidFill>
                  <a:srgbClr val="FAFAFA"/>
                </a:solidFill>
                <a:latin typeface="Muli Ultra-Bold"/>
              </a:rPr>
              <a:t>industriels</a:t>
            </a:r>
            <a:r>
              <a:rPr lang="en-US" sz="1952" spc="331" dirty="0">
                <a:solidFill>
                  <a:srgbClr val="FAFAFA"/>
                </a:solidFill>
                <a:latin typeface="Muli Ultra-Bold"/>
              </a:rPr>
              <a:t> </a:t>
            </a:r>
            <a:r>
              <a:rPr lang="en-US" sz="1952" spc="331" dirty="0" err="1">
                <a:solidFill>
                  <a:srgbClr val="FAFAFA"/>
                </a:solidFill>
                <a:latin typeface="Muli Ultra-Bold"/>
              </a:rPr>
              <a:t>depuis</a:t>
            </a:r>
            <a:r>
              <a:rPr lang="en-US" sz="1952" spc="331" dirty="0">
                <a:solidFill>
                  <a:srgbClr val="FAFAFA"/>
                </a:solidFill>
                <a:latin typeface="Muli Ultra-Bold"/>
              </a:rPr>
              <a:t> 18 </a:t>
            </a:r>
            <a:r>
              <a:rPr lang="en-US" sz="1952" spc="331" dirty="0" err="1">
                <a:solidFill>
                  <a:srgbClr val="FAFAFA"/>
                </a:solidFill>
                <a:latin typeface="Muli Ultra-Bold"/>
              </a:rPr>
              <a:t>ans</a:t>
            </a:r>
            <a:r>
              <a:rPr lang="en-US" sz="1952" spc="331" dirty="0">
                <a:solidFill>
                  <a:srgbClr val="FAFAFA"/>
                </a:solidFill>
                <a:latin typeface="Muli Ultra-Bold"/>
              </a:rPr>
              <a:t> </a:t>
            </a:r>
            <a:r>
              <a:rPr lang="en-US" sz="1952" spc="331" dirty="0" err="1">
                <a:solidFill>
                  <a:srgbClr val="FAFAFA"/>
                </a:solidFill>
                <a:latin typeface="Muli Ultra-Bold"/>
              </a:rPr>
              <a:t>d'intégrer</a:t>
            </a:r>
            <a:r>
              <a:rPr lang="en-US" sz="1952" spc="331" dirty="0">
                <a:solidFill>
                  <a:srgbClr val="FAFAFA"/>
                </a:solidFill>
                <a:latin typeface="Muli Ultra-Bold"/>
              </a:rPr>
              <a:t> </a:t>
            </a:r>
            <a:r>
              <a:rPr lang="en-US" sz="1952" spc="331" dirty="0" err="1">
                <a:solidFill>
                  <a:srgbClr val="FAFAFA"/>
                </a:solidFill>
                <a:latin typeface="Muli Ultra-Bold"/>
              </a:rPr>
              <a:t>davantage</a:t>
            </a:r>
            <a:r>
              <a:rPr lang="en-US" sz="1952" spc="331" dirty="0">
                <a:solidFill>
                  <a:srgbClr val="FAFAFA"/>
                </a:solidFill>
                <a:latin typeface="Muli Ultra-Bold"/>
              </a:rPr>
              <a:t> de femmes dans </a:t>
            </a:r>
            <a:r>
              <a:rPr lang="en-US" sz="1952" spc="331" dirty="0" err="1">
                <a:solidFill>
                  <a:srgbClr val="FAFAFA"/>
                </a:solidFill>
                <a:latin typeface="Muli Ultra-Bold"/>
              </a:rPr>
              <a:t>leurs</a:t>
            </a:r>
            <a:r>
              <a:rPr lang="en-US" sz="1952" spc="331" dirty="0">
                <a:solidFill>
                  <a:srgbClr val="FAFAFA"/>
                </a:solidFill>
                <a:latin typeface="Muli Ultra-Bold"/>
              </a:rPr>
              <a:t> équipes techniques et </a:t>
            </a:r>
            <a:r>
              <a:rPr lang="en-US" sz="1952" spc="331" dirty="0" err="1">
                <a:solidFill>
                  <a:srgbClr val="FAFAFA"/>
                </a:solidFill>
                <a:latin typeface="Muli Ultra-Bold"/>
              </a:rPr>
              <a:t>scientifiques</a:t>
            </a:r>
            <a:r>
              <a:rPr lang="en-US" sz="1952" spc="331" dirty="0">
                <a:solidFill>
                  <a:srgbClr val="FAFAFA"/>
                </a:solidFill>
                <a:latin typeface="Muli Ultra-Bold"/>
              </a:rPr>
              <a:t>.</a:t>
            </a:r>
          </a:p>
          <a:p>
            <a:pPr>
              <a:lnSpc>
                <a:spcPts val="1364"/>
              </a:lnSpc>
            </a:pPr>
            <a:r>
              <a:rPr lang="en-US" sz="749" spc="127" dirty="0">
                <a:solidFill>
                  <a:srgbClr val="FAFAFA"/>
                </a:solidFill>
                <a:latin typeface="Muli Ultra-Bold"/>
              </a:rPr>
              <a:t>​</a:t>
            </a:r>
          </a:p>
          <a:p>
            <a:pPr marL="421519" lvl="1" indent="-210760">
              <a:lnSpc>
                <a:spcPts val="3553"/>
              </a:lnSpc>
              <a:buFont typeface="Arial"/>
              <a:buChar char="•"/>
            </a:pPr>
            <a:r>
              <a:rPr lang="en-US" sz="1952" spc="331" dirty="0" err="1">
                <a:solidFill>
                  <a:srgbClr val="FAFAFA"/>
                </a:solidFill>
                <a:latin typeface="Muli Ultra-Bold"/>
              </a:rPr>
              <a:t>Agir</a:t>
            </a:r>
            <a:r>
              <a:rPr lang="en-US" sz="1952" spc="331" dirty="0">
                <a:solidFill>
                  <a:srgbClr val="FAFAFA"/>
                </a:solidFill>
                <a:latin typeface="Muli Ultra-Bold"/>
              </a:rPr>
              <a:t> pour la </a:t>
            </a:r>
            <a:r>
              <a:rPr lang="en-US" sz="1952" spc="331" dirty="0" err="1">
                <a:solidFill>
                  <a:srgbClr val="FAFAFA"/>
                </a:solidFill>
                <a:latin typeface="Muli Ultra-Bold"/>
              </a:rPr>
              <a:t>mixité</a:t>
            </a:r>
            <a:r>
              <a:rPr lang="en-US" sz="1952" spc="331" dirty="0">
                <a:solidFill>
                  <a:srgbClr val="FAFAFA"/>
                </a:solidFill>
                <a:latin typeface="Muli Ultra-Bold"/>
              </a:rPr>
              <a:t> dans </a:t>
            </a:r>
            <a:r>
              <a:rPr lang="en-US" sz="1952" spc="331" dirty="0" err="1">
                <a:solidFill>
                  <a:srgbClr val="FAFAFA"/>
                </a:solidFill>
                <a:latin typeface="Muli Ultra-Bold"/>
              </a:rPr>
              <a:t>l’industrie</a:t>
            </a:r>
            <a:r>
              <a:rPr lang="en-US" sz="1952" spc="331" dirty="0">
                <a:solidFill>
                  <a:srgbClr val="FAFAFA"/>
                </a:solidFill>
                <a:latin typeface="Muli Ultra-Bold"/>
              </a:rPr>
              <a:t> et la tech </a:t>
            </a:r>
            <a:r>
              <a:rPr lang="en-US" sz="1952" spc="331" dirty="0" err="1">
                <a:solidFill>
                  <a:srgbClr val="FAFAFA"/>
                </a:solidFill>
                <a:latin typeface="Muli Ultra-Bold"/>
              </a:rPr>
              <a:t>en</a:t>
            </a:r>
            <a:r>
              <a:rPr lang="en-US" sz="1952" spc="331" dirty="0">
                <a:solidFill>
                  <a:srgbClr val="FAFAFA"/>
                </a:solidFill>
                <a:latin typeface="Muli Ultra-Bold"/>
              </a:rPr>
              <a:t> </a:t>
            </a:r>
            <a:r>
              <a:rPr lang="en-US" sz="1952" spc="331" dirty="0" err="1">
                <a:solidFill>
                  <a:srgbClr val="FAFAFA"/>
                </a:solidFill>
                <a:latin typeface="Muli Ultra-Bold"/>
              </a:rPr>
              <a:t>privilégiant</a:t>
            </a:r>
            <a:r>
              <a:rPr lang="en-US" sz="1952" spc="331" dirty="0">
                <a:solidFill>
                  <a:srgbClr val="FAFAFA"/>
                </a:solidFill>
                <a:latin typeface="Muli Ultra-Bold"/>
              </a:rPr>
              <a:t> </a:t>
            </a:r>
            <a:r>
              <a:rPr lang="en-US" sz="1952" spc="331" dirty="0" err="1">
                <a:solidFill>
                  <a:srgbClr val="FAFAFA"/>
                </a:solidFill>
                <a:latin typeface="Muli Ultra-Bold"/>
              </a:rPr>
              <a:t>l’angle</a:t>
            </a:r>
            <a:r>
              <a:rPr lang="en-US" sz="1952" spc="331" dirty="0">
                <a:solidFill>
                  <a:srgbClr val="FAFAFA"/>
                </a:solidFill>
                <a:latin typeface="Muli Ultra-Bold"/>
              </a:rPr>
              <a:t> de la formation et </a:t>
            </a:r>
            <a:r>
              <a:rPr lang="en-US" sz="1952" spc="331" dirty="0" err="1">
                <a:solidFill>
                  <a:srgbClr val="FAFAFA"/>
                </a:solidFill>
                <a:latin typeface="Muli Ultra-Bold"/>
              </a:rPr>
              <a:t>l’orientation</a:t>
            </a:r>
            <a:r>
              <a:rPr lang="en-US" sz="1952" spc="331" dirty="0">
                <a:solidFill>
                  <a:srgbClr val="FAFAFA"/>
                </a:solidFill>
                <a:latin typeface="Muli Ultra-Bold"/>
              </a:rPr>
              <a:t> des </a:t>
            </a:r>
            <a:r>
              <a:rPr lang="en-US" sz="1952" spc="331" dirty="0" err="1">
                <a:solidFill>
                  <a:srgbClr val="FAFAFA"/>
                </a:solidFill>
                <a:latin typeface="Muli Ultra-Bold"/>
              </a:rPr>
              <a:t>jeunes</a:t>
            </a:r>
            <a:r>
              <a:rPr lang="en-US" sz="1952" spc="331" dirty="0">
                <a:solidFill>
                  <a:srgbClr val="FAFAFA"/>
                </a:solidFill>
                <a:latin typeface="Muli Ultra-Bold"/>
              </a:rPr>
              <a:t> filles </a:t>
            </a:r>
            <a:r>
              <a:rPr lang="en-US" sz="1952" spc="331" dirty="0" err="1">
                <a:solidFill>
                  <a:srgbClr val="FAFAFA"/>
                </a:solidFill>
                <a:latin typeface="Muli Ultra-Bold"/>
              </a:rPr>
              <a:t>vers</a:t>
            </a:r>
            <a:r>
              <a:rPr lang="en-US" sz="1952" spc="331" dirty="0">
                <a:solidFill>
                  <a:srgbClr val="FAFAFA"/>
                </a:solidFill>
                <a:latin typeface="Muli Ultra-Bold"/>
              </a:rPr>
              <a:t> les formations </a:t>
            </a:r>
            <a:r>
              <a:rPr lang="en-US" sz="1952" spc="331" dirty="0" err="1">
                <a:solidFill>
                  <a:srgbClr val="FAFAFA"/>
                </a:solidFill>
                <a:latin typeface="Muli Ultra-Bold"/>
              </a:rPr>
              <a:t>scientifiques</a:t>
            </a:r>
            <a:r>
              <a:rPr lang="en-US" sz="1952" spc="331" dirty="0">
                <a:solidFill>
                  <a:srgbClr val="FAFAFA"/>
                </a:solidFill>
                <a:latin typeface="Muli Ultra-Bold"/>
              </a:rPr>
              <a:t>, techniques et </a:t>
            </a:r>
            <a:r>
              <a:rPr lang="en-US" sz="1952" spc="331" dirty="0" err="1">
                <a:solidFill>
                  <a:srgbClr val="FAFAFA"/>
                </a:solidFill>
                <a:latin typeface="Muli Ultra-Bold"/>
              </a:rPr>
              <a:t>technologiques</a:t>
            </a:r>
            <a:r>
              <a:rPr lang="en-US" sz="1952" spc="331" dirty="0">
                <a:solidFill>
                  <a:srgbClr val="FAFAFA"/>
                </a:solidFill>
                <a:latin typeface="Muli Ultra-Bold"/>
              </a:rPr>
              <a:t>.</a:t>
            </a:r>
          </a:p>
        </p:txBody>
      </p:sp>
      <p:sp>
        <p:nvSpPr>
          <p:cNvPr id="8" name="TextBox 8"/>
          <p:cNvSpPr txBox="1"/>
          <p:nvPr/>
        </p:nvSpPr>
        <p:spPr>
          <a:xfrm>
            <a:off x="601312" y="2481792"/>
            <a:ext cx="7730554" cy="769303"/>
          </a:xfrm>
          <a:prstGeom prst="rect">
            <a:avLst/>
          </a:prstGeom>
        </p:spPr>
        <p:txBody>
          <a:bodyPr lIns="0" tIns="0" rIns="0" bIns="0" rtlCol="0" anchor="t">
            <a:spAutoFit/>
          </a:bodyPr>
          <a:lstStyle/>
          <a:p>
            <a:pPr>
              <a:lnSpc>
                <a:spcPts val="3146"/>
              </a:lnSpc>
            </a:pPr>
            <a:r>
              <a:rPr lang="en-US" sz="2169" spc="368">
                <a:solidFill>
                  <a:srgbClr val="FAFAFA"/>
                </a:solidFill>
                <a:latin typeface="Muli Bold"/>
              </a:rPr>
              <a:t>Présidente fondatrice non executive d’Elles bougent, ingénieure de formation.​</a:t>
            </a:r>
          </a:p>
        </p:txBody>
      </p:sp>
      <p:grpSp>
        <p:nvGrpSpPr>
          <p:cNvPr id="9" name="Group 9"/>
          <p:cNvGrpSpPr>
            <a:grpSpLocks noChangeAspect="1"/>
          </p:cNvGrpSpPr>
          <p:nvPr/>
        </p:nvGrpSpPr>
        <p:grpSpPr>
          <a:xfrm>
            <a:off x="14164864" y="665664"/>
            <a:ext cx="3094436" cy="309442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p>
              <a:endParaRPr lang="fr-FR"/>
            </a:p>
          </p:txBody>
        </p:sp>
      </p:grpSp>
      <p:grpSp>
        <p:nvGrpSpPr>
          <p:cNvPr id="11" name="Group 11"/>
          <p:cNvGrpSpPr>
            <a:grpSpLocks noChangeAspect="1"/>
          </p:cNvGrpSpPr>
          <p:nvPr/>
        </p:nvGrpSpPr>
        <p:grpSpPr>
          <a:xfrm>
            <a:off x="10051843" y="3262195"/>
            <a:ext cx="3094436" cy="3094424"/>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139477" b="-29116"/>
              </a:stretch>
            </a:blipFill>
          </p:spPr>
          <p:txBody>
            <a:bodyPr/>
            <a:lstStyle/>
            <a:p>
              <a:endParaRPr lang="fr-FR"/>
            </a:p>
          </p:txBody>
        </p:sp>
      </p:grpSp>
      <p:sp>
        <p:nvSpPr>
          <p:cNvPr id="13" name="TextBox 13"/>
          <p:cNvSpPr txBox="1"/>
          <p:nvPr/>
        </p:nvSpPr>
        <p:spPr>
          <a:xfrm>
            <a:off x="14164864" y="3944630"/>
            <a:ext cx="3440528" cy="340774"/>
          </a:xfrm>
          <a:prstGeom prst="rect">
            <a:avLst/>
          </a:prstGeom>
        </p:spPr>
        <p:txBody>
          <a:bodyPr lIns="0" tIns="0" rIns="0" bIns="0" rtlCol="0" anchor="t">
            <a:spAutoFit/>
          </a:bodyPr>
          <a:lstStyle/>
          <a:p>
            <a:pPr algn="ctr">
              <a:lnSpc>
                <a:spcPts val="2707"/>
              </a:lnSpc>
            </a:pPr>
            <a:r>
              <a:rPr lang="en-US" sz="1866" spc="317">
                <a:solidFill>
                  <a:srgbClr val="7EBE25"/>
                </a:solidFill>
                <a:latin typeface="Object Sans Medium"/>
              </a:rPr>
              <a:t>Valérie Brusseau </a:t>
            </a:r>
          </a:p>
        </p:txBody>
      </p:sp>
      <p:sp>
        <p:nvSpPr>
          <p:cNvPr id="14" name="TextBox 14"/>
          <p:cNvSpPr txBox="1"/>
          <p:nvPr/>
        </p:nvSpPr>
        <p:spPr>
          <a:xfrm>
            <a:off x="13943313" y="9081079"/>
            <a:ext cx="3440528" cy="340774"/>
          </a:xfrm>
          <a:prstGeom prst="rect">
            <a:avLst/>
          </a:prstGeom>
        </p:spPr>
        <p:txBody>
          <a:bodyPr lIns="0" tIns="0" rIns="0" bIns="0" rtlCol="0" anchor="t">
            <a:spAutoFit/>
          </a:bodyPr>
          <a:lstStyle/>
          <a:p>
            <a:pPr>
              <a:lnSpc>
                <a:spcPts val="2707"/>
              </a:lnSpc>
            </a:pPr>
            <a:r>
              <a:rPr lang="en-US" sz="1866" spc="317">
                <a:solidFill>
                  <a:srgbClr val="7EBE25"/>
                </a:solidFill>
                <a:latin typeface="Object Sans Medium"/>
              </a:rPr>
              <a:t>Marie-Sophie Pawlak</a:t>
            </a:r>
          </a:p>
        </p:txBody>
      </p:sp>
      <p:sp>
        <p:nvSpPr>
          <p:cNvPr id="15" name="TextBox 15"/>
          <p:cNvSpPr txBox="1"/>
          <p:nvPr/>
        </p:nvSpPr>
        <p:spPr>
          <a:xfrm>
            <a:off x="10858116" y="6537594"/>
            <a:ext cx="1720264" cy="340774"/>
          </a:xfrm>
          <a:prstGeom prst="rect">
            <a:avLst/>
          </a:prstGeom>
        </p:spPr>
        <p:txBody>
          <a:bodyPr lIns="0" tIns="0" rIns="0" bIns="0" rtlCol="0" anchor="t">
            <a:spAutoFit/>
          </a:bodyPr>
          <a:lstStyle/>
          <a:p>
            <a:pPr marL="0" lvl="0" indent="0" algn="l">
              <a:lnSpc>
                <a:spcPts val="2707"/>
              </a:lnSpc>
              <a:spcBef>
                <a:spcPct val="0"/>
              </a:spcBef>
            </a:pPr>
            <a:r>
              <a:rPr lang="en-US" sz="1866" u="none" strike="noStrike" spc="317" dirty="0">
                <a:solidFill>
                  <a:srgbClr val="7EBE25"/>
                </a:solidFill>
                <a:latin typeface="Object Sans Medium"/>
              </a:rPr>
              <a:t>Amel Kefif</a:t>
            </a:r>
          </a:p>
        </p:txBody>
      </p:sp>
      <p:sp>
        <p:nvSpPr>
          <p:cNvPr id="16" name="TextBox 16"/>
          <p:cNvSpPr txBox="1"/>
          <p:nvPr/>
        </p:nvSpPr>
        <p:spPr>
          <a:xfrm>
            <a:off x="14164864" y="4334860"/>
            <a:ext cx="3218977" cy="226473"/>
          </a:xfrm>
          <a:prstGeom prst="rect">
            <a:avLst/>
          </a:prstGeom>
        </p:spPr>
        <p:txBody>
          <a:bodyPr lIns="0" tIns="0" rIns="0" bIns="0" rtlCol="0" anchor="t">
            <a:spAutoFit/>
          </a:bodyPr>
          <a:lstStyle/>
          <a:p>
            <a:pPr algn="ctr">
              <a:lnSpc>
                <a:spcPts val="1837"/>
              </a:lnSpc>
            </a:pPr>
            <a:r>
              <a:rPr lang="en-US" sz="1266" spc="215">
                <a:solidFill>
                  <a:srgbClr val="0E0C0C"/>
                </a:solidFill>
                <a:latin typeface="Object Sans Medium"/>
              </a:rPr>
              <a:t>Présidente d’Elles Bougent</a:t>
            </a:r>
          </a:p>
        </p:txBody>
      </p:sp>
      <p:sp>
        <p:nvSpPr>
          <p:cNvPr id="17" name="TextBox 17"/>
          <p:cNvSpPr txBox="1"/>
          <p:nvPr/>
        </p:nvSpPr>
        <p:spPr>
          <a:xfrm>
            <a:off x="9989573" y="6939018"/>
            <a:ext cx="3218977" cy="455073"/>
          </a:xfrm>
          <a:prstGeom prst="rect">
            <a:avLst/>
          </a:prstGeom>
        </p:spPr>
        <p:txBody>
          <a:bodyPr lIns="0" tIns="0" rIns="0" bIns="0" rtlCol="0" anchor="t">
            <a:spAutoFit/>
          </a:bodyPr>
          <a:lstStyle/>
          <a:p>
            <a:pPr marL="0" lvl="0" indent="0" algn="ctr">
              <a:lnSpc>
                <a:spcPts val="1837"/>
              </a:lnSpc>
              <a:spcBef>
                <a:spcPct val="0"/>
              </a:spcBef>
            </a:pPr>
            <a:r>
              <a:rPr lang="en-US" sz="1266" u="none" strike="noStrike" spc="215">
                <a:solidFill>
                  <a:srgbClr val="0E0C0C"/>
                </a:solidFill>
                <a:latin typeface="Object Sans Medium"/>
              </a:rPr>
              <a:t>Directrice Générale</a:t>
            </a:r>
          </a:p>
          <a:p>
            <a:pPr marL="0" lvl="0" indent="0" algn="ctr">
              <a:lnSpc>
                <a:spcPts val="1837"/>
              </a:lnSpc>
              <a:spcBef>
                <a:spcPct val="0"/>
              </a:spcBef>
            </a:pPr>
            <a:r>
              <a:rPr lang="en-US" sz="1266" u="none" strike="noStrike" spc="215">
                <a:solidFill>
                  <a:srgbClr val="0E0C0C"/>
                </a:solidFill>
                <a:latin typeface="Object Sans Medium"/>
              </a:rPr>
              <a:t> d'Elles Bougent</a:t>
            </a:r>
          </a:p>
        </p:txBody>
      </p:sp>
      <p:sp>
        <p:nvSpPr>
          <p:cNvPr id="18" name="Freeform 18"/>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grpSp>
        <p:nvGrpSpPr>
          <p:cNvPr id="19" name="Group 19"/>
          <p:cNvGrpSpPr/>
          <p:nvPr/>
        </p:nvGrpSpPr>
        <p:grpSpPr>
          <a:xfrm>
            <a:off x="601312" y="317172"/>
            <a:ext cx="8353946" cy="604741"/>
            <a:chOff x="0" y="0"/>
            <a:chExt cx="1984855" cy="143683"/>
          </a:xfrm>
        </p:grpSpPr>
        <p:sp>
          <p:nvSpPr>
            <p:cNvPr id="20" name="Freeform 20"/>
            <p:cNvSpPr/>
            <p:nvPr/>
          </p:nvSpPr>
          <p:spPr>
            <a:xfrm>
              <a:off x="0" y="0"/>
              <a:ext cx="1984855" cy="143683"/>
            </a:xfrm>
            <a:custGeom>
              <a:avLst/>
              <a:gdLst/>
              <a:ahLst/>
              <a:cxnLst/>
              <a:rect l="l" t="t" r="r" b="b"/>
              <a:pathLst>
                <a:path w="1984855" h="143683">
                  <a:moveTo>
                    <a:pt x="0" y="0"/>
                  </a:moveTo>
                  <a:lnTo>
                    <a:pt x="1984855" y="0"/>
                  </a:lnTo>
                  <a:lnTo>
                    <a:pt x="1984855" y="143683"/>
                  </a:lnTo>
                  <a:lnTo>
                    <a:pt x="0" y="143683"/>
                  </a:lnTo>
                  <a:close/>
                </a:path>
              </a:pathLst>
            </a:custGeom>
            <a:solidFill>
              <a:srgbClr val="FFFFFF"/>
            </a:solidFill>
          </p:spPr>
          <p:txBody>
            <a:bodyPr/>
            <a:lstStyle/>
            <a:p>
              <a:endParaRPr lang="fr-FR"/>
            </a:p>
          </p:txBody>
        </p:sp>
        <p:sp>
          <p:nvSpPr>
            <p:cNvPr id="21" name="TextBox 21"/>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22" name="Group 22"/>
          <p:cNvGrpSpPr/>
          <p:nvPr/>
        </p:nvGrpSpPr>
        <p:grpSpPr>
          <a:xfrm>
            <a:off x="601312" y="1028700"/>
            <a:ext cx="5310708" cy="604741"/>
            <a:chOff x="0" y="0"/>
            <a:chExt cx="1261797" cy="143683"/>
          </a:xfrm>
        </p:grpSpPr>
        <p:sp>
          <p:nvSpPr>
            <p:cNvPr id="23" name="Freeform 23"/>
            <p:cNvSpPr/>
            <p:nvPr/>
          </p:nvSpPr>
          <p:spPr>
            <a:xfrm>
              <a:off x="0" y="0"/>
              <a:ext cx="1261797" cy="143683"/>
            </a:xfrm>
            <a:custGeom>
              <a:avLst/>
              <a:gdLst/>
              <a:ahLst/>
              <a:cxnLst/>
              <a:rect l="l" t="t" r="r" b="b"/>
              <a:pathLst>
                <a:path w="1261797" h="143683">
                  <a:moveTo>
                    <a:pt x="0" y="0"/>
                  </a:moveTo>
                  <a:lnTo>
                    <a:pt x="1261797" y="0"/>
                  </a:lnTo>
                  <a:lnTo>
                    <a:pt x="1261797" y="143683"/>
                  </a:lnTo>
                  <a:lnTo>
                    <a:pt x="0" y="143683"/>
                  </a:lnTo>
                  <a:close/>
                </a:path>
              </a:pathLst>
            </a:custGeom>
            <a:solidFill>
              <a:srgbClr val="FFFFFF"/>
            </a:solidFill>
          </p:spPr>
          <p:txBody>
            <a:bodyPr/>
            <a:lstStyle/>
            <a:p>
              <a:endParaRPr lang="fr-FR"/>
            </a:p>
          </p:txBody>
        </p:sp>
        <p:sp>
          <p:nvSpPr>
            <p:cNvPr id="24" name="TextBox 2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25" name="TextBox 25"/>
          <p:cNvSpPr txBox="1"/>
          <p:nvPr/>
        </p:nvSpPr>
        <p:spPr>
          <a:xfrm>
            <a:off x="601312" y="240972"/>
            <a:ext cx="8685892" cy="1366737"/>
          </a:xfrm>
          <a:prstGeom prst="rect">
            <a:avLst/>
          </a:prstGeom>
        </p:spPr>
        <p:txBody>
          <a:bodyPr lIns="0" tIns="0" rIns="0" bIns="0" rtlCol="0" anchor="t">
            <a:spAutoFit/>
          </a:bodyPr>
          <a:lstStyle/>
          <a:p>
            <a:pPr>
              <a:lnSpc>
                <a:spcPts val="5493"/>
              </a:lnSpc>
            </a:pPr>
            <a:r>
              <a:rPr lang="en-US" sz="3923">
                <a:solidFill>
                  <a:srgbClr val="000000"/>
                </a:solidFill>
                <a:latin typeface="Muli Ultra-Bold"/>
              </a:rPr>
              <a:t>L'ASSOCIATION ELLES BOUGENT EN QUELQUES MOTS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8288000" cy="10287000"/>
          </a:xfrm>
          <a:prstGeom prst="rect">
            <a:avLst/>
          </a:prstGeom>
        </p:spPr>
      </p:pic>
      <p:grpSp>
        <p:nvGrpSpPr>
          <p:cNvPr id="3" name="Group 3"/>
          <p:cNvGrpSpPr/>
          <p:nvPr/>
        </p:nvGrpSpPr>
        <p:grpSpPr>
          <a:xfrm>
            <a:off x="1" y="5858001"/>
            <a:ext cx="18288000" cy="4428999"/>
            <a:chOff x="0" y="0"/>
            <a:chExt cx="6385629" cy="1708103"/>
          </a:xfrm>
        </p:grpSpPr>
        <p:sp>
          <p:nvSpPr>
            <p:cNvPr id="4" name="Freeform 4"/>
            <p:cNvSpPr/>
            <p:nvPr/>
          </p:nvSpPr>
          <p:spPr>
            <a:xfrm>
              <a:off x="0" y="0"/>
              <a:ext cx="6385628" cy="1708103"/>
            </a:xfrm>
            <a:custGeom>
              <a:avLst/>
              <a:gdLst/>
              <a:ahLst/>
              <a:cxnLst/>
              <a:rect l="l" t="t" r="r" b="b"/>
              <a:pathLst>
                <a:path w="6385628" h="1708103">
                  <a:moveTo>
                    <a:pt x="16285" y="0"/>
                  </a:moveTo>
                  <a:lnTo>
                    <a:pt x="6369343" y="0"/>
                  </a:lnTo>
                  <a:cubicBezTo>
                    <a:pt x="6378337" y="0"/>
                    <a:pt x="6385628" y="7291"/>
                    <a:pt x="6385628" y="16285"/>
                  </a:cubicBezTo>
                  <a:lnTo>
                    <a:pt x="6385628" y="1691818"/>
                  </a:lnTo>
                  <a:cubicBezTo>
                    <a:pt x="6385628" y="1696137"/>
                    <a:pt x="6383913" y="1700280"/>
                    <a:pt x="6380859" y="1703333"/>
                  </a:cubicBezTo>
                  <a:cubicBezTo>
                    <a:pt x="6377805" y="1706388"/>
                    <a:pt x="6373663" y="1708103"/>
                    <a:pt x="6369343" y="1708103"/>
                  </a:cubicBezTo>
                  <a:lnTo>
                    <a:pt x="16285" y="1708103"/>
                  </a:lnTo>
                  <a:cubicBezTo>
                    <a:pt x="11966" y="1708103"/>
                    <a:pt x="7824" y="1706388"/>
                    <a:pt x="4770" y="1703333"/>
                  </a:cubicBezTo>
                  <a:cubicBezTo>
                    <a:pt x="1716" y="1700280"/>
                    <a:pt x="0" y="1696137"/>
                    <a:pt x="0" y="1691818"/>
                  </a:cubicBezTo>
                  <a:lnTo>
                    <a:pt x="0" y="16285"/>
                  </a:lnTo>
                  <a:cubicBezTo>
                    <a:pt x="0" y="11966"/>
                    <a:pt x="1716" y="7824"/>
                    <a:pt x="4770" y="4770"/>
                  </a:cubicBezTo>
                  <a:cubicBezTo>
                    <a:pt x="7824" y="1716"/>
                    <a:pt x="11966" y="0"/>
                    <a:pt x="16285" y="0"/>
                  </a:cubicBezTo>
                  <a:close/>
                </a:path>
              </a:pathLst>
            </a:custGeom>
            <a:solidFill>
              <a:srgbClr val="FFFFFF"/>
            </a:solidFill>
          </p:spPr>
          <p:txBody>
            <a:bodyPr/>
            <a:lstStyle/>
            <a:p>
              <a:endParaRPr lang="fr-FR"/>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6" name="TextBox 6"/>
          <p:cNvSpPr txBox="1"/>
          <p:nvPr/>
        </p:nvSpPr>
        <p:spPr>
          <a:xfrm>
            <a:off x="1124713" y="6342658"/>
            <a:ext cx="16038574" cy="3446907"/>
          </a:xfrm>
          <a:prstGeom prst="rect">
            <a:avLst/>
          </a:prstGeom>
        </p:spPr>
        <p:txBody>
          <a:bodyPr lIns="0" tIns="0" rIns="0" bIns="0" rtlCol="0" anchor="t">
            <a:spAutoFit/>
          </a:bodyPr>
          <a:lstStyle/>
          <a:p>
            <a:pPr>
              <a:lnSpc>
                <a:spcPts val="4158"/>
              </a:lnSpc>
              <a:spcBef>
                <a:spcPct val="0"/>
              </a:spcBef>
            </a:pPr>
            <a:r>
              <a:rPr lang="en-US" sz="2970" u="none" strike="noStrike">
                <a:solidFill>
                  <a:srgbClr val="E9006A"/>
                </a:solidFill>
                <a:latin typeface="Muli Semi-Bold"/>
              </a:rPr>
              <a:t>La formation académique d'une technicienne</a:t>
            </a:r>
          </a:p>
          <a:p>
            <a:pPr marL="0" lvl="1" indent="0">
              <a:lnSpc>
                <a:spcPts val="3318"/>
              </a:lnSpc>
              <a:spcBef>
                <a:spcPct val="0"/>
              </a:spcBef>
            </a:pPr>
            <a:r>
              <a:rPr lang="en-US" sz="2370" u="none" strike="noStrike">
                <a:solidFill>
                  <a:srgbClr val="E9006A"/>
                </a:solidFill>
                <a:latin typeface="Muli"/>
              </a:rPr>
              <a:t>varie selon le degré de qualification de celle-ci. Les techniciennes expérimentées sont qualifiées de « techniciennes supérieures ». Elles sont généralement titulaires soit d'un brevet technicien supérieur (BTS), d'un diplôme universitaire de technologie (DUT) ou d'une licence professionnelle. De nombreux bacs professionnels (bac pro) permettent l'accès à cette profession. Ils offrent cependant au jeune diplômé des chances d'évolution plus réduites que pour les détenteurs d'un BTS ou d'un DUT.</a:t>
            </a:r>
          </a:p>
          <a:p>
            <a:pPr marL="0" lvl="1" indent="0">
              <a:lnSpc>
                <a:spcPts val="3318"/>
              </a:lnSpc>
              <a:spcBef>
                <a:spcPct val="0"/>
              </a:spcBef>
            </a:pPr>
            <a:r>
              <a:rPr lang="en-US" sz="2370" u="none" strike="noStrike">
                <a:solidFill>
                  <a:srgbClr val="E9006A"/>
                </a:solidFill>
                <a:latin typeface="Muli"/>
              </a:rPr>
              <a:t>Au cours du cursus, il peut être pertinent de favoriser les formations en apprentissage, puisque 80 % des apprentis sont recrutés après l'obtention de leur diplôme.</a:t>
            </a:r>
          </a:p>
        </p:txBody>
      </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1827390" y="3915292"/>
            <a:ext cx="5735281" cy="3364180"/>
            <a:chOff x="0" y="0"/>
            <a:chExt cx="7647042" cy="4485573"/>
          </a:xfrm>
        </p:grpSpPr>
        <p:sp>
          <p:nvSpPr>
            <p:cNvPr id="5" name="TextBox 5"/>
            <p:cNvSpPr txBox="1"/>
            <p:nvPr/>
          </p:nvSpPr>
          <p:spPr>
            <a:xfrm>
              <a:off x="0" y="3783475"/>
              <a:ext cx="7647042"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7647042" cy="3544147"/>
            </a:xfrm>
            <a:prstGeom prst="rect">
              <a:avLst/>
            </a:prstGeom>
          </p:spPr>
          <p:txBody>
            <a:bodyPr lIns="0" tIns="0" rIns="0" bIns="0" rtlCol="0" anchor="t">
              <a:spAutoFit/>
            </a:bodyPr>
            <a:lstStyle/>
            <a:p>
              <a:pPr marL="0" lvl="0" indent="0" algn="ctr">
                <a:lnSpc>
                  <a:spcPts val="10659"/>
                </a:lnSpc>
                <a:spcBef>
                  <a:spcPct val="0"/>
                </a:spcBef>
              </a:pPr>
              <a:r>
                <a:rPr lang="en-US" sz="8199" spc="-163">
                  <a:solidFill>
                    <a:srgbClr val="FFFFFF"/>
                  </a:solidFill>
                  <a:latin typeface="Muli Bold"/>
                </a:rPr>
                <a:t>Portraits de marraine</a:t>
              </a:r>
            </a:p>
          </p:txBody>
        </p:sp>
      </p:grpSp>
      <p:sp>
        <p:nvSpPr>
          <p:cNvPr id="7" name="Freeform 7"/>
          <p:cNvSpPr/>
          <p:nvPr/>
        </p:nvSpPr>
        <p:spPr>
          <a:xfrm>
            <a:off x="16257738"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33367" y="0"/>
            <a:ext cx="10854633" cy="10287000"/>
            <a:chOff x="0" y="0"/>
            <a:chExt cx="3489295" cy="3243006"/>
          </a:xfrm>
        </p:grpSpPr>
        <p:sp>
          <p:nvSpPr>
            <p:cNvPr id="3" name="Freeform 3"/>
            <p:cNvSpPr/>
            <p:nvPr/>
          </p:nvSpPr>
          <p:spPr>
            <a:xfrm>
              <a:off x="0" y="0"/>
              <a:ext cx="3489295" cy="3243006"/>
            </a:xfrm>
            <a:custGeom>
              <a:avLst/>
              <a:gdLst/>
              <a:ahLst/>
              <a:cxnLst/>
              <a:rect l="l" t="t" r="r" b="b"/>
              <a:pathLst>
                <a:path w="3489295" h="3243006">
                  <a:moveTo>
                    <a:pt x="0" y="0"/>
                  </a:moveTo>
                  <a:lnTo>
                    <a:pt x="3489295" y="0"/>
                  </a:lnTo>
                  <a:lnTo>
                    <a:pt x="3489295" y="3243006"/>
                  </a:lnTo>
                  <a:lnTo>
                    <a:pt x="0" y="3243006"/>
                  </a:lnTo>
                  <a:close/>
                </a:path>
              </a:pathLst>
            </a:custGeom>
            <a:solidFill>
              <a:srgbClr val="E9006A"/>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5" name="Group 5"/>
          <p:cNvGrpSpPr/>
          <p:nvPr/>
        </p:nvGrpSpPr>
        <p:grpSpPr>
          <a:xfrm>
            <a:off x="1592008" y="2411564"/>
            <a:ext cx="3787211" cy="4644523"/>
            <a:chOff x="0" y="0"/>
            <a:chExt cx="997455" cy="1223249"/>
          </a:xfrm>
        </p:grpSpPr>
        <p:sp>
          <p:nvSpPr>
            <p:cNvPr id="6" name="Freeform 6"/>
            <p:cNvSpPr/>
            <p:nvPr/>
          </p:nvSpPr>
          <p:spPr>
            <a:xfrm>
              <a:off x="0" y="0"/>
              <a:ext cx="997455" cy="1223249"/>
            </a:xfrm>
            <a:custGeom>
              <a:avLst/>
              <a:gdLst/>
              <a:ahLst/>
              <a:cxnLst/>
              <a:rect l="l" t="t" r="r" b="b"/>
              <a:pathLst>
                <a:path w="997455" h="1223249">
                  <a:moveTo>
                    <a:pt x="0" y="0"/>
                  </a:moveTo>
                  <a:lnTo>
                    <a:pt x="997455" y="0"/>
                  </a:lnTo>
                  <a:lnTo>
                    <a:pt x="997455" y="1223249"/>
                  </a:lnTo>
                  <a:lnTo>
                    <a:pt x="0" y="1223249"/>
                  </a:lnTo>
                  <a:close/>
                </a:path>
              </a:pathLst>
            </a:custGeom>
            <a:solidFill>
              <a:srgbClr val="000000">
                <a:alpha val="0"/>
              </a:srgbClr>
            </a:solidFill>
            <a:ln w="38100">
              <a:solidFill>
                <a:srgbClr val="000000"/>
              </a:solidFill>
            </a:ln>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8" name="Freeform 8"/>
          <p:cNvSpPr/>
          <p:nvPr/>
        </p:nvSpPr>
        <p:spPr>
          <a:xfrm>
            <a:off x="1218975" y="8652364"/>
            <a:ext cx="746067" cy="950404"/>
          </a:xfrm>
          <a:custGeom>
            <a:avLst/>
            <a:gdLst/>
            <a:ahLst/>
            <a:cxnLst/>
            <a:rect l="l" t="t" r="r" b="b"/>
            <a:pathLst>
              <a:path w="746067" h="950404">
                <a:moveTo>
                  <a:pt x="0" y="0"/>
                </a:moveTo>
                <a:lnTo>
                  <a:pt x="746067" y="0"/>
                </a:lnTo>
                <a:lnTo>
                  <a:pt x="746067" y="950404"/>
                </a:lnTo>
                <a:lnTo>
                  <a:pt x="0" y="95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TextBox 9"/>
          <p:cNvSpPr txBox="1"/>
          <p:nvPr/>
        </p:nvSpPr>
        <p:spPr>
          <a:xfrm>
            <a:off x="8119104" y="3621088"/>
            <a:ext cx="8441231" cy="5159481"/>
          </a:xfrm>
          <a:prstGeom prst="rect">
            <a:avLst/>
          </a:prstGeom>
        </p:spPr>
        <p:txBody>
          <a:bodyPr lIns="0" tIns="0" rIns="0" bIns="0" rtlCol="0" anchor="t">
            <a:spAutoFit/>
          </a:bodyPr>
          <a:lstStyle/>
          <a:p>
            <a:pPr>
              <a:lnSpc>
                <a:spcPts val="5366"/>
              </a:lnSpc>
              <a:spcBef>
                <a:spcPct val="0"/>
              </a:spcBef>
            </a:pPr>
            <a:r>
              <a:rPr lang="en-US" sz="3833">
                <a:solidFill>
                  <a:srgbClr val="FFFFFF"/>
                </a:solidFill>
                <a:latin typeface="Muli"/>
              </a:rPr>
              <a:t>Mon travail au quotidien : </a:t>
            </a:r>
          </a:p>
          <a:p>
            <a:pPr>
              <a:lnSpc>
                <a:spcPts val="3576"/>
              </a:lnSpc>
              <a:spcBef>
                <a:spcPct val="0"/>
              </a:spcBef>
            </a:pPr>
            <a:r>
              <a:rPr lang="en-US" sz="2554">
                <a:solidFill>
                  <a:srgbClr val="FFFFFF"/>
                </a:solidFill>
                <a:latin typeface="Muli Italics"/>
              </a:rPr>
              <a:t>(Entreprise, service, domaine d’activité)</a:t>
            </a:r>
          </a:p>
          <a:p>
            <a:pPr>
              <a:lnSpc>
                <a:spcPts val="5366"/>
              </a:lnSpc>
              <a:spcBef>
                <a:spcPct val="0"/>
              </a:spcBef>
            </a:pPr>
            <a:endParaRPr lang="en-US" sz="2554">
              <a:solidFill>
                <a:srgbClr val="FFFFFF"/>
              </a:solidFill>
              <a:latin typeface="Muli Italics"/>
            </a:endParaRPr>
          </a:p>
          <a:p>
            <a:pPr>
              <a:lnSpc>
                <a:spcPts val="5366"/>
              </a:lnSpc>
              <a:spcBef>
                <a:spcPct val="0"/>
              </a:spcBef>
            </a:pPr>
            <a:r>
              <a:rPr lang="en-US" sz="3833">
                <a:solidFill>
                  <a:srgbClr val="FFFFFF"/>
                </a:solidFill>
                <a:latin typeface="Muli"/>
              </a:rPr>
              <a:t>Ma formation initiale :</a:t>
            </a:r>
          </a:p>
          <a:p>
            <a:pPr>
              <a:lnSpc>
                <a:spcPts val="5366"/>
              </a:lnSpc>
              <a:spcBef>
                <a:spcPct val="0"/>
              </a:spcBef>
            </a:pPr>
            <a:endParaRPr lang="en-US" sz="3833">
              <a:solidFill>
                <a:srgbClr val="FFFFFF"/>
              </a:solidFill>
              <a:latin typeface="Muli"/>
            </a:endParaRPr>
          </a:p>
          <a:p>
            <a:pPr>
              <a:lnSpc>
                <a:spcPts val="5366"/>
              </a:lnSpc>
              <a:spcBef>
                <a:spcPct val="0"/>
              </a:spcBef>
            </a:pPr>
            <a:r>
              <a:rPr lang="en-US" sz="3833">
                <a:solidFill>
                  <a:srgbClr val="FFFFFF"/>
                </a:solidFill>
                <a:latin typeface="Muli"/>
              </a:rPr>
              <a:t>Mes motivations, ma passion :</a:t>
            </a:r>
          </a:p>
          <a:p>
            <a:pPr>
              <a:lnSpc>
                <a:spcPts val="5366"/>
              </a:lnSpc>
              <a:spcBef>
                <a:spcPct val="0"/>
              </a:spcBef>
            </a:pPr>
            <a:endParaRPr lang="en-US" sz="3833">
              <a:solidFill>
                <a:srgbClr val="FFFFFF"/>
              </a:solidFill>
              <a:latin typeface="Muli"/>
            </a:endParaRPr>
          </a:p>
          <a:p>
            <a:pPr>
              <a:lnSpc>
                <a:spcPts val="5366"/>
              </a:lnSpc>
              <a:spcBef>
                <a:spcPct val="0"/>
              </a:spcBef>
            </a:pPr>
            <a:r>
              <a:rPr lang="en-US" sz="3833">
                <a:solidFill>
                  <a:srgbClr val="FFFFFF"/>
                </a:solidFill>
                <a:latin typeface="Muli"/>
              </a:rPr>
              <a:t>Mes conseils aux jeunes filles :</a:t>
            </a:r>
          </a:p>
        </p:txBody>
      </p:sp>
      <p:sp>
        <p:nvSpPr>
          <p:cNvPr id="10" name="TextBox 10"/>
          <p:cNvSpPr txBox="1"/>
          <p:nvPr/>
        </p:nvSpPr>
        <p:spPr>
          <a:xfrm>
            <a:off x="8119104" y="2325839"/>
            <a:ext cx="4177118" cy="821040"/>
          </a:xfrm>
          <a:prstGeom prst="rect">
            <a:avLst/>
          </a:prstGeom>
        </p:spPr>
        <p:txBody>
          <a:bodyPr lIns="0" tIns="0" rIns="0" bIns="0" rtlCol="0" anchor="t">
            <a:spAutoFit/>
          </a:bodyPr>
          <a:lstStyle/>
          <a:p>
            <a:pPr algn="ctr">
              <a:lnSpc>
                <a:spcPts val="6767"/>
              </a:lnSpc>
              <a:spcBef>
                <a:spcPct val="0"/>
              </a:spcBef>
            </a:pPr>
            <a:r>
              <a:rPr lang="en-US" sz="4833">
                <a:solidFill>
                  <a:srgbClr val="FFFFFF"/>
                </a:solidFill>
                <a:latin typeface="Muli"/>
              </a:rPr>
              <a:t>Prénom Nom : </a:t>
            </a:r>
          </a:p>
        </p:txBody>
      </p:sp>
      <p:sp>
        <p:nvSpPr>
          <p:cNvPr id="11" name="TextBox 11"/>
          <p:cNvSpPr txBox="1"/>
          <p:nvPr/>
        </p:nvSpPr>
        <p:spPr>
          <a:xfrm>
            <a:off x="2177495" y="8493055"/>
            <a:ext cx="3201724" cy="1240447"/>
          </a:xfrm>
          <a:prstGeom prst="rect">
            <a:avLst/>
          </a:prstGeom>
        </p:spPr>
        <p:txBody>
          <a:bodyPr lIns="0" tIns="0" rIns="0" bIns="0" rtlCol="0" anchor="t">
            <a:spAutoFit/>
          </a:bodyPr>
          <a:lstStyle/>
          <a:p>
            <a:pPr>
              <a:lnSpc>
                <a:spcPts val="2503"/>
              </a:lnSpc>
              <a:spcBef>
                <a:spcPct val="0"/>
              </a:spcBef>
            </a:pPr>
            <a:r>
              <a:rPr lang="en-US" sz="1788">
                <a:solidFill>
                  <a:srgbClr val="56D523"/>
                </a:solidFill>
                <a:latin typeface="Open Sans Bold"/>
              </a:rPr>
              <a:t>Cette diapo peut être agrémentée de photos représentant votre travail, de logo d’entreprise, etc</a:t>
            </a:r>
          </a:p>
        </p:txBody>
      </p:sp>
      <p:sp>
        <p:nvSpPr>
          <p:cNvPr id="12" name="TextBox 12"/>
          <p:cNvSpPr txBox="1"/>
          <p:nvPr/>
        </p:nvSpPr>
        <p:spPr>
          <a:xfrm>
            <a:off x="684360" y="884628"/>
            <a:ext cx="5602508" cy="969399"/>
          </a:xfrm>
          <a:prstGeom prst="rect">
            <a:avLst/>
          </a:prstGeom>
        </p:spPr>
        <p:txBody>
          <a:bodyPr lIns="0" tIns="0" rIns="0" bIns="0" rtlCol="0" anchor="t">
            <a:spAutoFit/>
          </a:bodyPr>
          <a:lstStyle/>
          <a:p>
            <a:pPr algn="ctr">
              <a:lnSpc>
                <a:spcPts val="7975"/>
              </a:lnSpc>
              <a:spcBef>
                <a:spcPct val="0"/>
              </a:spcBef>
            </a:pPr>
            <a:r>
              <a:rPr lang="en-US" sz="5697">
                <a:solidFill>
                  <a:srgbClr val="E9006A"/>
                </a:solidFill>
                <a:latin typeface="Muli Bold"/>
              </a:rPr>
              <a:t>INTERVENANTE</a:t>
            </a:r>
          </a:p>
        </p:txBody>
      </p:sp>
      <p:sp>
        <p:nvSpPr>
          <p:cNvPr id="13" name="Freeform 13"/>
          <p:cNvSpPr/>
          <p:nvPr/>
        </p:nvSpPr>
        <p:spPr>
          <a:xfrm>
            <a:off x="16257738"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33367" y="0"/>
            <a:ext cx="10854633" cy="10287000"/>
            <a:chOff x="0" y="0"/>
            <a:chExt cx="3489295" cy="3243006"/>
          </a:xfrm>
        </p:grpSpPr>
        <p:sp>
          <p:nvSpPr>
            <p:cNvPr id="3" name="Freeform 3"/>
            <p:cNvSpPr/>
            <p:nvPr/>
          </p:nvSpPr>
          <p:spPr>
            <a:xfrm>
              <a:off x="0" y="0"/>
              <a:ext cx="3489295" cy="3243006"/>
            </a:xfrm>
            <a:custGeom>
              <a:avLst/>
              <a:gdLst/>
              <a:ahLst/>
              <a:cxnLst/>
              <a:rect l="l" t="t" r="r" b="b"/>
              <a:pathLst>
                <a:path w="3489295" h="3243006">
                  <a:moveTo>
                    <a:pt x="0" y="0"/>
                  </a:moveTo>
                  <a:lnTo>
                    <a:pt x="3489295" y="0"/>
                  </a:lnTo>
                  <a:lnTo>
                    <a:pt x="3489295" y="3243006"/>
                  </a:lnTo>
                  <a:lnTo>
                    <a:pt x="0" y="3243006"/>
                  </a:lnTo>
                  <a:close/>
                </a:path>
              </a:pathLst>
            </a:custGeom>
            <a:solidFill>
              <a:srgbClr val="E9006A"/>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5" name="Group 5"/>
          <p:cNvGrpSpPr/>
          <p:nvPr/>
        </p:nvGrpSpPr>
        <p:grpSpPr>
          <a:xfrm>
            <a:off x="1592008" y="2411564"/>
            <a:ext cx="3787211" cy="4644523"/>
            <a:chOff x="0" y="0"/>
            <a:chExt cx="997455" cy="1223249"/>
          </a:xfrm>
        </p:grpSpPr>
        <p:sp>
          <p:nvSpPr>
            <p:cNvPr id="6" name="Freeform 6"/>
            <p:cNvSpPr/>
            <p:nvPr/>
          </p:nvSpPr>
          <p:spPr>
            <a:xfrm>
              <a:off x="0" y="0"/>
              <a:ext cx="997455" cy="1223249"/>
            </a:xfrm>
            <a:custGeom>
              <a:avLst/>
              <a:gdLst/>
              <a:ahLst/>
              <a:cxnLst/>
              <a:rect l="l" t="t" r="r" b="b"/>
              <a:pathLst>
                <a:path w="997455" h="1223249">
                  <a:moveTo>
                    <a:pt x="0" y="0"/>
                  </a:moveTo>
                  <a:lnTo>
                    <a:pt x="997455" y="0"/>
                  </a:lnTo>
                  <a:lnTo>
                    <a:pt x="997455" y="1223249"/>
                  </a:lnTo>
                  <a:lnTo>
                    <a:pt x="0" y="1223249"/>
                  </a:lnTo>
                  <a:close/>
                </a:path>
              </a:pathLst>
            </a:custGeom>
            <a:solidFill>
              <a:srgbClr val="000000">
                <a:alpha val="0"/>
              </a:srgbClr>
            </a:solidFill>
            <a:ln w="38100">
              <a:solidFill>
                <a:srgbClr val="000000"/>
              </a:solidFill>
            </a:ln>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8" name="Freeform 8"/>
          <p:cNvSpPr/>
          <p:nvPr/>
        </p:nvSpPr>
        <p:spPr>
          <a:xfrm>
            <a:off x="1218975" y="8652364"/>
            <a:ext cx="746067" cy="950404"/>
          </a:xfrm>
          <a:custGeom>
            <a:avLst/>
            <a:gdLst/>
            <a:ahLst/>
            <a:cxnLst/>
            <a:rect l="l" t="t" r="r" b="b"/>
            <a:pathLst>
              <a:path w="746067" h="950404">
                <a:moveTo>
                  <a:pt x="0" y="0"/>
                </a:moveTo>
                <a:lnTo>
                  <a:pt x="746067" y="0"/>
                </a:lnTo>
                <a:lnTo>
                  <a:pt x="746067" y="950404"/>
                </a:lnTo>
                <a:lnTo>
                  <a:pt x="0" y="95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TextBox 9"/>
          <p:cNvSpPr txBox="1"/>
          <p:nvPr/>
        </p:nvSpPr>
        <p:spPr>
          <a:xfrm>
            <a:off x="8119104" y="3621088"/>
            <a:ext cx="8441231" cy="5159481"/>
          </a:xfrm>
          <a:prstGeom prst="rect">
            <a:avLst/>
          </a:prstGeom>
        </p:spPr>
        <p:txBody>
          <a:bodyPr lIns="0" tIns="0" rIns="0" bIns="0" rtlCol="0" anchor="t">
            <a:spAutoFit/>
          </a:bodyPr>
          <a:lstStyle/>
          <a:p>
            <a:pPr>
              <a:lnSpc>
                <a:spcPts val="5366"/>
              </a:lnSpc>
              <a:spcBef>
                <a:spcPct val="0"/>
              </a:spcBef>
            </a:pPr>
            <a:r>
              <a:rPr lang="en-US" sz="3833">
                <a:solidFill>
                  <a:srgbClr val="FFFFFF"/>
                </a:solidFill>
                <a:latin typeface="Muli"/>
              </a:rPr>
              <a:t>Mon travail au quotidien : </a:t>
            </a:r>
          </a:p>
          <a:p>
            <a:pPr>
              <a:lnSpc>
                <a:spcPts val="3576"/>
              </a:lnSpc>
              <a:spcBef>
                <a:spcPct val="0"/>
              </a:spcBef>
            </a:pPr>
            <a:r>
              <a:rPr lang="en-US" sz="2554">
                <a:solidFill>
                  <a:srgbClr val="FFFFFF"/>
                </a:solidFill>
                <a:latin typeface="Muli Italics"/>
              </a:rPr>
              <a:t>(Entreprise, service, domaine d’activité)</a:t>
            </a:r>
          </a:p>
          <a:p>
            <a:pPr>
              <a:lnSpc>
                <a:spcPts val="5366"/>
              </a:lnSpc>
              <a:spcBef>
                <a:spcPct val="0"/>
              </a:spcBef>
            </a:pPr>
            <a:endParaRPr lang="en-US" sz="2554">
              <a:solidFill>
                <a:srgbClr val="FFFFFF"/>
              </a:solidFill>
              <a:latin typeface="Muli Italics"/>
            </a:endParaRPr>
          </a:p>
          <a:p>
            <a:pPr>
              <a:lnSpc>
                <a:spcPts val="5366"/>
              </a:lnSpc>
              <a:spcBef>
                <a:spcPct val="0"/>
              </a:spcBef>
            </a:pPr>
            <a:r>
              <a:rPr lang="en-US" sz="3833">
                <a:solidFill>
                  <a:srgbClr val="FFFFFF"/>
                </a:solidFill>
                <a:latin typeface="Muli"/>
              </a:rPr>
              <a:t>Ma formation initiale :</a:t>
            </a:r>
          </a:p>
          <a:p>
            <a:pPr>
              <a:lnSpc>
                <a:spcPts val="5366"/>
              </a:lnSpc>
              <a:spcBef>
                <a:spcPct val="0"/>
              </a:spcBef>
            </a:pPr>
            <a:endParaRPr lang="en-US" sz="3833">
              <a:solidFill>
                <a:srgbClr val="FFFFFF"/>
              </a:solidFill>
              <a:latin typeface="Muli"/>
            </a:endParaRPr>
          </a:p>
          <a:p>
            <a:pPr>
              <a:lnSpc>
                <a:spcPts val="5366"/>
              </a:lnSpc>
              <a:spcBef>
                <a:spcPct val="0"/>
              </a:spcBef>
            </a:pPr>
            <a:r>
              <a:rPr lang="en-US" sz="3833">
                <a:solidFill>
                  <a:srgbClr val="FFFFFF"/>
                </a:solidFill>
                <a:latin typeface="Muli"/>
              </a:rPr>
              <a:t>Mes motivations, ma passion :</a:t>
            </a:r>
          </a:p>
          <a:p>
            <a:pPr>
              <a:lnSpc>
                <a:spcPts val="5366"/>
              </a:lnSpc>
              <a:spcBef>
                <a:spcPct val="0"/>
              </a:spcBef>
            </a:pPr>
            <a:endParaRPr lang="en-US" sz="3833">
              <a:solidFill>
                <a:srgbClr val="FFFFFF"/>
              </a:solidFill>
              <a:latin typeface="Muli"/>
            </a:endParaRPr>
          </a:p>
          <a:p>
            <a:pPr>
              <a:lnSpc>
                <a:spcPts val="5366"/>
              </a:lnSpc>
              <a:spcBef>
                <a:spcPct val="0"/>
              </a:spcBef>
            </a:pPr>
            <a:r>
              <a:rPr lang="en-US" sz="3833">
                <a:solidFill>
                  <a:srgbClr val="FFFFFF"/>
                </a:solidFill>
                <a:latin typeface="Muli"/>
              </a:rPr>
              <a:t>Mes conseils aux jeunes filles :</a:t>
            </a:r>
          </a:p>
        </p:txBody>
      </p:sp>
      <p:sp>
        <p:nvSpPr>
          <p:cNvPr id="10" name="TextBox 10"/>
          <p:cNvSpPr txBox="1"/>
          <p:nvPr/>
        </p:nvSpPr>
        <p:spPr>
          <a:xfrm>
            <a:off x="8119104" y="2325839"/>
            <a:ext cx="4177118" cy="821040"/>
          </a:xfrm>
          <a:prstGeom prst="rect">
            <a:avLst/>
          </a:prstGeom>
        </p:spPr>
        <p:txBody>
          <a:bodyPr lIns="0" tIns="0" rIns="0" bIns="0" rtlCol="0" anchor="t">
            <a:spAutoFit/>
          </a:bodyPr>
          <a:lstStyle/>
          <a:p>
            <a:pPr algn="ctr">
              <a:lnSpc>
                <a:spcPts val="6767"/>
              </a:lnSpc>
              <a:spcBef>
                <a:spcPct val="0"/>
              </a:spcBef>
            </a:pPr>
            <a:r>
              <a:rPr lang="en-US" sz="4833">
                <a:solidFill>
                  <a:srgbClr val="FFFFFF"/>
                </a:solidFill>
                <a:latin typeface="Muli"/>
              </a:rPr>
              <a:t>Prénom Nom : </a:t>
            </a:r>
          </a:p>
        </p:txBody>
      </p:sp>
      <p:sp>
        <p:nvSpPr>
          <p:cNvPr id="11" name="TextBox 11"/>
          <p:cNvSpPr txBox="1"/>
          <p:nvPr/>
        </p:nvSpPr>
        <p:spPr>
          <a:xfrm>
            <a:off x="2177495" y="8493055"/>
            <a:ext cx="3201724" cy="1240447"/>
          </a:xfrm>
          <a:prstGeom prst="rect">
            <a:avLst/>
          </a:prstGeom>
        </p:spPr>
        <p:txBody>
          <a:bodyPr lIns="0" tIns="0" rIns="0" bIns="0" rtlCol="0" anchor="t">
            <a:spAutoFit/>
          </a:bodyPr>
          <a:lstStyle/>
          <a:p>
            <a:pPr>
              <a:lnSpc>
                <a:spcPts val="2503"/>
              </a:lnSpc>
              <a:spcBef>
                <a:spcPct val="0"/>
              </a:spcBef>
            </a:pPr>
            <a:r>
              <a:rPr lang="en-US" sz="1788">
                <a:solidFill>
                  <a:srgbClr val="56D523"/>
                </a:solidFill>
                <a:latin typeface="Open Sans Bold"/>
              </a:rPr>
              <a:t>Cette diapo peut être agrémentée de photos représentant votre travail, de logo d’entreprise, etc</a:t>
            </a:r>
          </a:p>
        </p:txBody>
      </p:sp>
      <p:sp>
        <p:nvSpPr>
          <p:cNvPr id="12" name="Freeform 12"/>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4"/>
            <a:stretch>
              <a:fillRect/>
            </a:stretch>
          </a:blipFill>
        </p:spPr>
        <p:txBody>
          <a:bodyPr/>
          <a:lstStyle/>
          <a:p>
            <a:endParaRPr lang="fr-FR"/>
          </a:p>
        </p:txBody>
      </p:sp>
      <p:sp>
        <p:nvSpPr>
          <p:cNvPr id="13" name="TextBox 13"/>
          <p:cNvSpPr txBox="1"/>
          <p:nvPr/>
        </p:nvSpPr>
        <p:spPr>
          <a:xfrm>
            <a:off x="684360" y="884628"/>
            <a:ext cx="5602508" cy="969399"/>
          </a:xfrm>
          <a:prstGeom prst="rect">
            <a:avLst/>
          </a:prstGeom>
        </p:spPr>
        <p:txBody>
          <a:bodyPr lIns="0" tIns="0" rIns="0" bIns="0" rtlCol="0" anchor="t">
            <a:spAutoFit/>
          </a:bodyPr>
          <a:lstStyle/>
          <a:p>
            <a:pPr algn="ctr">
              <a:lnSpc>
                <a:spcPts val="7975"/>
              </a:lnSpc>
              <a:spcBef>
                <a:spcPct val="0"/>
              </a:spcBef>
            </a:pPr>
            <a:r>
              <a:rPr lang="en-US" sz="5697">
                <a:solidFill>
                  <a:srgbClr val="E9006A"/>
                </a:solidFill>
                <a:latin typeface="Muli Bold"/>
              </a:rPr>
              <a:t>INTERVENANTE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t="7801" b="7801"/>
          <a:stretch>
            <a:fillRect/>
          </a:stretch>
        </p:blipFill>
        <p:spPr>
          <a:xfrm flipH="1">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1175042" y="2027438"/>
            <a:ext cx="6501968" cy="7139889"/>
            <a:chOff x="0" y="0"/>
            <a:chExt cx="8669291" cy="9519852"/>
          </a:xfrm>
        </p:grpSpPr>
        <p:sp>
          <p:nvSpPr>
            <p:cNvPr id="5" name="TextBox 5"/>
            <p:cNvSpPr txBox="1"/>
            <p:nvPr/>
          </p:nvSpPr>
          <p:spPr>
            <a:xfrm>
              <a:off x="0" y="8817754"/>
              <a:ext cx="8669291"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8669291" cy="8578426"/>
            </a:xfrm>
            <a:prstGeom prst="rect">
              <a:avLst/>
            </a:prstGeom>
          </p:spPr>
          <p:txBody>
            <a:bodyPr lIns="0" tIns="0" rIns="0" bIns="0" rtlCol="0" anchor="t">
              <a:spAutoFit/>
            </a:bodyPr>
            <a:lstStyle/>
            <a:p>
              <a:pPr marL="0" lvl="0" indent="0" algn="ctr">
                <a:lnSpc>
                  <a:spcPts val="10270"/>
                </a:lnSpc>
                <a:spcBef>
                  <a:spcPct val="0"/>
                </a:spcBef>
              </a:pPr>
              <a:r>
                <a:rPr lang="en-US" sz="7900" spc="-158">
                  <a:solidFill>
                    <a:srgbClr val="FFFFFF"/>
                  </a:solidFill>
                  <a:latin typeface="Muli Bold"/>
                </a:rPr>
                <a:t>Découvrez quelques parcours de femmes inspirantes</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90682" y="413219"/>
            <a:ext cx="3161921" cy="3161909"/>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4" name="Group 4"/>
          <p:cNvGrpSpPr>
            <a:grpSpLocks noChangeAspect="1"/>
          </p:cNvGrpSpPr>
          <p:nvPr/>
        </p:nvGrpSpPr>
        <p:grpSpPr>
          <a:xfrm>
            <a:off x="13735396" y="5369261"/>
            <a:ext cx="3161921" cy="3161909"/>
            <a:chOff x="0" y="0"/>
            <a:chExt cx="6350025" cy="6350000"/>
          </a:xfrm>
        </p:grpSpPr>
        <p:sp>
          <p:nvSpPr>
            <p:cNvPr id="5" name="Freeform 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6" name="Group 6"/>
          <p:cNvGrpSpPr>
            <a:grpSpLocks noChangeAspect="1"/>
          </p:cNvGrpSpPr>
          <p:nvPr/>
        </p:nvGrpSpPr>
        <p:grpSpPr>
          <a:xfrm>
            <a:off x="13735396" y="413219"/>
            <a:ext cx="3161921" cy="3161909"/>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8" name="Group 8"/>
          <p:cNvGrpSpPr>
            <a:grpSpLocks noChangeAspect="1"/>
          </p:cNvGrpSpPr>
          <p:nvPr/>
        </p:nvGrpSpPr>
        <p:grpSpPr>
          <a:xfrm>
            <a:off x="9804188" y="5369261"/>
            <a:ext cx="3161921" cy="3161909"/>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0" name="Group 10"/>
          <p:cNvGrpSpPr>
            <a:grpSpLocks noChangeAspect="1"/>
          </p:cNvGrpSpPr>
          <p:nvPr/>
        </p:nvGrpSpPr>
        <p:grpSpPr>
          <a:xfrm>
            <a:off x="5589646" y="413219"/>
            <a:ext cx="3161921" cy="3161909"/>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2" name="Group 12"/>
          <p:cNvGrpSpPr>
            <a:grpSpLocks noChangeAspect="1"/>
          </p:cNvGrpSpPr>
          <p:nvPr/>
        </p:nvGrpSpPr>
        <p:grpSpPr>
          <a:xfrm>
            <a:off x="9770742" y="413219"/>
            <a:ext cx="3161921" cy="3161909"/>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4" name="Group 14"/>
          <p:cNvGrpSpPr>
            <a:grpSpLocks noChangeAspect="1"/>
          </p:cNvGrpSpPr>
          <p:nvPr/>
        </p:nvGrpSpPr>
        <p:grpSpPr>
          <a:xfrm>
            <a:off x="5603873" y="5369261"/>
            <a:ext cx="3161921" cy="3161909"/>
            <a:chOff x="0" y="0"/>
            <a:chExt cx="6350025" cy="6350000"/>
          </a:xfrm>
        </p:grpSpPr>
        <p:sp>
          <p:nvSpPr>
            <p:cNvPr id="15" name="Freeform 1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6" name="Group 16"/>
          <p:cNvGrpSpPr>
            <a:grpSpLocks noChangeAspect="1"/>
          </p:cNvGrpSpPr>
          <p:nvPr/>
        </p:nvGrpSpPr>
        <p:grpSpPr>
          <a:xfrm>
            <a:off x="1390682" y="5369261"/>
            <a:ext cx="3161921" cy="3161909"/>
            <a:chOff x="0" y="0"/>
            <a:chExt cx="6350025" cy="6350000"/>
          </a:xfrm>
        </p:grpSpPr>
        <p:sp>
          <p:nvSpPr>
            <p:cNvPr id="17" name="Freeform 1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fr-FR"/>
            </a:p>
          </p:txBody>
        </p:sp>
      </p:grpSp>
      <p:sp>
        <p:nvSpPr>
          <p:cNvPr id="18" name="TextBox 18"/>
          <p:cNvSpPr txBox="1"/>
          <p:nvPr/>
        </p:nvSpPr>
        <p:spPr>
          <a:xfrm>
            <a:off x="9797750" y="3677290"/>
            <a:ext cx="3134913" cy="1489922"/>
          </a:xfrm>
          <a:prstGeom prst="rect">
            <a:avLst/>
          </a:prstGeom>
        </p:spPr>
        <p:txBody>
          <a:bodyPr lIns="0" tIns="0" rIns="0" bIns="0" rtlCol="0" anchor="t">
            <a:spAutoFit/>
          </a:bodyPr>
          <a:lstStyle/>
          <a:p>
            <a:pPr algn="just">
              <a:lnSpc>
                <a:spcPts val="1015"/>
              </a:lnSpc>
            </a:pPr>
            <a:r>
              <a:rPr lang="en-US" sz="1015" spc="71">
                <a:solidFill>
                  <a:srgbClr val="E9006A"/>
                </a:solidFill>
                <a:latin typeface="Open Sauce Bold"/>
              </a:rPr>
              <a:t>ADA LOVELACE </a:t>
            </a:r>
          </a:p>
          <a:p>
            <a:pPr>
              <a:lnSpc>
                <a:spcPts val="1208"/>
              </a:lnSpc>
            </a:pPr>
            <a:r>
              <a:rPr lang="en-US" sz="1015" spc="88">
                <a:solidFill>
                  <a:srgbClr val="545454"/>
                </a:solidFill>
                <a:latin typeface="Open Sauce Light"/>
              </a:rPr>
              <a:t>PIONNIÈRE DE L'INFORMATIQUE. EN TRAVAILLANT SUR LA MACHINE ANALYTIQUE DU MATHÉMATICIEN CHARLES BABBAGE, ELLE EN VINT À ÉCRIRE CE QUI EST PROBABLEMENT LE PREMIER PROGRAMME INFORMATIQUE. C’EST AINSI EN SON HONNEUR QUE FÛT BAPTISÉ LE LANGAGE DE PROGRAMMATION ADA AU DÉBUT DES ANNÉES 1980.</a:t>
            </a:r>
          </a:p>
          <a:p>
            <a:pPr>
              <a:lnSpc>
                <a:spcPts val="1208"/>
              </a:lnSpc>
            </a:pPr>
            <a:endParaRPr lang="en-US" sz="1015" spc="88">
              <a:solidFill>
                <a:srgbClr val="545454"/>
              </a:solidFill>
              <a:latin typeface="Open Sauce Light"/>
            </a:endParaRPr>
          </a:p>
        </p:txBody>
      </p:sp>
      <p:sp>
        <p:nvSpPr>
          <p:cNvPr id="19" name="TextBox 19"/>
          <p:cNvSpPr txBox="1"/>
          <p:nvPr/>
        </p:nvSpPr>
        <p:spPr>
          <a:xfrm>
            <a:off x="13735396" y="8678908"/>
            <a:ext cx="3161921" cy="915690"/>
          </a:xfrm>
          <a:prstGeom prst="rect">
            <a:avLst/>
          </a:prstGeom>
        </p:spPr>
        <p:txBody>
          <a:bodyPr lIns="0" tIns="0" rIns="0" bIns="0" rtlCol="0" anchor="t">
            <a:spAutoFit/>
          </a:bodyPr>
          <a:lstStyle/>
          <a:p>
            <a:pPr marL="0" lvl="0" indent="0" algn="just">
              <a:lnSpc>
                <a:spcPts val="1208"/>
              </a:lnSpc>
              <a:spcBef>
                <a:spcPct val="0"/>
              </a:spcBef>
            </a:pPr>
            <a:r>
              <a:rPr lang="en-US" sz="1015" u="none" strike="noStrike" spc="88">
                <a:solidFill>
                  <a:srgbClr val="E9006A"/>
                </a:solidFill>
                <a:latin typeface="Open Sauce Bold"/>
              </a:rPr>
              <a:t>MARIE CURIE (1867 - 1934 ) </a:t>
            </a:r>
          </a:p>
          <a:p>
            <a:pPr marL="0" lvl="0" indent="0" algn="just">
              <a:lnSpc>
                <a:spcPts val="1208"/>
              </a:lnSpc>
              <a:spcBef>
                <a:spcPct val="0"/>
              </a:spcBef>
            </a:pPr>
            <a:r>
              <a:rPr lang="en-US" sz="1015" u="none" strike="noStrike" spc="88">
                <a:solidFill>
                  <a:srgbClr val="545454"/>
                </a:solidFill>
                <a:latin typeface="Open Sauce"/>
              </a:rPr>
              <a:t>Physicienne et chimiste, célèbre pour ses travaux sur la radioactivité. </a:t>
            </a:r>
          </a:p>
          <a:p>
            <a:pPr marL="0" lvl="0" indent="0" algn="just">
              <a:lnSpc>
                <a:spcPts val="1208"/>
              </a:lnSpc>
              <a:spcBef>
                <a:spcPct val="0"/>
              </a:spcBef>
            </a:pPr>
            <a:r>
              <a:rPr lang="en-US" sz="1015" u="none" strike="noStrike" spc="88">
                <a:solidFill>
                  <a:srgbClr val="545454"/>
                </a:solidFill>
                <a:latin typeface="Open Sauce"/>
              </a:rPr>
              <a:t>Elle décroche en 1903, avec son mari, le prix Nobel de physique. En 1911, elle décroche le prix Nobel de chimie</a:t>
            </a:r>
          </a:p>
        </p:txBody>
      </p:sp>
      <p:sp>
        <p:nvSpPr>
          <p:cNvPr id="20" name="TextBox 20"/>
          <p:cNvSpPr txBox="1"/>
          <p:nvPr/>
        </p:nvSpPr>
        <p:spPr>
          <a:xfrm>
            <a:off x="5597435" y="3658240"/>
            <a:ext cx="3154132" cy="915690"/>
          </a:xfrm>
          <a:prstGeom prst="rect">
            <a:avLst/>
          </a:prstGeom>
        </p:spPr>
        <p:txBody>
          <a:bodyPr lIns="0" tIns="0" rIns="0" bIns="0" rtlCol="0" anchor="t">
            <a:spAutoFit/>
          </a:bodyPr>
          <a:lstStyle/>
          <a:p>
            <a:pPr marL="0" lvl="0" indent="0" algn="just">
              <a:lnSpc>
                <a:spcPts val="1208"/>
              </a:lnSpc>
              <a:spcBef>
                <a:spcPct val="0"/>
              </a:spcBef>
            </a:pPr>
            <a:r>
              <a:rPr lang="en-US" sz="1015" u="none" strike="noStrike" spc="88">
                <a:solidFill>
                  <a:srgbClr val="E9006A"/>
                </a:solidFill>
                <a:latin typeface="Open Sauce Bold"/>
              </a:rPr>
              <a:t>ELSIE MACGILL</a:t>
            </a:r>
          </a:p>
          <a:p>
            <a:pPr marL="0" lvl="0" indent="0" algn="just">
              <a:lnSpc>
                <a:spcPts val="1208"/>
              </a:lnSpc>
              <a:spcBef>
                <a:spcPct val="0"/>
              </a:spcBef>
            </a:pPr>
            <a:r>
              <a:rPr lang="en-US" sz="1015" u="none" strike="noStrike" spc="88">
                <a:solidFill>
                  <a:srgbClr val="545454"/>
                </a:solidFill>
                <a:latin typeface="Open Sauce Light"/>
              </a:rPr>
              <a:t>Première femme au monde à obtenir un poste d’ingénieur en chef en aéronautique. Elle fût également la première femme nord-américaine à obtenir un diplôme en génie électrique et génie aéronautique en 1929.</a:t>
            </a:r>
          </a:p>
        </p:txBody>
      </p:sp>
      <p:sp>
        <p:nvSpPr>
          <p:cNvPr id="21" name="TextBox 21"/>
          <p:cNvSpPr txBox="1"/>
          <p:nvPr/>
        </p:nvSpPr>
        <p:spPr>
          <a:xfrm>
            <a:off x="13728958" y="3658240"/>
            <a:ext cx="3168359" cy="1372890"/>
          </a:xfrm>
          <a:prstGeom prst="rect">
            <a:avLst/>
          </a:prstGeom>
        </p:spPr>
        <p:txBody>
          <a:bodyPr lIns="0" tIns="0" rIns="0" bIns="0" rtlCol="0" anchor="t">
            <a:spAutoFit/>
          </a:bodyPr>
          <a:lstStyle/>
          <a:p>
            <a:pPr marL="0" lvl="0" indent="0" algn="just">
              <a:lnSpc>
                <a:spcPts val="1208"/>
              </a:lnSpc>
              <a:spcBef>
                <a:spcPct val="0"/>
              </a:spcBef>
            </a:pPr>
            <a:r>
              <a:rPr lang="en-US" sz="1015" u="none" strike="noStrike" spc="88">
                <a:solidFill>
                  <a:srgbClr val="E9006A"/>
                </a:solidFill>
                <a:latin typeface="Open Sauce Bold"/>
              </a:rPr>
              <a:t>CÉCILE DUMONT DAYOT</a:t>
            </a:r>
          </a:p>
          <a:p>
            <a:pPr marL="0" lvl="0" indent="0" algn="just">
              <a:lnSpc>
                <a:spcPts val="1208"/>
              </a:lnSpc>
              <a:spcBef>
                <a:spcPct val="0"/>
              </a:spcBef>
            </a:pPr>
            <a:r>
              <a:rPr lang="en-US" sz="1015" u="none" strike="noStrike" spc="88">
                <a:solidFill>
                  <a:srgbClr val="545454"/>
                </a:solidFill>
                <a:latin typeface="Open Sauce Light"/>
              </a:rPr>
              <a:t>Première femme aux commandes d'une base de la Marine nationale le 24 juin 2021.</a:t>
            </a:r>
          </a:p>
          <a:p>
            <a:pPr marL="0" lvl="0" indent="0" algn="just">
              <a:lnSpc>
                <a:spcPts val="1208"/>
              </a:lnSpc>
              <a:spcBef>
                <a:spcPct val="0"/>
              </a:spcBef>
            </a:pPr>
            <a:r>
              <a:rPr lang="en-US" sz="1015" u="none" strike="noStrike" spc="88">
                <a:solidFill>
                  <a:srgbClr val="545454"/>
                </a:solidFill>
                <a:latin typeface="Open Sauce Light"/>
              </a:rPr>
              <a:t>Elle a fait des études à l’École navale,  trois ans après l’ouverture aux premières femmes. Pendant 12 ans, elle a été pilote d’hélicoptère.</a:t>
            </a:r>
          </a:p>
          <a:p>
            <a:pPr marL="0" lvl="0" indent="0" algn="just">
              <a:lnSpc>
                <a:spcPts val="1208"/>
              </a:lnSpc>
              <a:spcBef>
                <a:spcPct val="0"/>
              </a:spcBef>
            </a:pPr>
            <a:endParaRPr lang="en-US" sz="1015" u="none" strike="noStrike" spc="88">
              <a:solidFill>
                <a:srgbClr val="545454"/>
              </a:solidFill>
              <a:latin typeface="Open Sauce Light"/>
            </a:endParaRPr>
          </a:p>
          <a:p>
            <a:pPr marL="0" lvl="0" indent="0" algn="just">
              <a:lnSpc>
                <a:spcPts val="1208"/>
              </a:lnSpc>
              <a:spcBef>
                <a:spcPct val="0"/>
              </a:spcBef>
            </a:pPr>
            <a:endParaRPr lang="en-US" sz="1015" u="none" strike="noStrike" spc="88">
              <a:solidFill>
                <a:srgbClr val="545454"/>
              </a:solidFill>
              <a:latin typeface="Open Sauce Light"/>
            </a:endParaRPr>
          </a:p>
        </p:txBody>
      </p:sp>
      <p:sp>
        <p:nvSpPr>
          <p:cNvPr id="22" name="TextBox 22"/>
          <p:cNvSpPr txBox="1"/>
          <p:nvPr/>
        </p:nvSpPr>
        <p:spPr>
          <a:xfrm>
            <a:off x="5603873" y="8678908"/>
            <a:ext cx="3147694" cy="1220490"/>
          </a:xfrm>
          <a:prstGeom prst="rect">
            <a:avLst/>
          </a:prstGeom>
        </p:spPr>
        <p:txBody>
          <a:bodyPr lIns="0" tIns="0" rIns="0" bIns="0" rtlCol="0" anchor="t">
            <a:spAutoFit/>
          </a:bodyPr>
          <a:lstStyle/>
          <a:p>
            <a:pPr algn="just">
              <a:lnSpc>
                <a:spcPts val="1208"/>
              </a:lnSpc>
            </a:pPr>
            <a:r>
              <a:rPr lang="en-US" sz="1015" spc="88">
                <a:solidFill>
                  <a:srgbClr val="E9006A"/>
                </a:solidFill>
                <a:latin typeface="Open Sauce Bold"/>
              </a:rPr>
              <a:t>SOLVEIG KREY</a:t>
            </a:r>
          </a:p>
          <a:p>
            <a:pPr algn="just">
              <a:lnSpc>
                <a:spcPts val="1208"/>
              </a:lnSpc>
            </a:pPr>
            <a:r>
              <a:rPr lang="en-US" sz="1015" spc="88">
                <a:solidFill>
                  <a:srgbClr val="545454"/>
                </a:solidFill>
                <a:latin typeface="Open Sauce"/>
              </a:rPr>
              <a:t>première femme au monde à commander un sous-marin. </a:t>
            </a:r>
          </a:p>
          <a:p>
            <a:pPr marL="0" lvl="0" indent="0" algn="just">
              <a:lnSpc>
                <a:spcPts val="1208"/>
              </a:lnSpc>
              <a:spcBef>
                <a:spcPct val="0"/>
              </a:spcBef>
            </a:pPr>
            <a:r>
              <a:rPr lang="en-US" sz="1015" spc="88">
                <a:solidFill>
                  <a:srgbClr val="545454"/>
                </a:solidFill>
                <a:latin typeface="Open Sauce"/>
              </a:rPr>
              <a:t>En 1995, elle prend le commandement de « KNM Kobben », sous-marin de la marine norvégienne, une première mondiale pour une femme. Au total, elle cumule 9 années passées à bord de sous-marins.</a:t>
            </a:r>
          </a:p>
        </p:txBody>
      </p:sp>
      <p:sp>
        <p:nvSpPr>
          <p:cNvPr id="23" name="TextBox 23"/>
          <p:cNvSpPr txBox="1"/>
          <p:nvPr/>
        </p:nvSpPr>
        <p:spPr>
          <a:xfrm>
            <a:off x="1399376" y="3658240"/>
            <a:ext cx="3143040" cy="1677690"/>
          </a:xfrm>
          <a:prstGeom prst="rect">
            <a:avLst/>
          </a:prstGeom>
        </p:spPr>
        <p:txBody>
          <a:bodyPr lIns="0" tIns="0" rIns="0" bIns="0" rtlCol="0" anchor="t">
            <a:spAutoFit/>
          </a:bodyPr>
          <a:lstStyle/>
          <a:p>
            <a:pPr algn="just">
              <a:lnSpc>
                <a:spcPts val="1208"/>
              </a:lnSpc>
            </a:pPr>
            <a:r>
              <a:rPr lang="en-US" sz="1015" spc="88">
                <a:solidFill>
                  <a:srgbClr val="E9006A"/>
                </a:solidFill>
                <a:latin typeface="Open Sauce Bold"/>
              </a:rPr>
              <a:t>SOPHIE ADENOT</a:t>
            </a:r>
          </a:p>
          <a:p>
            <a:pPr marL="0" lvl="0" indent="0" algn="just">
              <a:lnSpc>
                <a:spcPts val="1208"/>
              </a:lnSpc>
              <a:spcBef>
                <a:spcPct val="0"/>
              </a:spcBef>
            </a:pPr>
            <a:r>
              <a:rPr lang="en-US" sz="1015" spc="88">
                <a:solidFill>
                  <a:srgbClr val="545454"/>
                </a:solidFill>
                <a:latin typeface="Open Sauce"/>
              </a:rPr>
              <a:t>Première femme française pilote d’essai d’hélicoptères, lieutenant-colonel de l’Armée de l’air et de l’espace, à 40 ans, Sophie Adenot est la deuxième femme française astronaute, 20 ans après Claudie Haigneré. Elle fait partie des cinq nouveaux spationautes européens retenus en 2022, après une sélection drastique parmi plus de 22 000 postulants auprès de l’Agence spatiale européenne (ESA). </a:t>
            </a:r>
          </a:p>
        </p:txBody>
      </p:sp>
      <p:sp>
        <p:nvSpPr>
          <p:cNvPr id="24" name="TextBox 24"/>
          <p:cNvSpPr txBox="1"/>
          <p:nvPr/>
        </p:nvSpPr>
        <p:spPr>
          <a:xfrm>
            <a:off x="9804188" y="8678908"/>
            <a:ext cx="3161921" cy="1068090"/>
          </a:xfrm>
          <a:prstGeom prst="rect">
            <a:avLst/>
          </a:prstGeom>
        </p:spPr>
        <p:txBody>
          <a:bodyPr lIns="0" tIns="0" rIns="0" bIns="0" rtlCol="0" anchor="t">
            <a:spAutoFit/>
          </a:bodyPr>
          <a:lstStyle/>
          <a:p>
            <a:pPr algn="just">
              <a:lnSpc>
                <a:spcPts val="1208"/>
              </a:lnSpc>
            </a:pPr>
            <a:r>
              <a:rPr lang="en-US" sz="1015" spc="88">
                <a:solidFill>
                  <a:srgbClr val="E9006A"/>
                </a:solidFill>
                <a:latin typeface="Open Sauce Bold"/>
              </a:rPr>
              <a:t>MICHÈLE MOUTON</a:t>
            </a:r>
          </a:p>
          <a:p>
            <a:pPr marL="0" lvl="0" indent="0" algn="l">
              <a:lnSpc>
                <a:spcPts val="1208"/>
              </a:lnSpc>
              <a:spcBef>
                <a:spcPct val="0"/>
              </a:spcBef>
            </a:pPr>
            <a:r>
              <a:rPr lang="en-US" sz="1015" spc="88">
                <a:solidFill>
                  <a:srgbClr val="545454"/>
                </a:solidFill>
                <a:latin typeface="Open Sauce"/>
              </a:rPr>
              <a:t>Vice-championne du monde de rallye en 1982, elle est tout simplement la première pilote de course femme professionnelle de l’histoire. Depuis 2011, elle est Manager général du championnat du monde des rallyes.</a:t>
            </a:r>
          </a:p>
        </p:txBody>
      </p:sp>
      <p:sp>
        <p:nvSpPr>
          <p:cNvPr id="25" name="TextBox 25"/>
          <p:cNvSpPr txBox="1"/>
          <p:nvPr/>
        </p:nvSpPr>
        <p:spPr>
          <a:xfrm>
            <a:off x="1399376" y="8683570"/>
            <a:ext cx="3153227" cy="1220490"/>
          </a:xfrm>
          <a:prstGeom prst="rect">
            <a:avLst/>
          </a:prstGeom>
        </p:spPr>
        <p:txBody>
          <a:bodyPr lIns="0" tIns="0" rIns="0" bIns="0" rtlCol="0" anchor="t">
            <a:spAutoFit/>
          </a:bodyPr>
          <a:lstStyle/>
          <a:p>
            <a:pPr algn="just">
              <a:lnSpc>
                <a:spcPts val="1208"/>
              </a:lnSpc>
            </a:pPr>
            <a:r>
              <a:rPr lang="en-US" sz="1015" spc="88">
                <a:solidFill>
                  <a:srgbClr val="E9006A"/>
                </a:solidFill>
                <a:latin typeface="Open Sauce Bold"/>
              </a:rPr>
              <a:t>PHILIPPINE DOLBEAU</a:t>
            </a:r>
          </a:p>
          <a:p>
            <a:pPr marL="0" lvl="0" indent="0" algn="just">
              <a:lnSpc>
                <a:spcPts val="1208"/>
              </a:lnSpc>
              <a:spcBef>
                <a:spcPct val="0"/>
              </a:spcBef>
            </a:pPr>
            <a:r>
              <a:rPr lang="en-US" sz="1015" spc="88">
                <a:solidFill>
                  <a:srgbClr val="545454"/>
                </a:solidFill>
                <a:latin typeface="Open Sauce"/>
              </a:rPr>
              <a:t>Entrepreneure dans la Tech à seulement 15 ans, elle crée le concept Newschool, une solution numérique pour faire l'appel en classe  . Les attentats de Paris en 2015 feront pivoter sa jeune entreprise pour contribuer au renforcement de la sécurité des enfants dans les écoles. </a:t>
            </a:r>
          </a:p>
        </p:txBody>
      </p:sp>
      <p:sp>
        <p:nvSpPr>
          <p:cNvPr id="26" name="Freeform 26"/>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10"/>
            <a:stretch>
              <a:fillRect/>
            </a:stretch>
          </a:blipFill>
        </p:spPr>
        <p:txBody>
          <a:bodyPr/>
          <a:lstStyle/>
          <a:p>
            <a:endParaRPr 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8288000" cy="5567045"/>
            <a:chOff x="0" y="0"/>
            <a:chExt cx="5501479" cy="1717667"/>
          </a:xfrm>
        </p:grpSpPr>
        <p:sp>
          <p:nvSpPr>
            <p:cNvPr id="3" name="Freeform 3"/>
            <p:cNvSpPr/>
            <p:nvPr/>
          </p:nvSpPr>
          <p:spPr>
            <a:xfrm>
              <a:off x="0" y="0"/>
              <a:ext cx="5501479" cy="1717667"/>
            </a:xfrm>
            <a:custGeom>
              <a:avLst/>
              <a:gdLst/>
              <a:ahLst/>
              <a:cxnLst/>
              <a:rect l="l" t="t" r="r" b="b"/>
              <a:pathLst>
                <a:path w="5501479" h="1717667">
                  <a:moveTo>
                    <a:pt x="0" y="0"/>
                  </a:moveTo>
                  <a:lnTo>
                    <a:pt x="5501479" y="0"/>
                  </a:lnTo>
                  <a:lnTo>
                    <a:pt x="5501479" y="1717667"/>
                  </a:lnTo>
                  <a:lnTo>
                    <a:pt x="0" y="1717667"/>
                  </a:lnTo>
                  <a:close/>
                </a:path>
              </a:pathLst>
            </a:custGeom>
            <a:solidFill>
              <a:srgbClr val="E9006A"/>
            </a:solidFill>
          </p:spPr>
          <p:txBody>
            <a:bodyPr/>
            <a:lstStyle/>
            <a:p>
              <a:endParaRPr lang="fr-FR"/>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6" name="Freeform 6"/>
          <p:cNvSpPr/>
          <p:nvPr/>
        </p:nvSpPr>
        <p:spPr>
          <a:xfrm>
            <a:off x="9312904" y="7324706"/>
            <a:ext cx="2556131" cy="2535682"/>
          </a:xfrm>
          <a:custGeom>
            <a:avLst/>
            <a:gdLst/>
            <a:ahLst/>
            <a:cxnLst/>
            <a:rect l="l" t="t" r="r" b="b"/>
            <a:pathLst>
              <a:path w="3023120" h="2998935">
                <a:moveTo>
                  <a:pt x="0" y="0"/>
                </a:moveTo>
                <a:lnTo>
                  <a:pt x="3023120" y="0"/>
                </a:lnTo>
                <a:lnTo>
                  <a:pt x="3023120" y="2998935"/>
                </a:lnTo>
                <a:lnTo>
                  <a:pt x="0" y="2998935"/>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FR"/>
          </a:p>
        </p:txBody>
      </p:sp>
      <p:sp>
        <p:nvSpPr>
          <p:cNvPr id="7" name="Freeform 7"/>
          <p:cNvSpPr/>
          <p:nvPr/>
        </p:nvSpPr>
        <p:spPr>
          <a:xfrm>
            <a:off x="6425556" y="7289064"/>
            <a:ext cx="2556131" cy="2535682"/>
          </a:xfrm>
          <a:custGeom>
            <a:avLst/>
            <a:gdLst/>
            <a:ahLst/>
            <a:cxnLst/>
            <a:rect l="l" t="t" r="r" b="b"/>
            <a:pathLst>
              <a:path w="3023120" h="2998935">
                <a:moveTo>
                  <a:pt x="0" y="0"/>
                </a:moveTo>
                <a:lnTo>
                  <a:pt x="3023120" y="0"/>
                </a:lnTo>
                <a:lnTo>
                  <a:pt x="3023120" y="2998935"/>
                </a:lnTo>
                <a:lnTo>
                  <a:pt x="0" y="299893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FR"/>
          </a:p>
        </p:txBody>
      </p:sp>
      <p:sp>
        <p:nvSpPr>
          <p:cNvPr id="8" name="Freeform 8"/>
          <p:cNvSpPr/>
          <p:nvPr/>
        </p:nvSpPr>
        <p:spPr>
          <a:xfrm>
            <a:off x="12200252" y="7288161"/>
            <a:ext cx="2556131" cy="2535682"/>
          </a:xfrm>
          <a:custGeom>
            <a:avLst/>
            <a:gdLst/>
            <a:ahLst/>
            <a:cxnLst/>
            <a:rect l="l" t="t" r="r" b="b"/>
            <a:pathLst>
              <a:path w="3023120" h="2998935">
                <a:moveTo>
                  <a:pt x="0" y="0"/>
                </a:moveTo>
                <a:lnTo>
                  <a:pt x="3023120" y="0"/>
                </a:lnTo>
                <a:lnTo>
                  <a:pt x="3023120" y="2998935"/>
                </a:lnTo>
                <a:lnTo>
                  <a:pt x="0" y="299893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FR"/>
          </a:p>
        </p:txBody>
      </p:sp>
      <p:sp>
        <p:nvSpPr>
          <p:cNvPr id="9" name="Freeform 9"/>
          <p:cNvSpPr/>
          <p:nvPr/>
        </p:nvSpPr>
        <p:spPr>
          <a:xfrm>
            <a:off x="15087600" y="7277100"/>
            <a:ext cx="2556131" cy="2535682"/>
          </a:xfrm>
          <a:custGeom>
            <a:avLst/>
            <a:gdLst/>
            <a:ahLst/>
            <a:cxnLst/>
            <a:rect l="l" t="t" r="r" b="b"/>
            <a:pathLst>
              <a:path w="3023120" h="2998935">
                <a:moveTo>
                  <a:pt x="0" y="0"/>
                </a:moveTo>
                <a:lnTo>
                  <a:pt x="3023121" y="0"/>
                </a:lnTo>
                <a:lnTo>
                  <a:pt x="3023121" y="2998935"/>
                </a:lnTo>
                <a:lnTo>
                  <a:pt x="0" y="299893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0" name="Freeform 10"/>
          <p:cNvSpPr/>
          <p:nvPr/>
        </p:nvSpPr>
        <p:spPr>
          <a:xfrm>
            <a:off x="638548" y="7289064"/>
            <a:ext cx="2556131" cy="2535682"/>
          </a:xfrm>
          <a:custGeom>
            <a:avLst/>
            <a:gdLst/>
            <a:ahLst/>
            <a:cxnLst/>
            <a:rect l="l" t="t" r="r" b="b"/>
            <a:pathLst>
              <a:path w="3023120" h="2998935">
                <a:moveTo>
                  <a:pt x="0" y="0"/>
                </a:moveTo>
                <a:lnTo>
                  <a:pt x="3023120" y="0"/>
                </a:lnTo>
                <a:lnTo>
                  <a:pt x="3023120" y="2998935"/>
                </a:lnTo>
                <a:lnTo>
                  <a:pt x="0" y="299893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1" name="Freeform 11"/>
          <p:cNvSpPr/>
          <p:nvPr/>
        </p:nvSpPr>
        <p:spPr>
          <a:xfrm>
            <a:off x="3525896" y="7288161"/>
            <a:ext cx="2557042" cy="2536585"/>
          </a:xfrm>
          <a:custGeom>
            <a:avLst/>
            <a:gdLst/>
            <a:ahLst/>
            <a:cxnLst/>
            <a:rect l="l" t="t" r="r" b="b"/>
            <a:pathLst>
              <a:path w="3024197" h="3000003">
                <a:moveTo>
                  <a:pt x="0" y="0"/>
                </a:moveTo>
                <a:lnTo>
                  <a:pt x="3024197" y="0"/>
                </a:lnTo>
                <a:lnTo>
                  <a:pt x="3024197" y="3000003"/>
                </a:lnTo>
                <a:lnTo>
                  <a:pt x="0" y="300000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fr-FR"/>
          </a:p>
        </p:txBody>
      </p:sp>
      <p:sp>
        <p:nvSpPr>
          <p:cNvPr id="12" name="TextBox 12"/>
          <p:cNvSpPr txBox="1"/>
          <p:nvPr/>
        </p:nvSpPr>
        <p:spPr>
          <a:xfrm>
            <a:off x="3038502" y="1484604"/>
            <a:ext cx="12423194" cy="2096243"/>
          </a:xfrm>
          <a:prstGeom prst="rect">
            <a:avLst/>
          </a:prstGeom>
        </p:spPr>
        <p:txBody>
          <a:bodyPr lIns="0" tIns="0" rIns="0" bIns="0" rtlCol="0" anchor="t">
            <a:spAutoFit/>
          </a:bodyPr>
          <a:lstStyle/>
          <a:p>
            <a:pPr algn="ctr">
              <a:lnSpc>
                <a:spcPts val="8485"/>
              </a:lnSpc>
            </a:pPr>
            <a:r>
              <a:rPr lang="en-US" sz="6060">
                <a:solidFill>
                  <a:srgbClr val="FFFFFF"/>
                </a:solidFill>
                <a:latin typeface="Muli Bold"/>
              </a:rPr>
              <a:t>La parole est à vous, </a:t>
            </a:r>
          </a:p>
          <a:p>
            <a:pPr algn="ctr">
              <a:lnSpc>
                <a:spcPts val="8485"/>
              </a:lnSpc>
            </a:pPr>
            <a:r>
              <a:rPr lang="en-US" sz="6060">
                <a:solidFill>
                  <a:srgbClr val="FFFFFF"/>
                </a:solidFill>
                <a:latin typeface="Muli Bold"/>
              </a:rPr>
              <a:t>Posez-nous toutes vos questions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3371"/>
            <a:ext cx="19047910" cy="10590371"/>
            <a:chOff x="0" y="0"/>
            <a:chExt cx="25397214" cy="14120494"/>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5397214" cy="14120494"/>
            </a:xfrm>
            <a:prstGeom prst="rect">
              <a:avLst/>
            </a:prstGeom>
          </p:spPr>
        </p:pic>
      </p:grpSp>
      <p:sp>
        <p:nvSpPr>
          <p:cNvPr id="4" name="Freeform 4"/>
          <p:cNvSpPr/>
          <p:nvPr/>
        </p:nvSpPr>
        <p:spPr>
          <a:xfrm flipH="1">
            <a:off x="4288702" y="-1347505"/>
            <a:ext cx="14065746" cy="11634505"/>
          </a:xfrm>
          <a:custGeom>
            <a:avLst/>
            <a:gdLst/>
            <a:ahLst/>
            <a:cxnLst/>
            <a:rect l="l" t="t" r="r" b="b"/>
            <a:pathLst>
              <a:path w="14065746" h="11634505">
                <a:moveTo>
                  <a:pt x="14065746" y="0"/>
                </a:moveTo>
                <a:lnTo>
                  <a:pt x="0" y="0"/>
                </a:lnTo>
                <a:lnTo>
                  <a:pt x="0" y="11634505"/>
                </a:lnTo>
                <a:lnTo>
                  <a:pt x="14065746" y="11634505"/>
                </a:lnTo>
                <a:lnTo>
                  <a:pt x="1406574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sp>
        <p:nvSpPr>
          <p:cNvPr id="5" name="Freeform 5"/>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
        <p:nvSpPr>
          <p:cNvPr id="6" name="TextBox 6"/>
          <p:cNvSpPr txBox="1"/>
          <p:nvPr/>
        </p:nvSpPr>
        <p:spPr>
          <a:xfrm>
            <a:off x="9177224" y="7512167"/>
            <a:ext cx="8668556" cy="511810"/>
          </a:xfrm>
          <a:prstGeom prst="rect">
            <a:avLst/>
          </a:prstGeom>
        </p:spPr>
        <p:txBody>
          <a:bodyPr lIns="0" tIns="0" rIns="0" bIns="0" rtlCol="0" anchor="t">
            <a:spAutoFit/>
          </a:bodyPr>
          <a:lstStyle/>
          <a:p>
            <a:pPr algn="ctr">
              <a:lnSpc>
                <a:spcPts val="4160"/>
              </a:lnSpc>
            </a:pPr>
            <a:endParaRPr/>
          </a:p>
        </p:txBody>
      </p:sp>
      <p:sp>
        <p:nvSpPr>
          <p:cNvPr id="7" name="TextBox 7"/>
          <p:cNvSpPr txBox="1"/>
          <p:nvPr/>
        </p:nvSpPr>
        <p:spPr>
          <a:xfrm>
            <a:off x="9177224" y="3462102"/>
            <a:ext cx="8668556" cy="3296120"/>
          </a:xfrm>
          <a:prstGeom prst="rect">
            <a:avLst/>
          </a:prstGeom>
        </p:spPr>
        <p:txBody>
          <a:bodyPr lIns="0" tIns="0" rIns="0" bIns="0" rtlCol="0" anchor="t">
            <a:spAutoFit/>
          </a:bodyPr>
          <a:lstStyle/>
          <a:p>
            <a:pPr marL="0" lvl="0" indent="0">
              <a:lnSpc>
                <a:spcPts val="8710"/>
              </a:lnSpc>
              <a:spcBef>
                <a:spcPct val="0"/>
              </a:spcBef>
            </a:pPr>
            <a:r>
              <a:rPr lang="en-US" sz="6700" spc="-134">
                <a:solidFill>
                  <a:srgbClr val="FFFFFF"/>
                </a:solidFill>
                <a:latin typeface="Muli Bold"/>
              </a:rPr>
              <a:t>Qu'est ce que le monde du bâtiment et de la construction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2313918" y="1530498"/>
            <a:ext cx="13498293" cy="7727802"/>
            <a:chOff x="0" y="0"/>
            <a:chExt cx="3555106" cy="2035306"/>
          </a:xfrm>
        </p:grpSpPr>
        <p:sp>
          <p:nvSpPr>
            <p:cNvPr id="4" name="Freeform 4"/>
            <p:cNvSpPr/>
            <p:nvPr/>
          </p:nvSpPr>
          <p:spPr>
            <a:xfrm>
              <a:off x="0" y="0"/>
              <a:ext cx="3555106" cy="2035306"/>
            </a:xfrm>
            <a:custGeom>
              <a:avLst/>
              <a:gdLst/>
              <a:ahLst/>
              <a:cxnLst/>
              <a:rect l="l" t="t" r="r" b="b"/>
              <a:pathLst>
                <a:path w="3555106" h="2035306">
                  <a:moveTo>
                    <a:pt x="0" y="0"/>
                  </a:moveTo>
                  <a:lnTo>
                    <a:pt x="3555106" y="0"/>
                  </a:lnTo>
                  <a:lnTo>
                    <a:pt x="3555106" y="2035306"/>
                  </a:lnTo>
                  <a:lnTo>
                    <a:pt x="0" y="2035306"/>
                  </a:lnTo>
                  <a:close/>
                </a:path>
              </a:pathLst>
            </a:custGeom>
            <a:solidFill>
              <a:srgbClr val="E9006A"/>
            </a:solidFill>
            <a:ln>
              <a:noFill/>
            </a:ln>
          </p:spPr>
          <p:txBody>
            <a:bodyPr/>
            <a:lstStyle/>
            <a:p>
              <a:endParaRPr lang="fr-FR"/>
            </a:p>
          </p:txBody>
        </p:sp>
        <p:sp>
          <p:nvSpPr>
            <p:cNvPr id="5" name="TextBox 5"/>
            <p:cNvSpPr txBox="1"/>
            <p:nvPr/>
          </p:nvSpPr>
          <p:spPr>
            <a:xfrm>
              <a:off x="0" y="-28575"/>
              <a:ext cx="812800" cy="841375"/>
            </a:xfrm>
            <a:prstGeom prst="rect">
              <a:avLst/>
            </a:prstGeom>
          </p:spPr>
          <p:txBody>
            <a:bodyPr lIns="50800" tIns="50800" rIns="50800" bIns="50800" rtlCol="0" anchor="ctr"/>
            <a:lstStyle/>
            <a:p>
              <a:pPr marL="0" lvl="0" indent="0" algn="ctr">
                <a:lnSpc>
                  <a:spcPts val="1959"/>
                </a:lnSpc>
                <a:spcBef>
                  <a:spcPct val="0"/>
                </a:spcBef>
              </a:pPr>
              <a:endParaRPr/>
            </a:p>
          </p:txBody>
        </p:sp>
      </p:grpSp>
      <p:grpSp>
        <p:nvGrpSpPr>
          <p:cNvPr id="6" name="Group 6"/>
          <p:cNvGrpSpPr/>
          <p:nvPr/>
        </p:nvGrpSpPr>
        <p:grpSpPr>
          <a:xfrm>
            <a:off x="2478767" y="1717612"/>
            <a:ext cx="7191996" cy="438794"/>
            <a:chOff x="0" y="0"/>
            <a:chExt cx="1894188" cy="115567"/>
          </a:xfrm>
        </p:grpSpPr>
        <p:sp>
          <p:nvSpPr>
            <p:cNvPr id="7" name="Freeform 7"/>
            <p:cNvSpPr/>
            <p:nvPr/>
          </p:nvSpPr>
          <p:spPr>
            <a:xfrm>
              <a:off x="0" y="0"/>
              <a:ext cx="1894188" cy="115567"/>
            </a:xfrm>
            <a:custGeom>
              <a:avLst/>
              <a:gdLst/>
              <a:ahLst/>
              <a:cxnLst/>
              <a:rect l="l" t="t" r="r" b="b"/>
              <a:pathLst>
                <a:path w="1894188" h="115567">
                  <a:moveTo>
                    <a:pt x="0" y="0"/>
                  </a:moveTo>
                  <a:lnTo>
                    <a:pt x="1894188" y="0"/>
                  </a:lnTo>
                  <a:lnTo>
                    <a:pt x="1894188" y="115567"/>
                  </a:lnTo>
                  <a:lnTo>
                    <a:pt x="0" y="115567"/>
                  </a:lnTo>
                  <a:close/>
                </a:path>
              </a:pathLst>
            </a:custGeom>
            <a:solidFill>
              <a:srgbClr val="FFFFFF"/>
            </a:solidFill>
          </p:spPr>
          <p:txBody>
            <a:bodyPr/>
            <a:lstStyle/>
            <a:p>
              <a:endParaRPr lang="fr-FR"/>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9" name="Freeform 9"/>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
        <p:nvSpPr>
          <p:cNvPr id="10" name="TextBox 10"/>
          <p:cNvSpPr txBox="1"/>
          <p:nvPr/>
        </p:nvSpPr>
        <p:spPr>
          <a:xfrm>
            <a:off x="2478767" y="2263509"/>
            <a:ext cx="13168596" cy="3180154"/>
          </a:xfrm>
          <a:prstGeom prst="rect">
            <a:avLst/>
          </a:prstGeom>
        </p:spPr>
        <p:txBody>
          <a:bodyPr lIns="0" tIns="0" rIns="0" bIns="0" rtlCol="0" anchor="t">
            <a:spAutoFit/>
          </a:bodyPr>
          <a:lstStyle/>
          <a:p>
            <a:pPr algn="l">
              <a:lnSpc>
                <a:spcPts val="4248"/>
              </a:lnSpc>
            </a:pPr>
            <a:r>
              <a:rPr lang="en-US" sz="3034" dirty="0">
                <a:solidFill>
                  <a:srgbClr val="FFFFFF"/>
                </a:solidFill>
                <a:latin typeface="Muli Bold"/>
              </a:rPr>
              <a:t>La </a:t>
            </a:r>
            <a:r>
              <a:rPr lang="en-US" sz="3034" dirty="0" err="1">
                <a:solidFill>
                  <a:srgbClr val="FFFFFF"/>
                </a:solidFill>
                <a:latin typeface="Muli Bold"/>
              </a:rPr>
              <a:t>ville</a:t>
            </a:r>
            <a:r>
              <a:rPr lang="en-US" sz="3034" dirty="0">
                <a:solidFill>
                  <a:srgbClr val="FFFFFF"/>
                </a:solidFill>
                <a:latin typeface="Muli Bold"/>
              </a:rPr>
              <a:t> </a:t>
            </a:r>
            <a:r>
              <a:rPr lang="en-US" sz="3034" dirty="0" err="1">
                <a:solidFill>
                  <a:srgbClr val="FFFFFF"/>
                </a:solidFill>
                <a:latin typeface="Muli Bold"/>
              </a:rPr>
              <a:t>intelligente</a:t>
            </a:r>
            <a:r>
              <a:rPr lang="en-US" sz="3034" dirty="0">
                <a:solidFill>
                  <a:srgbClr val="FFFFFF"/>
                </a:solidFill>
                <a:latin typeface="Muli Bold"/>
              </a:rPr>
              <a:t> et durable </a:t>
            </a:r>
            <a:r>
              <a:rPr lang="en-US" sz="3034" dirty="0" err="1">
                <a:solidFill>
                  <a:srgbClr val="FFFFFF"/>
                </a:solidFill>
                <a:latin typeface="Muli Bold"/>
              </a:rPr>
              <a:t>est</a:t>
            </a:r>
            <a:r>
              <a:rPr lang="en-US" sz="3034" dirty="0">
                <a:solidFill>
                  <a:srgbClr val="FFFFFF"/>
                </a:solidFill>
                <a:latin typeface="Muli Bold"/>
              </a:rPr>
              <a:t> un concept de </a:t>
            </a:r>
            <a:r>
              <a:rPr lang="en-US" sz="3034" dirty="0" err="1">
                <a:solidFill>
                  <a:srgbClr val="FFFFFF"/>
                </a:solidFill>
                <a:latin typeface="Muli Bold"/>
              </a:rPr>
              <a:t>développement</a:t>
            </a:r>
            <a:r>
              <a:rPr lang="en-US" sz="3034" dirty="0">
                <a:solidFill>
                  <a:srgbClr val="FFFFFF"/>
                </a:solidFill>
                <a:latin typeface="Muli Bold"/>
              </a:rPr>
              <a:t> </a:t>
            </a:r>
            <a:r>
              <a:rPr lang="en-US" sz="3034" dirty="0" err="1">
                <a:solidFill>
                  <a:srgbClr val="FFFFFF"/>
                </a:solidFill>
                <a:latin typeface="Muli Bold"/>
              </a:rPr>
              <a:t>urbain</a:t>
            </a:r>
            <a:r>
              <a:rPr lang="en-US" sz="3034" dirty="0">
                <a:solidFill>
                  <a:srgbClr val="FFFFFF"/>
                </a:solidFill>
                <a:latin typeface="Muli Bold"/>
              </a:rPr>
              <a:t>. Il </a:t>
            </a:r>
            <a:r>
              <a:rPr lang="en-US" sz="3034" dirty="0" err="1">
                <a:solidFill>
                  <a:srgbClr val="FFFFFF"/>
                </a:solidFill>
                <a:latin typeface="Muli Bold"/>
              </a:rPr>
              <a:t>s'agit</a:t>
            </a:r>
            <a:r>
              <a:rPr lang="en-US" sz="3034" dirty="0">
                <a:solidFill>
                  <a:srgbClr val="FFFFFF"/>
                </a:solidFill>
                <a:latin typeface="Muli Bold"/>
              </a:rPr>
              <a:t> </a:t>
            </a:r>
            <a:r>
              <a:rPr lang="en-US" sz="3034" dirty="0" err="1">
                <a:solidFill>
                  <a:srgbClr val="FFFFFF"/>
                </a:solidFill>
                <a:latin typeface="Muli Bold"/>
              </a:rPr>
              <a:t>d'améliorer</a:t>
            </a:r>
            <a:r>
              <a:rPr lang="en-US" sz="3034" dirty="0">
                <a:solidFill>
                  <a:srgbClr val="FFFFFF"/>
                </a:solidFill>
                <a:latin typeface="Muli Bold"/>
              </a:rPr>
              <a:t> la </a:t>
            </a:r>
            <a:r>
              <a:rPr lang="en-US" sz="3034" dirty="0" err="1">
                <a:solidFill>
                  <a:srgbClr val="FFFFFF"/>
                </a:solidFill>
                <a:latin typeface="Muli Bold"/>
              </a:rPr>
              <a:t>qualité</a:t>
            </a:r>
            <a:r>
              <a:rPr lang="en-US" sz="3034" dirty="0">
                <a:solidFill>
                  <a:srgbClr val="FFFFFF"/>
                </a:solidFill>
                <a:latin typeface="Muli Bold"/>
              </a:rPr>
              <a:t> de vie des </a:t>
            </a:r>
            <a:r>
              <a:rPr lang="en-US" sz="3034" dirty="0" err="1">
                <a:solidFill>
                  <a:srgbClr val="FFFFFF"/>
                </a:solidFill>
                <a:latin typeface="Muli Bold"/>
              </a:rPr>
              <a:t>citadins</a:t>
            </a:r>
            <a:r>
              <a:rPr lang="en-US" sz="3034" dirty="0">
                <a:solidFill>
                  <a:srgbClr val="FFFFFF"/>
                </a:solidFill>
                <a:latin typeface="Muli Bold"/>
              </a:rPr>
              <a:t> </a:t>
            </a:r>
            <a:r>
              <a:rPr lang="en-US" sz="3034" dirty="0" err="1">
                <a:solidFill>
                  <a:srgbClr val="FFFFFF"/>
                </a:solidFill>
                <a:latin typeface="Muli Bold"/>
              </a:rPr>
              <a:t>en</a:t>
            </a:r>
            <a:r>
              <a:rPr lang="en-US" sz="3034" dirty="0">
                <a:solidFill>
                  <a:srgbClr val="FFFFFF"/>
                </a:solidFill>
                <a:latin typeface="Muli Bold"/>
              </a:rPr>
              <a:t> </a:t>
            </a:r>
            <a:r>
              <a:rPr lang="en-US" sz="3034" dirty="0" err="1">
                <a:solidFill>
                  <a:srgbClr val="FFFFFF"/>
                </a:solidFill>
                <a:latin typeface="Muli Bold"/>
              </a:rPr>
              <a:t>rendant</a:t>
            </a:r>
            <a:r>
              <a:rPr lang="en-US" sz="3034" dirty="0">
                <a:solidFill>
                  <a:srgbClr val="FFFFFF"/>
                </a:solidFill>
                <a:latin typeface="Muli Bold"/>
              </a:rPr>
              <a:t> la </a:t>
            </a:r>
            <a:r>
              <a:rPr lang="en-US" sz="3034" dirty="0" err="1">
                <a:solidFill>
                  <a:srgbClr val="FFFFFF"/>
                </a:solidFill>
                <a:latin typeface="Muli Bold"/>
              </a:rPr>
              <a:t>ville</a:t>
            </a:r>
            <a:r>
              <a:rPr lang="en-US" sz="3034" dirty="0">
                <a:solidFill>
                  <a:srgbClr val="FFFFFF"/>
                </a:solidFill>
                <a:latin typeface="Muli Bold"/>
              </a:rPr>
              <a:t> plus adaptive et </a:t>
            </a:r>
            <a:r>
              <a:rPr lang="en-US" sz="3034" dirty="0" err="1">
                <a:solidFill>
                  <a:srgbClr val="FFFFFF"/>
                </a:solidFill>
                <a:latin typeface="Muli Bold"/>
              </a:rPr>
              <a:t>efficace</a:t>
            </a:r>
            <a:r>
              <a:rPr lang="en-US" sz="3034" dirty="0">
                <a:solidFill>
                  <a:srgbClr val="FFFFFF"/>
                </a:solidFill>
                <a:latin typeface="Muli Bold"/>
              </a:rPr>
              <a:t> à </a:t>
            </a:r>
            <a:r>
              <a:rPr lang="en-US" sz="3034" dirty="0" err="1">
                <a:solidFill>
                  <a:srgbClr val="FFFFFF"/>
                </a:solidFill>
                <a:latin typeface="Muli Bold"/>
              </a:rPr>
              <a:t>l'aide</a:t>
            </a:r>
            <a:r>
              <a:rPr lang="en-US" sz="3034" dirty="0">
                <a:solidFill>
                  <a:srgbClr val="FFFFFF"/>
                </a:solidFill>
                <a:latin typeface="Muli Bold"/>
              </a:rPr>
              <a:t> de </a:t>
            </a:r>
            <a:r>
              <a:rPr lang="en-US" sz="3034" dirty="0" err="1">
                <a:solidFill>
                  <a:srgbClr val="FFFFFF"/>
                </a:solidFill>
                <a:latin typeface="Muli Bold"/>
              </a:rPr>
              <a:t>nouvelles</a:t>
            </a:r>
            <a:r>
              <a:rPr lang="en-US" sz="3034" dirty="0">
                <a:solidFill>
                  <a:srgbClr val="FFFFFF"/>
                </a:solidFill>
                <a:latin typeface="Muli Bold"/>
              </a:rPr>
              <a:t> technologies qui </a:t>
            </a:r>
            <a:r>
              <a:rPr lang="en-US" sz="3034" dirty="0" err="1">
                <a:solidFill>
                  <a:srgbClr val="FFFFFF"/>
                </a:solidFill>
                <a:latin typeface="Muli Bold"/>
              </a:rPr>
              <a:t>s'appuient</a:t>
            </a:r>
            <a:r>
              <a:rPr lang="en-US" sz="3034" dirty="0">
                <a:solidFill>
                  <a:srgbClr val="FFFFFF"/>
                </a:solidFill>
                <a:latin typeface="Muli Bold"/>
              </a:rPr>
              <a:t> sur un </a:t>
            </a:r>
            <a:r>
              <a:rPr lang="en-US" sz="3034" dirty="0" err="1">
                <a:solidFill>
                  <a:srgbClr val="FFFFFF"/>
                </a:solidFill>
                <a:latin typeface="Muli Bold"/>
              </a:rPr>
              <a:t>écosystème</a:t>
            </a:r>
            <a:r>
              <a:rPr lang="en-US" sz="3034" dirty="0">
                <a:solidFill>
                  <a:srgbClr val="FFFFFF"/>
                </a:solidFill>
                <a:latin typeface="Muli Bold"/>
              </a:rPr>
              <a:t> </a:t>
            </a:r>
            <a:r>
              <a:rPr lang="en-US" sz="3034" dirty="0" err="1">
                <a:solidFill>
                  <a:srgbClr val="FFFFFF"/>
                </a:solidFill>
                <a:latin typeface="Muli Bold"/>
              </a:rPr>
              <a:t>d'objets</a:t>
            </a:r>
            <a:r>
              <a:rPr lang="en-US" sz="3034" dirty="0">
                <a:solidFill>
                  <a:srgbClr val="FFFFFF"/>
                </a:solidFill>
                <a:latin typeface="Muli Bold"/>
              </a:rPr>
              <a:t> et de services. Dans </a:t>
            </a:r>
            <a:r>
              <a:rPr lang="en-US" sz="3034" dirty="0" err="1">
                <a:solidFill>
                  <a:srgbClr val="FFFFFF"/>
                </a:solidFill>
                <a:latin typeface="Muli Bold"/>
              </a:rPr>
              <a:t>ce</a:t>
            </a:r>
            <a:r>
              <a:rPr lang="en-US" sz="3034" dirty="0">
                <a:solidFill>
                  <a:srgbClr val="FFFFFF"/>
                </a:solidFill>
                <a:latin typeface="Muli Bold"/>
              </a:rPr>
              <a:t> cadre, le </a:t>
            </a:r>
            <a:r>
              <a:rPr lang="en-US" sz="3034" dirty="0" err="1">
                <a:solidFill>
                  <a:srgbClr val="FFFFFF"/>
                </a:solidFill>
                <a:latin typeface="Muli Bold"/>
              </a:rPr>
              <a:t>développement</a:t>
            </a:r>
            <a:r>
              <a:rPr lang="en-US" sz="3034" dirty="0">
                <a:solidFill>
                  <a:srgbClr val="FFFFFF"/>
                </a:solidFill>
                <a:latin typeface="Muli Bold"/>
              </a:rPr>
              <a:t> durable et la nature </a:t>
            </a:r>
            <a:r>
              <a:rPr lang="en-US" sz="3034" dirty="0" err="1">
                <a:solidFill>
                  <a:srgbClr val="FFFFFF"/>
                </a:solidFill>
                <a:latin typeface="Muli Bold"/>
              </a:rPr>
              <a:t>tiennent</a:t>
            </a:r>
            <a:r>
              <a:rPr lang="en-US" sz="3034" dirty="0">
                <a:solidFill>
                  <a:srgbClr val="FFFFFF"/>
                </a:solidFill>
                <a:latin typeface="Muli Bold"/>
              </a:rPr>
              <a:t> </a:t>
            </a:r>
            <a:r>
              <a:rPr lang="en-US" sz="3034" dirty="0" err="1">
                <a:solidFill>
                  <a:srgbClr val="FFFFFF"/>
                </a:solidFill>
                <a:latin typeface="Muli Bold"/>
              </a:rPr>
              <a:t>une</a:t>
            </a:r>
            <a:r>
              <a:rPr lang="en-US" sz="3034" dirty="0">
                <a:solidFill>
                  <a:srgbClr val="FFFFFF"/>
                </a:solidFill>
                <a:latin typeface="Muli Bold"/>
              </a:rPr>
              <a:t> place </a:t>
            </a:r>
            <a:r>
              <a:rPr lang="en-US" sz="3034" dirty="0" err="1">
                <a:solidFill>
                  <a:srgbClr val="FFFFFF"/>
                </a:solidFill>
                <a:latin typeface="Muli Bold"/>
              </a:rPr>
              <a:t>importante</a:t>
            </a:r>
            <a:r>
              <a:rPr lang="en-US" sz="3034" dirty="0">
                <a:solidFill>
                  <a:srgbClr val="FFFFFF"/>
                </a:solidFill>
                <a:latin typeface="Muli Bold"/>
              </a:rPr>
              <a:t> pour la </a:t>
            </a:r>
            <a:r>
              <a:rPr lang="en-US" sz="3034" dirty="0" err="1">
                <a:solidFill>
                  <a:srgbClr val="FFFFFF"/>
                </a:solidFill>
                <a:latin typeface="Muli Bold"/>
              </a:rPr>
              <a:t>qualité</a:t>
            </a:r>
            <a:r>
              <a:rPr lang="en-US" sz="3034" dirty="0">
                <a:solidFill>
                  <a:srgbClr val="FFFFFF"/>
                </a:solidFill>
                <a:latin typeface="Muli Bold"/>
              </a:rPr>
              <a:t> de vie et </a:t>
            </a:r>
            <a:r>
              <a:rPr lang="en-US" sz="3034" dirty="0" err="1">
                <a:solidFill>
                  <a:srgbClr val="FFFFFF"/>
                </a:solidFill>
                <a:latin typeface="Muli Bold"/>
              </a:rPr>
              <a:t>penser</a:t>
            </a:r>
            <a:r>
              <a:rPr lang="en-US" sz="3034" dirty="0">
                <a:solidFill>
                  <a:srgbClr val="FFFFFF"/>
                </a:solidFill>
                <a:latin typeface="Muli Bold"/>
              </a:rPr>
              <a:t> la </a:t>
            </a:r>
            <a:r>
              <a:rPr lang="en-US" sz="3034" dirty="0" err="1">
                <a:solidFill>
                  <a:srgbClr val="FFFFFF"/>
                </a:solidFill>
                <a:latin typeface="Muli Bold"/>
              </a:rPr>
              <a:t>ville</a:t>
            </a:r>
            <a:r>
              <a:rPr lang="en-US" sz="3034" dirty="0">
                <a:solidFill>
                  <a:srgbClr val="FFFFFF"/>
                </a:solidFill>
                <a:latin typeface="Muli Bold"/>
              </a:rPr>
              <a:t> à long </a:t>
            </a:r>
            <a:r>
              <a:rPr lang="en-US" sz="3034" dirty="0" err="1">
                <a:solidFill>
                  <a:srgbClr val="FFFFFF"/>
                </a:solidFill>
                <a:latin typeface="Muli Bold"/>
              </a:rPr>
              <a:t>terme</a:t>
            </a:r>
            <a:r>
              <a:rPr lang="en-US" sz="3034" dirty="0">
                <a:solidFill>
                  <a:srgbClr val="FFFFFF"/>
                </a:solidFill>
                <a:latin typeface="Muli Bold"/>
              </a:rPr>
              <a:t>.</a:t>
            </a:r>
          </a:p>
        </p:txBody>
      </p:sp>
      <p:sp>
        <p:nvSpPr>
          <p:cNvPr id="11" name="TextBox 11"/>
          <p:cNvSpPr txBox="1"/>
          <p:nvPr/>
        </p:nvSpPr>
        <p:spPr>
          <a:xfrm>
            <a:off x="2478767" y="1626984"/>
            <a:ext cx="6232112" cy="562900"/>
          </a:xfrm>
          <a:prstGeom prst="rect">
            <a:avLst/>
          </a:prstGeom>
        </p:spPr>
        <p:txBody>
          <a:bodyPr lIns="0" tIns="0" rIns="0" bIns="0" rtlCol="0" anchor="t">
            <a:spAutoFit/>
          </a:bodyPr>
          <a:lstStyle/>
          <a:p>
            <a:pPr>
              <a:lnSpc>
                <a:spcPts val="4668"/>
              </a:lnSpc>
            </a:pPr>
            <a:r>
              <a:rPr lang="en-US" sz="3334">
                <a:solidFill>
                  <a:srgbClr val="000000"/>
                </a:solidFill>
                <a:latin typeface="Muli Ultra-Bold"/>
              </a:rPr>
              <a:t>LE SMART CITY, C'EST QUOI ?</a:t>
            </a:r>
          </a:p>
        </p:txBody>
      </p:sp>
      <p:grpSp>
        <p:nvGrpSpPr>
          <p:cNvPr id="12" name="Group 12"/>
          <p:cNvGrpSpPr/>
          <p:nvPr/>
        </p:nvGrpSpPr>
        <p:grpSpPr>
          <a:xfrm>
            <a:off x="2478767" y="5855068"/>
            <a:ext cx="5724364" cy="505750"/>
            <a:chOff x="0" y="0"/>
            <a:chExt cx="7632485" cy="674334"/>
          </a:xfrm>
        </p:grpSpPr>
        <p:grpSp>
          <p:nvGrpSpPr>
            <p:cNvPr id="13" name="Group 13"/>
            <p:cNvGrpSpPr/>
            <p:nvPr/>
          </p:nvGrpSpPr>
          <p:grpSpPr>
            <a:xfrm>
              <a:off x="0" y="0"/>
              <a:ext cx="7632485" cy="659996"/>
              <a:chOff x="0" y="0"/>
              <a:chExt cx="1507651" cy="130370"/>
            </a:xfrm>
          </p:grpSpPr>
          <p:sp>
            <p:nvSpPr>
              <p:cNvPr id="14" name="Freeform 14"/>
              <p:cNvSpPr/>
              <p:nvPr/>
            </p:nvSpPr>
            <p:spPr>
              <a:xfrm>
                <a:off x="0" y="0"/>
                <a:ext cx="1507651" cy="130370"/>
              </a:xfrm>
              <a:custGeom>
                <a:avLst/>
                <a:gdLst/>
                <a:ahLst/>
                <a:cxnLst/>
                <a:rect l="l" t="t" r="r" b="b"/>
                <a:pathLst>
                  <a:path w="1507651" h="130370">
                    <a:moveTo>
                      <a:pt x="0" y="0"/>
                    </a:moveTo>
                    <a:lnTo>
                      <a:pt x="1507651" y="0"/>
                    </a:lnTo>
                    <a:lnTo>
                      <a:pt x="1507651" y="130370"/>
                    </a:lnTo>
                    <a:lnTo>
                      <a:pt x="0" y="130370"/>
                    </a:lnTo>
                    <a:close/>
                  </a:path>
                </a:pathLst>
              </a:custGeom>
              <a:solidFill>
                <a:srgbClr val="FFFFFF"/>
              </a:solidFill>
            </p:spPr>
            <p:txBody>
              <a:bodyPr/>
              <a:lstStyle/>
              <a:p>
                <a:endParaRPr lang="fr-FR"/>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6" name="TextBox 16"/>
            <p:cNvSpPr txBox="1"/>
            <p:nvPr/>
          </p:nvSpPr>
          <p:spPr>
            <a:xfrm>
              <a:off x="0" y="-57150"/>
              <a:ext cx="5652365" cy="731484"/>
            </a:xfrm>
            <a:prstGeom prst="rect">
              <a:avLst/>
            </a:prstGeom>
          </p:spPr>
          <p:txBody>
            <a:bodyPr lIns="0" tIns="0" rIns="0" bIns="0" rtlCol="0" anchor="t">
              <a:spAutoFit/>
            </a:bodyPr>
            <a:lstStyle/>
            <a:p>
              <a:pPr>
                <a:lnSpc>
                  <a:spcPts val="4668"/>
                </a:lnSpc>
              </a:pPr>
              <a:r>
                <a:rPr lang="en-US" sz="3334">
                  <a:solidFill>
                    <a:srgbClr val="000000"/>
                  </a:solidFill>
                  <a:latin typeface="Muli Ultra-Bold"/>
                </a:rPr>
                <a:t>LES THÉMATIQUES</a:t>
              </a:r>
            </a:p>
          </p:txBody>
        </p:sp>
      </p:grpSp>
      <p:sp>
        <p:nvSpPr>
          <p:cNvPr id="17" name="TextBox 17"/>
          <p:cNvSpPr txBox="1"/>
          <p:nvPr/>
        </p:nvSpPr>
        <p:spPr>
          <a:xfrm>
            <a:off x="9415250" y="8093938"/>
            <a:ext cx="2581558" cy="513424"/>
          </a:xfrm>
          <a:prstGeom prst="rect">
            <a:avLst/>
          </a:prstGeom>
        </p:spPr>
        <p:txBody>
          <a:bodyPr lIns="0" tIns="0" rIns="0" bIns="0" rtlCol="0" anchor="t">
            <a:spAutoFit/>
          </a:bodyPr>
          <a:lstStyle/>
          <a:p>
            <a:pPr algn="l">
              <a:lnSpc>
                <a:spcPts val="4248"/>
              </a:lnSpc>
            </a:pPr>
            <a:r>
              <a:rPr lang="en-US" sz="3034">
                <a:solidFill>
                  <a:srgbClr val="FFFFFF"/>
                </a:solidFill>
                <a:latin typeface="Muli Bold"/>
              </a:rPr>
              <a:t>La city Tech</a:t>
            </a:r>
          </a:p>
        </p:txBody>
      </p:sp>
      <p:sp>
        <p:nvSpPr>
          <p:cNvPr id="18" name="TextBox 18"/>
          <p:cNvSpPr txBox="1"/>
          <p:nvPr/>
        </p:nvSpPr>
        <p:spPr>
          <a:xfrm>
            <a:off x="2478767" y="6648398"/>
            <a:ext cx="4429733" cy="513424"/>
          </a:xfrm>
          <a:prstGeom prst="rect">
            <a:avLst/>
          </a:prstGeom>
        </p:spPr>
        <p:txBody>
          <a:bodyPr lIns="0" tIns="0" rIns="0" bIns="0" rtlCol="0" anchor="t">
            <a:spAutoFit/>
          </a:bodyPr>
          <a:lstStyle/>
          <a:p>
            <a:pPr algn="l">
              <a:lnSpc>
                <a:spcPts val="4248"/>
              </a:lnSpc>
            </a:pPr>
            <a:r>
              <a:rPr lang="en-US" sz="3034">
                <a:solidFill>
                  <a:srgbClr val="FFFFFF"/>
                </a:solidFill>
                <a:latin typeface="Muli Bold"/>
              </a:rPr>
              <a:t>La construction</a:t>
            </a:r>
          </a:p>
        </p:txBody>
      </p:sp>
      <p:sp>
        <p:nvSpPr>
          <p:cNvPr id="19" name="TextBox 19"/>
          <p:cNvSpPr txBox="1"/>
          <p:nvPr/>
        </p:nvSpPr>
        <p:spPr>
          <a:xfrm>
            <a:off x="2478767" y="7257027"/>
            <a:ext cx="4006699" cy="513424"/>
          </a:xfrm>
          <a:prstGeom prst="rect">
            <a:avLst/>
          </a:prstGeom>
        </p:spPr>
        <p:txBody>
          <a:bodyPr lIns="0" tIns="0" rIns="0" bIns="0" rtlCol="0" anchor="t">
            <a:spAutoFit/>
          </a:bodyPr>
          <a:lstStyle/>
          <a:p>
            <a:pPr algn="l">
              <a:lnSpc>
                <a:spcPts val="4248"/>
              </a:lnSpc>
            </a:pPr>
            <a:r>
              <a:rPr lang="en-US" sz="3034">
                <a:solidFill>
                  <a:srgbClr val="FFFFFF"/>
                </a:solidFill>
                <a:latin typeface="Muli Bold"/>
              </a:rPr>
              <a:t>L'environnement</a:t>
            </a:r>
          </a:p>
        </p:txBody>
      </p:sp>
      <p:sp>
        <p:nvSpPr>
          <p:cNvPr id="20" name="TextBox 20"/>
          <p:cNvSpPr txBox="1"/>
          <p:nvPr/>
        </p:nvSpPr>
        <p:spPr>
          <a:xfrm>
            <a:off x="2478767" y="7865756"/>
            <a:ext cx="4006699" cy="513424"/>
          </a:xfrm>
          <a:prstGeom prst="rect">
            <a:avLst/>
          </a:prstGeom>
        </p:spPr>
        <p:txBody>
          <a:bodyPr lIns="0" tIns="0" rIns="0" bIns="0" rtlCol="0" anchor="t">
            <a:spAutoFit/>
          </a:bodyPr>
          <a:lstStyle/>
          <a:p>
            <a:pPr algn="l">
              <a:lnSpc>
                <a:spcPts val="4248"/>
              </a:lnSpc>
            </a:pPr>
            <a:r>
              <a:rPr lang="en-US" sz="3034">
                <a:solidFill>
                  <a:srgbClr val="FFFFFF"/>
                </a:solidFill>
                <a:latin typeface="Muli Bold"/>
              </a:rPr>
              <a:t>La domotique</a:t>
            </a:r>
          </a:p>
        </p:txBody>
      </p:sp>
      <p:sp>
        <p:nvSpPr>
          <p:cNvPr id="21" name="TextBox 21"/>
          <p:cNvSpPr txBox="1"/>
          <p:nvPr/>
        </p:nvSpPr>
        <p:spPr>
          <a:xfrm>
            <a:off x="2478767" y="8474484"/>
            <a:ext cx="4006699" cy="513424"/>
          </a:xfrm>
          <a:prstGeom prst="rect">
            <a:avLst/>
          </a:prstGeom>
        </p:spPr>
        <p:txBody>
          <a:bodyPr lIns="0" tIns="0" rIns="0" bIns="0" rtlCol="0" anchor="t">
            <a:spAutoFit/>
          </a:bodyPr>
          <a:lstStyle/>
          <a:p>
            <a:pPr algn="l">
              <a:lnSpc>
                <a:spcPts val="4248"/>
              </a:lnSpc>
            </a:pPr>
            <a:r>
              <a:rPr lang="en-US" sz="3034">
                <a:solidFill>
                  <a:srgbClr val="FFFFFF"/>
                </a:solidFill>
                <a:latin typeface="Muli Bold"/>
              </a:rPr>
              <a:t>L'écologie</a:t>
            </a:r>
          </a:p>
        </p:txBody>
      </p:sp>
      <p:sp>
        <p:nvSpPr>
          <p:cNvPr id="22" name="TextBox 22"/>
          <p:cNvSpPr txBox="1"/>
          <p:nvPr/>
        </p:nvSpPr>
        <p:spPr>
          <a:xfrm>
            <a:off x="9415250" y="6876535"/>
            <a:ext cx="6232112" cy="513424"/>
          </a:xfrm>
          <a:prstGeom prst="rect">
            <a:avLst/>
          </a:prstGeom>
        </p:spPr>
        <p:txBody>
          <a:bodyPr lIns="0" tIns="0" rIns="0" bIns="0" rtlCol="0" anchor="t">
            <a:spAutoFit/>
          </a:bodyPr>
          <a:lstStyle/>
          <a:p>
            <a:pPr algn="l">
              <a:lnSpc>
                <a:spcPts val="4248"/>
              </a:lnSpc>
            </a:pPr>
            <a:r>
              <a:rPr lang="en-US" sz="3034">
                <a:solidFill>
                  <a:srgbClr val="FFFFFF"/>
                </a:solidFill>
                <a:latin typeface="Muli Bold"/>
              </a:rPr>
              <a:t>L'énergie</a:t>
            </a:r>
          </a:p>
        </p:txBody>
      </p:sp>
      <p:sp>
        <p:nvSpPr>
          <p:cNvPr id="23" name="TextBox 23"/>
          <p:cNvSpPr txBox="1"/>
          <p:nvPr/>
        </p:nvSpPr>
        <p:spPr>
          <a:xfrm>
            <a:off x="9415250" y="7485264"/>
            <a:ext cx="6232112" cy="513424"/>
          </a:xfrm>
          <a:prstGeom prst="rect">
            <a:avLst/>
          </a:prstGeom>
        </p:spPr>
        <p:txBody>
          <a:bodyPr lIns="0" tIns="0" rIns="0" bIns="0" rtlCol="0" anchor="t">
            <a:spAutoFit/>
          </a:bodyPr>
          <a:lstStyle/>
          <a:p>
            <a:pPr algn="l">
              <a:lnSpc>
                <a:spcPts val="4248"/>
              </a:lnSpc>
            </a:pPr>
            <a:r>
              <a:rPr lang="en-US" sz="3034">
                <a:solidFill>
                  <a:srgbClr val="FFFFFF"/>
                </a:solidFill>
                <a:latin typeface="Muli Bold"/>
              </a:rPr>
              <a:t>La mobilité urbaine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354448" cy="10287000"/>
            <a:chOff x="0" y="0"/>
            <a:chExt cx="25397214" cy="14120494"/>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5397214" cy="14120494"/>
            </a:xfrm>
            <a:prstGeom prst="rect">
              <a:avLst/>
            </a:prstGeom>
          </p:spPr>
        </p:pic>
      </p:grpSp>
      <p:sp>
        <p:nvSpPr>
          <p:cNvPr id="4" name="Freeform 4"/>
          <p:cNvSpPr/>
          <p:nvPr/>
        </p:nvSpPr>
        <p:spPr>
          <a:xfrm flipH="1">
            <a:off x="4288702" y="0"/>
            <a:ext cx="14065746" cy="10287000"/>
          </a:xfrm>
          <a:custGeom>
            <a:avLst/>
            <a:gdLst/>
            <a:ahLst/>
            <a:cxnLst/>
            <a:rect l="l" t="t" r="r" b="b"/>
            <a:pathLst>
              <a:path w="14065746" h="11634505">
                <a:moveTo>
                  <a:pt x="14065746" y="0"/>
                </a:moveTo>
                <a:lnTo>
                  <a:pt x="0" y="0"/>
                </a:lnTo>
                <a:lnTo>
                  <a:pt x="0" y="11634505"/>
                </a:lnTo>
                <a:lnTo>
                  <a:pt x="14065746" y="11634505"/>
                </a:lnTo>
                <a:lnTo>
                  <a:pt x="1406574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sp>
        <p:nvSpPr>
          <p:cNvPr id="5" name="TextBox 5"/>
          <p:cNvSpPr txBox="1"/>
          <p:nvPr/>
        </p:nvSpPr>
        <p:spPr>
          <a:xfrm>
            <a:off x="9177224" y="7512167"/>
            <a:ext cx="8668556" cy="511810"/>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9177224" y="2357257"/>
            <a:ext cx="8668556" cy="5505812"/>
          </a:xfrm>
          <a:prstGeom prst="rect">
            <a:avLst/>
          </a:prstGeom>
        </p:spPr>
        <p:txBody>
          <a:bodyPr lIns="0" tIns="0" rIns="0" bIns="0" rtlCol="0" anchor="t">
            <a:spAutoFit/>
          </a:bodyPr>
          <a:lstStyle/>
          <a:p>
            <a:pPr marL="0" lvl="0" indent="0">
              <a:lnSpc>
                <a:spcPts val="8710"/>
              </a:lnSpc>
              <a:spcBef>
                <a:spcPct val="0"/>
              </a:spcBef>
            </a:pPr>
            <a:r>
              <a:rPr lang="en-US" sz="6700" spc="-134">
                <a:solidFill>
                  <a:srgbClr val="FFFFFF"/>
                </a:solidFill>
                <a:latin typeface="Muli Bold"/>
              </a:rPr>
              <a:t>Pourquoi promouvoir l’ingénierie et les métiers techniques dans ces métiers auprès des filles ?</a:t>
            </a:r>
          </a:p>
        </p:txBody>
      </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0" y="5395215"/>
            <a:ext cx="18674625" cy="4322951"/>
            <a:chOff x="0" y="0"/>
            <a:chExt cx="5002319" cy="1157977"/>
          </a:xfrm>
        </p:grpSpPr>
        <p:sp>
          <p:nvSpPr>
            <p:cNvPr id="4" name="Freeform 4"/>
            <p:cNvSpPr/>
            <p:nvPr/>
          </p:nvSpPr>
          <p:spPr>
            <a:xfrm>
              <a:off x="0" y="0"/>
              <a:ext cx="5002319" cy="1157977"/>
            </a:xfrm>
            <a:custGeom>
              <a:avLst/>
              <a:gdLst/>
              <a:ahLst/>
              <a:cxnLst/>
              <a:rect l="l" t="t" r="r" b="b"/>
              <a:pathLst>
                <a:path w="5002319" h="1157977">
                  <a:moveTo>
                    <a:pt x="0" y="0"/>
                  </a:moveTo>
                  <a:lnTo>
                    <a:pt x="5002319" y="0"/>
                  </a:lnTo>
                  <a:lnTo>
                    <a:pt x="5002319" y="1157977"/>
                  </a:lnTo>
                  <a:lnTo>
                    <a:pt x="0" y="1157977"/>
                  </a:lnTo>
                  <a:close/>
                </a:path>
              </a:pathLst>
            </a:custGeom>
            <a:solidFill>
              <a:srgbClr val="E9006A"/>
            </a:solidFill>
          </p:spPr>
          <p:txBody>
            <a:bodyPr/>
            <a:lstStyle/>
            <a:p>
              <a:endParaRPr lang="fr-FR"/>
            </a:p>
          </p:txBody>
        </p:sp>
      </p:grpSp>
      <p:sp>
        <p:nvSpPr>
          <p:cNvPr id="5" name="Freeform 5"/>
          <p:cNvSpPr/>
          <p:nvPr/>
        </p:nvSpPr>
        <p:spPr>
          <a:xfrm>
            <a:off x="16243610" y="9173212"/>
            <a:ext cx="1571754" cy="358011"/>
          </a:xfrm>
          <a:custGeom>
            <a:avLst/>
            <a:gdLst/>
            <a:ahLst/>
            <a:cxnLst/>
            <a:rect l="l" t="t" r="r" b="b"/>
            <a:pathLst>
              <a:path w="1571754" h="358011">
                <a:moveTo>
                  <a:pt x="0" y="0"/>
                </a:moveTo>
                <a:lnTo>
                  <a:pt x="1571753" y="0"/>
                </a:lnTo>
                <a:lnTo>
                  <a:pt x="1571753" y="358011"/>
                </a:lnTo>
                <a:lnTo>
                  <a:pt x="0" y="358011"/>
                </a:lnTo>
                <a:lnTo>
                  <a:pt x="0" y="0"/>
                </a:lnTo>
                <a:close/>
              </a:path>
            </a:pathLst>
          </a:custGeom>
          <a:blipFill>
            <a:blip r:embed="rId3"/>
            <a:stretch>
              <a:fillRect/>
            </a:stretch>
          </a:blipFill>
        </p:spPr>
        <p:txBody>
          <a:bodyPr/>
          <a:lstStyle/>
          <a:p>
            <a:endParaRPr lang="fr-FR"/>
          </a:p>
        </p:txBody>
      </p:sp>
      <p:sp>
        <p:nvSpPr>
          <p:cNvPr id="6" name="Freeform 6"/>
          <p:cNvSpPr/>
          <p:nvPr/>
        </p:nvSpPr>
        <p:spPr>
          <a:xfrm>
            <a:off x="2093836" y="4245490"/>
            <a:ext cx="2440077" cy="2440077"/>
          </a:xfrm>
          <a:custGeom>
            <a:avLst/>
            <a:gdLst/>
            <a:ahLst/>
            <a:cxnLst/>
            <a:rect l="l" t="t" r="r" b="b"/>
            <a:pathLst>
              <a:path w="2440077" h="2440077">
                <a:moveTo>
                  <a:pt x="0" y="0"/>
                </a:moveTo>
                <a:lnTo>
                  <a:pt x="2440077" y="0"/>
                </a:lnTo>
                <a:lnTo>
                  <a:pt x="2440077" y="2440078"/>
                </a:lnTo>
                <a:lnTo>
                  <a:pt x="0" y="2440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7" name="Freeform 7"/>
          <p:cNvSpPr/>
          <p:nvPr/>
        </p:nvSpPr>
        <p:spPr>
          <a:xfrm>
            <a:off x="5943329" y="4289580"/>
            <a:ext cx="2440077" cy="2440077"/>
          </a:xfrm>
          <a:custGeom>
            <a:avLst/>
            <a:gdLst/>
            <a:ahLst/>
            <a:cxnLst/>
            <a:rect l="l" t="t" r="r" b="b"/>
            <a:pathLst>
              <a:path w="2440077" h="2440077">
                <a:moveTo>
                  <a:pt x="0" y="0"/>
                </a:moveTo>
                <a:lnTo>
                  <a:pt x="2440078" y="0"/>
                </a:lnTo>
                <a:lnTo>
                  <a:pt x="2440078" y="2440078"/>
                </a:lnTo>
                <a:lnTo>
                  <a:pt x="0" y="2440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8" name="Freeform 8"/>
          <p:cNvSpPr/>
          <p:nvPr/>
        </p:nvSpPr>
        <p:spPr>
          <a:xfrm>
            <a:off x="9792872" y="4245490"/>
            <a:ext cx="2440077" cy="2440077"/>
          </a:xfrm>
          <a:custGeom>
            <a:avLst/>
            <a:gdLst/>
            <a:ahLst/>
            <a:cxnLst/>
            <a:rect l="l" t="t" r="r" b="b"/>
            <a:pathLst>
              <a:path w="2440077" h="2440077">
                <a:moveTo>
                  <a:pt x="0" y="0"/>
                </a:moveTo>
                <a:lnTo>
                  <a:pt x="2440077" y="0"/>
                </a:lnTo>
                <a:lnTo>
                  <a:pt x="2440077" y="2440078"/>
                </a:lnTo>
                <a:lnTo>
                  <a:pt x="0" y="2440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9" name="Freeform 9"/>
          <p:cNvSpPr/>
          <p:nvPr/>
        </p:nvSpPr>
        <p:spPr>
          <a:xfrm>
            <a:off x="13642414" y="4245490"/>
            <a:ext cx="2440077" cy="2440077"/>
          </a:xfrm>
          <a:custGeom>
            <a:avLst/>
            <a:gdLst/>
            <a:ahLst/>
            <a:cxnLst/>
            <a:rect l="l" t="t" r="r" b="b"/>
            <a:pathLst>
              <a:path w="2440077" h="2440077">
                <a:moveTo>
                  <a:pt x="0" y="0"/>
                </a:moveTo>
                <a:lnTo>
                  <a:pt x="2440078" y="0"/>
                </a:lnTo>
                <a:lnTo>
                  <a:pt x="2440078" y="2440078"/>
                </a:lnTo>
                <a:lnTo>
                  <a:pt x="0" y="2440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grpSp>
        <p:nvGrpSpPr>
          <p:cNvPr id="10" name="Group 10"/>
          <p:cNvGrpSpPr/>
          <p:nvPr/>
        </p:nvGrpSpPr>
        <p:grpSpPr>
          <a:xfrm>
            <a:off x="2093836" y="420633"/>
            <a:ext cx="8053908" cy="850131"/>
            <a:chOff x="0" y="0"/>
            <a:chExt cx="1913568" cy="201987"/>
          </a:xfrm>
        </p:grpSpPr>
        <p:sp>
          <p:nvSpPr>
            <p:cNvPr id="11" name="Freeform 11"/>
            <p:cNvSpPr/>
            <p:nvPr/>
          </p:nvSpPr>
          <p:spPr>
            <a:xfrm>
              <a:off x="0" y="0"/>
              <a:ext cx="1913568" cy="201987"/>
            </a:xfrm>
            <a:custGeom>
              <a:avLst/>
              <a:gdLst/>
              <a:ahLst/>
              <a:cxnLst/>
              <a:rect l="l" t="t" r="r" b="b"/>
              <a:pathLst>
                <a:path w="1913568" h="201987">
                  <a:moveTo>
                    <a:pt x="0" y="0"/>
                  </a:moveTo>
                  <a:lnTo>
                    <a:pt x="1913568" y="0"/>
                  </a:lnTo>
                  <a:lnTo>
                    <a:pt x="1913568" y="201987"/>
                  </a:lnTo>
                  <a:lnTo>
                    <a:pt x="0" y="201987"/>
                  </a:lnTo>
                  <a:close/>
                </a:path>
              </a:pathLst>
            </a:custGeom>
            <a:solidFill>
              <a:srgbClr val="FFFFFF"/>
            </a:solidFill>
          </p:spPr>
          <p:txBody>
            <a:bodyPr/>
            <a:lstStyle/>
            <a:p>
              <a:endParaRPr lang="fr-FR"/>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3" name="TextBox 13"/>
          <p:cNvSpPr txBox="1"/>
          <p:nvPr/>
        </p:nvSpPr>
        <p:spPr>
          <a:xfrm>
            <a:off x="2093836" y="315858"/>
            <a:ext cx="7848904" cy="954906"/>
          </a:xfrm>
          <a:prstGeom prst="rect">
            <a:avLst/>
          </a:prstGeom>
        </p:spPr>
        <p:txBody>
          <a:bodyPr lIns="0" tIns="0" rIns="0" bIns="0" rtlCol="0" anchor="t">
            <a:spAutoFit/>
          </a:bodyPr>
          <a:lstStyle/>
          <a:p>
            <a:pPr>
              <a:lnSpc>
                <a:spcPts val="7842"/>
              </a:lnSpc>
            </a:pPr>
            <a:r>
              <a:rPr lang="en-US" sz="5602">
                <a:solidFill>
                  <a:srgbClr val="000000"/>
                </a:solidFill>
                <a:latin typeface="Muli Ultra-Bold"/>
              </a:rPr>
              <a:t>QUELQUES CHIFFRES</a:t>
            </a:r>
          </a:p>
        </p:txBody>
      </p:sp>
      <p:sp>
        <p:nvSpPr>
          <p:cNvPr id="14" name="TextBox 14"/>
          <p:cNvSpPr txBox="1"/>
          <p:nvPr/>
        </p:nvSpPr>
        <p:spPr>
          <a:xfrm>
            <a:off x="2093836" y="4924979"/>
            <a:ext cx="2440077" cy="966801"/>
          </a:xfrm>
          <a:prstGeom prst="rect">
            <a:avLst/>
          </a:prstGeom>
        </p:spPr>
        <p:txBody>
          <a:bodyPr lIns="0" tIns="0" rIns="0" bIns="0" rtlCol="0" anchor="t">
            <a:spAutoFit/>
          </a:bodyPr>
          <a:lstStyle/>
          <a:p>
            <a:pPr algn="ctr">
              <a:lnSpc>
                <a:spcPts val="7901"/>
              </a:lnSpc>
            </a:pPr>
            <a:r>
              <a:rPr lang="en-US" sz="5643">
                <a:solidFill>
                  <a:srgbClr val="E9006A"/>
                </a:solidFill>
                <a:latin typeface="Muli Ultra-Bold"/>
              </a:rPr>
              <a:t>36 %</a:t>
            </a:r>
          </a:p>
        </p:txBody>
      </p:sp>
      <p:sp>
        <p:nvSpPr>
          <p:cNvPr id="15" name="TextBox 15"/>
          <p:cNvSpPr txBox="1"/>
          <p:nvPr/>
        </p:nvSpPr>
        <p:spPr>
          <a:xfrm>
            <a:off x="5374744" y="6949583"/>
            <a:ext cx="3380291" cy="2582379"/>
          </a:xfrm>
          <a:prstGeom prst="rect">
            <a:avLst/>
          </a:prstGeom>
        </p:spPr>
        <p:txBody>
          <a:bodyPr lIns="0" tIns="0" rIns="0" bIns="0" rtlCol="0" anchor="t">
            <a:spAutoFit/>
          </a:bodyPr>
          <a:lstStyle/>
          <a:p>
            <a:pPr algn="ctr">
              <a:lnSpc>
                <a:spcPts val="2956"/>
              </a:lnSpc>
              <a:spcBef>
                <a:spcPct val="0"/>
              </a:spcBef>
            </a:pPr>
            <a:r>
              <a:rPr lang="en-US" sz="2039" spc="320">
                <a:solidFill>
                  <a:srgbClr val="FAFAFA"/>
                </a:solidFill>
                <a:latin typeface="Muli Semi-Bold"/>
              </a:rPr>
              <a:t>des bachelières de la filière scientifique poursuivent des études d’ingénieur.e.s contre 36% des garçons</a:t>
            </a:r>
          </a:p>
        </p:txBody>
      </p:sp>
      <p:sp>
        <p:nvSpPr>
          <p:cNvPr id="16" name="TextBox 16"/>
          <p:cNvSpPr txBox="1"/>
          <p:nvPr/>
        </p:nvSpPr>
        <p:spPr>
          <a:xfrm>
            <a:off x="9581815" y="6950220"/>
            <a:ext cx="3004926" cy="1839139"/>
          </a:xfrm>
          <a:prstGeom prst="rect">
            <a:avLst/>
          </a:prstGeom>
        </p:spPr>
        <p:txBody>
          <a:bodyPr lIns="0" tIns="0" rIns="0" bIns="0" rtlCol="0" anchor="t">
            <a:spAutoFit/>
          </a:bodyPr>
          <a:lstStyle/>
          <a:p>
            <a:pPr algn="ctr">
              <a:lnSpc>
                <a:spcPts val="2956"/>
              </a:lnSpc>
            </a:pPr>
            <a:r>
              <a:rPr lang="en-US" sz="2039" spc="346">
                <a:solidFill>
                  <a:srgbClr val="FAFAFA"/>
                </a:solidFill>
                <a:latin typeface="Muli Semi-Bold"/>
              </a:rPr>
              <a:t>de filles en écoles d’ingénieur.e.s</a:t>
            </a:r>
          </a:p>
          <a:p>
            <a:pPr algn="ctr">
              <a:lnSpc>
                <a:spcPts val="2956"/>
              </a:lnSpc>
              <a:spcBef>
                <a:spcPct val="0"/>
              </a:spcBef>
            </a:pPr>
            <a:r>
              <a:rPr lang="en-US" sz="2039" spc="346">
                <a:solidFill>
                  <a:srgbClr val="FAFAFA"/>
                </a:solidFill>
                <a:latin typeface="Muli Semi-Bold"/>
              </a:rPr>
              <a:t>(avec de fortes disparités selon les filières)</a:t>
            </a:r>
          </a:p>
        </p:txBody>
      </p:sp>
      <p:sp>
        <p:nvSpPr>
          <p:cNvPr id="17" name="TextBox 17"/>
          <p:cNvSpPr txBox="1"/>
          <p:nvPr/>
        </p:nvSpPr>
        <p:spPr>
          <a:xfrm>
            <a:off x="1780349" y="6949583"/>
            <a:ext cx="3067051" cy="1839139"/>
          </a:xfrm>
          <a:prstGeom prst="rect">
            <a:avLst/>
          </a:prstGeom>
        </p:spPr>
        <p:txBody>
          <a:bodyPr lIns="0" tIns="0" rIns="0" bIns="0" rtlCol="0" anchor="t">
            <a:spAutoFit/>
          </a:bodyPr>
          <a:lstStyle/>
          <a:p>
            <a:pPr algn="ctr">
              <a:lnSpc>
                <a:spcPts val="2956"/>
              </a:lnSpc>
            </a:pPr>
            <a:r>
              <a:rPr lang="en-US" sz="2039" spc="346">
                <a:solidFill>
                  <a:srgbClr val="FAFAFA"/>
                </a:solidFill>
                <a:latin typeface="Muli Semi-Bold"/>
              </a:rPr>
              <a:t>de filles en Terminale spécialité maths-physique-chimie</a:t>
            </a:r>
          </a:p>
          <a:p>
            <a:pPr algn="ctr">
              <a:lnSpc>
                <a:spcPts val="2956"/>
              </a:lnSpc>
              <a:spcBef>
                <a:spcPct val="0"/>
              </a:spcBef>
            </a:pPr>
            <a:endParaRPr lang="en-US" sz="2039" spc="346">
              <a:solidFill>
                <a:srgbClr val="FAFAFA"/>
              </a:solidFill>
              <a:latin typeface="Muli Semi-Bold"/>
            </a:endParaRPr>
          </a:p>
        </p:txBody>
      </p:sp>
      <p:sp>
        <p:nvSpPr>
          <p:cNvPr id="18" name="TextBox 18"/>
          <p:cNvSpPr txBox="1"/>
          <p:nvPr/>
        </p:nvSpPr>
        <p:spPr>
          <a:xfrm>
            <a:off x="13502725" y="6949583"/>
            <a:ext cx="3004926" cy="1096638"/>
          </a:xfrm>
          <a:prstGeom prst="rect">
            <a:avLst/>
          </a:prstGeom>
        </p:spPr>
        <p:txBody>
          <a:bodyPr lIns="0" tIns="0" rIns="0" bIns="0" rtlCol="0" anchor="t">
            <a:spAutoFit/>
          </a:bodyPr>
          <a:lstStyle/>
          <a:p>
            <a:pPr algn="ctr">
              <a:lnSpc>
                <a:spcPts val="2956"/>
              </a:lnSpc>
              <a:spcBef>
                <a:spcPct val="0"/>
              </a:spcBef>
            </a:pPr>
            <a:r>
              <a:rPr lang="en-US" sz="2039" spc="346">
                <a:solidFill>
                  <a:srgbClr val="FAFAFA"/>
                </a:solidFill>
                <a:latin typeface="Muli Semi-Bold"/>
              </a:rPr>
              <a:t>des ingénieurs sont des ingénieurEs !</a:t>
            </a:r>
          </a:p>
        </p:txBody>
      </p:sp>
      <p:sp>
        <p:nvSpPr>
          <p:cNvPr id="19" name="TextBox 19"/>
          <p:cNvSpPr txBox="1"/>
          <p:nvPr/>
        </p:nvSpPr>
        <p:spPr>
          <a:xfrm>
            <a:off x="5943329" y="4969069"/>
            <a:ext cx="2440077" cy="966801"/>
          </a:xfrm>
          <a:prstGeom prst="rect">
            <a:avLst/>
          </a:prstGeom>
        </p:spPr>
        <p:txBody>
          <a:bodyPr lIns="0" tIns="0" rIns="0" bIns="0" rtlCol="0" anchor="t">
            <a:spAutoFit/>
          </a:bodyPr>
          <a:lstStyle/>
          <a:p>
            <a:pPr algn="ctr">
              <a:lnSpc>
                <a:spcPts val="7901"/>
              </a:lnSpc>
            </a:pPr>
            <a:r>
              <a:rPr lang="en-US" sz="5643">
                <a:solidFill>
                  <a:srgbClr val="E9006A"/>
                </a:solidFill>
                <a:latin typeface="Muli Ultra-Bold"/>
              </a:rPr>
              <a:t>12 %</a:t>
            </a:r>
          </a:p>
        </p:txBody>
      </p:sp>
      <p:sp>
        <p:nvSpPr>
          <p:cNvPr id="20" name="TextBox 20"/>
          <p:cNvSpPr txBox="1"/>
          <p:nvPr/>
        </p:nvSpPr>
        <p:spPr>
          <a:xfrm>
            <a:off x="9792872" y="4924979"/>
            <a:ext cx="2440077" cy="966801"/>
          </a:xfrm>
          <a:prstGeom prst="rect">
            <a:avLst/>
          </a:prstGeom>
        </p:spPr>
        <p:txBody>
          <a:bodyPr lIns="0" tIns="0" rIns="0" bIns="0" rtlCol="0" anchor="t">
            <a:spAutoFit/>
          </a:bodyPr>
          <a:lstStyle/>
          <a:p>
            <a:pPr algn="ctr">
              <a:lnSpc>
                <a:spcPts val="7901"/>
              </a:lnSpc>
            </a:pPr>
            <a:r>
              <a:rPr lang="en-US" sz="5643">
                <a:solidFill>
                  <a:srgbClr val="E9006A"/>
                </a:solidFill>
                <a:latin typeface="Muli Ultra-Bold"/>
              </a:rPr>
              <a:t>27 %</a:t>
            </a:r>
          </a:p>
        </p:txBody>
      </p:sp>
      <p:sp>
        <p:nvSpPr>
          <p:cNvPr id="21" name="TextBox 21"/>
          <p:cNvSpPr txBox="1"/>
          <p:nvPr/>
        </p:nvSpPr>
        <p:spPr>
          <a:xfrm>
            <a:off x="13642414" y="4924979"/>
            <a:ext cx="2440077" cy="966801"/>
          </a:xfrm>
          <a:prstGeom prst="rect">
            <a:avLst/>
          </a:prstGeom>
        </p:spPr>
        <p:txBody>
          <a:bodyPr lIns="0" tIns="0" rIns="0" bIns="0" rtlCol="0" anchor="t">
            <a:spAutoFit/>
          </a:bodyPr>
          <a:lstStyle/>
          <a:p>
            <a:pPr algn="ctr">
              <a:lnSpc>
                <a:spcPts val="7901"/>
              </a:lnSpc>
            </a:pPr>
            <a:r>
              <a:rPr lang="en-US" sz="5643">
                <a:solidFill>
                  <a:srgbClr val="E9006A"/>
                </a:solidFill>
                <a:latin typeface="Muli Ultra-Bold"/>
              </a:rPr>
              <a:t>24 %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Freeform 3"/>
          <p:cNvSpPr/>
          <p:nvPr/>
        </p:nvSpPr>
        <p:spPr>
          <a:xfrm flipH="1">
            <a:off x="5884072" y="-27892"/>
            <a:ext cx="12470376" cy="10314892"/>
          </a:xfrm>
          <a:custGeom>
            <a:avLst/>
            <a:gdLst/>
            <a:ahLst/>
            <a:cxnLst/>
            <a:rect l="l" t="t" r="r" b="b"/>
            <a:pathLst>
              <a:path w="12470376" h="10314892">
                <a:moveTo>
                  <a:pt x="12470376" y="0"/>
                </a:moveTo>
                <a:lnTo>
                  <a:pt x="0" y="0"/>
                </a:lnTo>
                <a:lnTo>
                  <a:pt x="0" y="10314892"/>
                </a:lnTo>
                <a:lnTo>
                  <a:pt x="12470376" y="10314892"/>
                </a:lnTo>
                <a:lnTo>
                  <a:pt x="1247037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a:p>
        </p:txBody>
      </p:sp>
      <p:grpSp>
        <p:nvGrpSpPr>
          <p:cNvPr id="4" name="Group 4"/>
          <p:cNvGrpSpPr/>
          <p:nvPr/>
        </p:nvGrpSpPr>
        <p:grpSpPr>
          <a:xfrm>
            <a:off x="10522694" y="3239017"/>
            <a:ext cx="7039976" cy="4716730"/>
            <a:chOff x="0" y="0"/>
            <a:chExt cx="9386635" cy="6288973"/>
          </a:xfrm>
        </p:grpSpPr>
        <p:sp>
          <p:nvSpPr>
            <p:cNvPr id="5" name="TextBox 5"/>
            <p:cNvSpPr txBox="1"/>
            <p:nvPr/>
          </p:nvSpPr>
          <p:spPr>
            <a:xfrm>
              <a:off x="0" y="5586875"/>
              <a:ext cx="9386635" cy="672888"/>
            </a:xfrm>
            <a:prstGeom prst="rect">
              <a:avLst/>
            </a:prstGeom>
          </p:spPr>
          <p:txBody>
            <a:bodyPr lIns="0" tIns="0" rIns="0" bIns="0" rtlCol="0" anchor="t">
              <a:spAutoFit/>
            </a:bodyPr>
            <a:lstStyle/>
            <a:p>
              <a:pPr algn="ctr">
                <a:lnSpc>
                  <a:spcPts val="4160"/>
                </a:lnSpc>
              </a:pPr>
              <a:endParaRPr/>
            </a:p>
          </p:txBody>
        </p:sp>
        <p:sp>
          <p:nvSpPr>
            <p:cNvPr id="6" name="TextBox 6"/>
            <p:cNvSpPr txBox="1"/>
            <p:nvPr/>
          </p:nvSpPr>
          <p:spPr>
            <a:xfrm>
              <a:off x="0" y="-49107"/>
              <a:ext cx="9386635" cy="5347547"/>
            </a:xfrm>
            <a:prstGeom prst="rect">
              <a:avLst/>
            </a:prstGeom>
          </p:spPr>
          <p:txBody>
            <a:bodyPr lIns="0" tIns="0" rIns="0" bIns="0" rtlCol="0" anchor="t">
              <a:spAutoFit/>
            </a:bodyPr>
            <a:lstStyle/>
            <a:p>
              <a:pPr marL="0" lvl="0" indent="0" algn="ctr">
                <a:lnSpc>
                  <a:spcPts val="10659"/>
                </a:lnSpc>
                <a:spcBef>
                  <a:spcPct val="0"/>
                </a:spcBef>
              </a:pPr>
              <a:r>
                <a:rPr lang="en-US" sz="8199" spc="-163">
                  <a:solidFill>
                    <a:srgbClr val="FFFFFF"/>
                  </a:solidFill>
                  <a:latin typeface="Muli Bold"/>
                </a:rPr>
                <a:t>Quelles sont les raisons de ces chiffres ?</a:t>
              </a:r>
            </a:p>
          </p:txBody>
        </p:sp>
      </p:grpSp>
      <p:sp>
        <p:nvSpPr>
          <p:cNvPr id="7" name="Freeform 7"/>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2394853" y="3578158"/>
            <a:ext cx="13498293" cy="4147357"/>
            <a:chOff x="0" y="0"/>
            <a:chExt cx="3555106" cy="1092308"/>
          </a:xfrm>
        </p:grpSpPr>
        <p:sp>
          <p:nvSpPr>
            <p:cNvPr id="4" name="Freeform 4"/>
            <p:cNvSpPr/>
            <p:nvPr/>
          </p:nvSpPr>
          <p:spPr>
            <a:xfrm>
              <a:off x="0" y="0"/>
              <a:ext cx="3555106" cy="1092308"/>
            </a:xfrm>
            <a:custGeom>
              <a:avLst/>
              <a:gdLst/>
              <a:ahLst/>
              <a:cxnLst/>
              <a:rect l="l" t="t" r="r" b="b"/>
              <a:pathLst>
                <a:path w="3555106" h="1092308">
                  <a:moveTo>
                    <a:pt x="0" y="0"/>
                  </a:moveTo>
                  <a:lnTo>
                    <a:pt x="3555106" y="0"/>
                  </a:lnTo>
                  <a:lnTo>
                    <a:pt x="3555106" y="1092308"/>
                  </a:lnTo>
                  <a:lnTo>
                    <a:pt x="0" y="1092308"/>
                  </a:lnTo>
                  <a:close/>
                </a:path>
              </a:pathLst>
            </a:custGeom>
            <a:solidFill>
              <a:srgbClr val="E9006A"/>
            </a:solidFill>
          </p:spPr>
          <p:txBody>
            <a:bodyPr/>
            <a:lstStyle/>
            <a:p>
              <a:endParaRPr lang="fr-FR"/>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6" name="TextBox 6"/>
          <p:cNvSpPr txBox="1"/>
          <p:nvPr/>
        </p:nvSpPr>
        <p:spPr>
          <a:xfrm>
            <a:off x="2295383" y="3766322"/>
            <a:ext cx="13697233" cy="3713184"/>
          </a:xfrm>
          <a:prstGeom prst="rect">
            <a:avLst/>
          </a:prstGeom>
        </p:spPr>
        <p:txBody>
          <a:bodyPr lIns="0" tIns="0" rIns="0" bIns="0" rtlCol="0" anchor="t">
            <a:spAutoFit/>
          </a:bodyPr>
          <a:lstStyle/>
          <a:p>
            <a:pPr marL="655108" lvl="1" indent="-327554">
              <a:lnSpc>
                <a:spcPts val="4248"/>
              </a:lnSpc>
              <a:buFont typeface="Arial"/>
              <a:buChar char="•"/>
            </a:pPr>
            <a:r>
              <a:rPr lang="en-US" sz="3034">
                <a:solidFill>
                  <a:srgbClr val="FFFFFF"/>
                </a:solidFill>
                <a:latin typeface="Muli Bold"/>
              </a:rPr>
              <a:t>Les stéréotypes de genre qui pèsent sur la société</a:t>
            </a:r>
          </a:p>
          <a:p>
            <a:pPr marL="655108" lvl="1" indent="-327554">
              <a:lnSpc>
                <a:spcPts val="4248"/>
              </a:lnSpc>
              <a:buFont typeface="Arial"/>
              <a:buChar char="•"/>
            </a:pPr>
            <a:r>
              <a:rPr lang="en-US" sz="3034">
                <a:solidFill>
                  <a:srgbClr val="FFFFFF"/>
                </a:solidFill>
                <a:latin typeface="Muli Bold"/>
              </a:rPr>
              <a:t>L'invisibilité de ses métiers et du potentiel de carrière</a:t>
            </a:r>
          </a:p>
          <a:p>
            <a:pPr marL="655108" lvl="1" indent="-327554">
              <a:lnSpc>
                <a:spcPts val="4248"/>
              </a:lnSpc>
              <a:buFont typeface="Arial"/>
              <a:buChar char="•"/>
            </a:pPr>
            <a:r>
              <a:rPr lang="en-US" sz="3034">
                <a:solidFill>
                  <a:srgbClr val="FFFFFF"/>
                </a:solidFill>
                <a:latin typeface="Muli Bold"/>
              </a:rPr>
              <a:t>Le manque de rôle modèle féminin </a:t>
            </a:r>
          </a:p>
          <a:p>
            <a:pPr marL="655108" lvl="1" indent="-327554">
              <a:lnSpc>
                <a:spcPts val="4248"/>
              </a:lnSpc>
              <a:buFont typeface="Arial"/>
              <a:buChar char="•"/>
            </a:pPr>
            <a:r>
              <a:rPr lang="en-US" sz="3034">
                <a:solidFill>
                  <a:srgbClr val="FFFFFF"/>
                </a:solidFill>
                <a:latin typeface="Muli Bold"/>
              </a:rPr>
              <a:t>L'influence des proches et de la famille</a:t>
            </a:r>
          </a:p>
          <a:p>
            <a:pPr marL="655108" lvl="1" indent="-327554">
              <a:lnSpc>
                <a:spcPts val="4248"/>
              </a:lnSpc>
              <a:buFont typeface="Arial"/>
              <a:buChar char="•"/>
            </a:pPr>
            <a:r>
              <a:rPr lang="en-US" sz="3034">
                <a:solidFill>
                  <a:srgbClr val="FFFFFF"/>
                </a:solidFill>
                <a:latin typeface="Muli Bold"/>
              </a:rPr>
              <a:t>L'influence des professeurs et psychologues de l’Éducation nationale</a:t>
            </a:r>
          </a:p>
          <a:p>
            <a:pPr marL="655108" lvl="1" indent="-327554">
              <a:lnSpc>
                <a:spcPts val="4248"/>
              </a:lnSpc>
              <a:buFont typeface="Arial"/>
              <a:buChar char="•"/>
            </a:pPr>
            <a:r>
              <a:rPr lang="en-US" sz="3034">
                <a:solidFill>
                  <a:srgbClr val="FFFFFF"/>
                </a:solidFill>
                <a:latin typeface="Muli Bold"/>
              </a:rPr>
              <a:t>La peur d'être la seule fille dans la promo ou dans l'entreprise</a:t>
            </a:r>
          </a:p>
          <a:p>
            <a:pPr marL="655108" lvl="1" indent="-327554" algn="l">
              <a:lnSpc>
                <a:spcPts val="4248"/>
              </a:lnSpc>
              <a:buFont typeface="Arial"/>
              <a:buChar char="•"/>
            </a:pPr>
            <a:r>
              <a:rPr lang="en-US" sz="3034">
                <a:solidFill>
                  <a:srgbClr val="FFFFFF"/>
                </a:solidFill>
                <a:latin typeface="Muli Bold"/>
              </a:rPr>
              <a:t>La peur de l'échec </a:t>
            </a:r>
          </a:p>
        </p:txBody>
      </p:sp>
      <p:grpSp>
        <p:nvGrpSpPr>
          <p:cNvPr id="7" name="Group 7"/>
          <p:cNvGrpSpPr/>
          <p:nvPr/>
        </p:nvGrpSpPr>
        <p:grpSpPr>
          <a:xfrm>
            <a:off x="2295383" y="1094794"/>
            <a:ext cx="11766692" cy="381083"/>
            <a:chOff x="0" y="0"/>
            <a:chExt cx="3099046" cy="100367"/>
          </a:xfrm>
        </p:grpSpPr>
        <p:sp>
          <p:nvSpPr>
            <p:cNvPr id="8" name="Freeform 8"/>
            <p:cNvSpPr/>
            <p:nvPr/>
          </p:nvSpPr>
          <p:spPr>
            <a:xfrm>
              <a:off x="0" y="0"/>
              <a:ext cx="3099046" cy="100367"/>
            </a:xfrm>
            <a:custGeom>
              <a:avLst/>
              <a:gdLst/>
              <a:ahLst/>
              <a:cxnLst/>
              <a:rect l="l" t="t" r="r" b="b"/>
              <a:pathLst>
                <a:path w="3099046" h="100367">
                  <a:moveTo>
                    <a:pt x="0" y="0"/>
                  </a:moveTo>
                  <a:lnTo>
                    <a:pt x="3099046" y="0"/>
                  </a:lnTo>
                  <a:lnTo>
                    <a:pt x="3099046" y="100367"/>
                  </a:lnTo>
                  <a:lnTo>
                    <a:pt x="0" y="100367"/>
                  </a:lnTo>
                  <a:close/>
                </a:path>
              </a:pathLst>
            </a:custGeom>
            <a:solidFill>
              <a:srgbClr val="FFFFFF"/>
            </a:solidFill>
          </p:spPr>
          <p:txBody>
            <a:bodyPr/>
            <a:lstStyle/>
            <a:p>
              <a:endParaRPr lang="fr-FR"/>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10" name="Group 10"/>
          <p:cNvGrpSpPr/>
          <p:nvPr/>
        </p:nvGrpSpPr>
        <p:grpSpPr>
          <a:xfrm>
            <a:off x="2295383" y="1683376"/>
            <a:ext cx="4348364" cy="381083"/>
            <a:chOff x="0" y="0"/>
            <a:chExt cx="1145248" cy="100367"/>
          </a:xfrm>
        </p:grpSpPr>
        <p:sp>
          <p:nvSpPr>
            <p:cNvPr id="11" name="Freeform 11"/>
            <p:cNvSpPr/>
            <p:nvPr/>
          </p:nvSpPr>
          <p:spPr>
            <a:xfrm>
              <a:off x="0" y="0"/>
              <a:ext cx="1145248" cy="100367"/>
            </a:xfrm>
            <a:custGeom>
              <a:avLst/>
              <a:gdLst/>
              <a:ahLst/>
              <a:cxnLst/>
              <a:rect l="l" t="t" r="r" b="b"/>
              <a:pathLst>
                <a:path w="1145248" h="100367">
                  <a:moveTo>
                    <a:pt x="0" y="0"/>
                  </a:moveTo>
                  <a:lnTo>
                    <a:pt x="1145248" y="0"/>
                  </a:lnTo>
                  <a:lnTo>
                    <a:pt x="1145248" y="100367"/>
                  </a:lnTo>
                  <a:lnTo>
                    <a:pt x="0" y="100367"/>
                  </a:lnTo>
                  <a:close/>
                </a:path>
              </a:pathLst>
            </a:custGeom>
            <a:solidFill>
              <a:srgbClr val="FFFFFF"/>
            </a:solidFill>
          </p:spPr>
          <p:txBody>
            <a:bodyPr/>
            <a:lstStyle/>
            <a:p>
              <a:endParaRPr lang="fr-FR"/>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13" name="TextBox 13"/>
          <p:cNvSpPr txBox="1"/>
          <p:nvPr/>
        </p:nvSpPr>
        <p:spPr>
          <a:xfrm>
            <a:off x="2295383" y="971583"/>
            <a:ext cx="12115960" cy="1153493"/>
          </a:xfrm>
          <a:prstGeom prst="rect">
            <a:avLst/>
          </a:prstGeom>
        </p:spPr>
        <p:txBody>
          <a:bodyPr lIns="0" tIns="0" rIns="0" bIns="0" rtlCol="0" anchor="t">
            <a:spAutoFit/>
          </a:bodyPr>
          <a:lstStyle/>
          <a:p>
            <a:pPr>
              <a:lnSpc>
                <a:spcPts val="4668"/>
              </a:lnSpc>
            </a:pPr>
            <a:r>
              <a:rPr lang="en-US" sz="3334">
                <a:solidFill>
                  <a:srgbClr val="000000"/>
                </a:solidFill>
                <a:latin typeface="Muli Ultra-Bold"/>
              </a:rPr>
              <a:t>QUELS SONT LES FREINS À L'ORIENTATION DES FILLES DANS L'INDUSTRIE ?</a:t>
            </a:r>
          </a:p>
        </p:txBody>
      </p:sp>
      <p:sp>
        <p:nvSpPr>
          <p:cNvPr id="14" name="Freeform 14"/>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55127" y="0"/>
            <a:ext cx="7732873" cy="10287000"/>
            <a:chOff x="0" y="0"/>
            <a:chExt cx="2199767" cy="3146964"/>
          </a:xfrm>
        </p:grpSpPr>
        <p:sp>
          <p:nvSpPr>
            <p:cNvPr id="3" name="Freeform 3"/>
            <p:cNvSpPr/>
            <p:nvPr/>
          </p:nvSpPr>
          <p:spPr>
            <a:xfrm>
              <a:off x="0" y="0"/>
              <a:ext cx="2199767" cy="3146964"/>
            </a:xfrm>
            <a:custGeom>
              <a:avLst/>
              <a:gdLst/>
              <a:ahLst/>
              <a:cxnLst/>
              <a:rect l="l" t="t" r="r" b="b"/>
              <a:pathLst>
                <a:path w="2199767" h="3146964">
                  <a:moveTo>
                    <a:pt x="0" y="0"/>
                  </a:moveTo>
                  <a:lnTo>
                    <a:pt x="2199767" y="0"/>
                  </a:lnTo>
                  <a:lnTo>
                    <a:pt x="2199767" y="3146964"/>
                  </a:lnTo>
                  <a:lnTo>
                    <a:pt x="0" y="3146964"/>
                  </a:lnTo>
                  <a:close/>
                </a:path>
              </a:pathLst>
            </a:custGeom>
            <a:solidFill>
              <a:srgbClr val="E9006A"/>
            </a:solidFill>
          </p:spPr>
          <p:txBody>
            <a:bodyPr/>
            <a:lstStyle/>
            <a:p>
              <a:endParaRPr lang="fr-FR"/>
            </a:p>
          </p:txBody>
        </p:sp>
        <p:sp>
          <p:nvSpPr>
            <p:cNvPr id="4" name="TextBox 4"/>
            <p:cNvSpPr txBox="1"/>
            <p:nvPr/>
          </p:nvSpPr>
          <p:spPr>
            <a:xfrm>
              <a:off x="0" y="-47625"/>
              <a:ext cx="812800" cy="860425"/>
            </a:xfrm>
            <a:prstGeom prst="rect">
              <a:avLst/>
            </a:prstGeom>
          </p:spPr>
          <p:txBody>
            <a:bodyPr lIns="50800" tIns="50800" rIns="50800" bIns="50800" rtlCol="0" anchor="ctr"/>
            <a:lstStyle/>
            <a:p>
              <a:pPr marL="0" lvl="0" indent="0" algn="l">
                <a:lnSpc>
                  <a:spcPts val="2756"/>
                </a:lnSpc>
                <a:spcBef>
                  <a:spcPct val="0"/>
                </a:spcBef>
              </a:pPr>
              <a:endParaRPr/>
            </a:p>
          </p:txBody>
        </p:sp>
      </p:grpSp>
      <p:grpSp>
        <p:nvGrpSpPr>
          <p:cNvPr id="5" name="Group 5"/>
          <p:cNvGrpSpPr/>
          <p:nvPr/>
        </p:nvGrpSpPr>
        <p:grpSpPr>
          <a:xfrm>
            <a:off x="11318646" y="449406"/>
            <a:ext cx="6370206" cy="512419"/>
            <a:chOff x="0" y="0"/>
            <a:chExt cx="1677750" cy="134958"/>
          </a:xfrm>
        </p:grpSpPr>
        <p:sp>
          <p:nvSpPr>
            <p:cNvPr id="6" name="Freeform 6"/>
            <p:cNvSpPr/>
            <p:nvPr/>
          </p:nvSpPr>
          <p:spPr>
            <a:xfrm>
              <a:off x="0" y="0"/>
              <a:ext cx="1677750" cy="134958"/>
            </a:xfrm>
            <a:custGeom>
              <a:avLst/>
              <a:gdLst/>
              <a:ahLst/>
              <a:cxnLst/>
              <a:rect l="l" t="t" r="r" b="b"/>
              <a:pathLst>
                <a:path w="1677750" h="134958">
                  <a:moveTo>
                    <a:pt x="0" y="0"/>
                  </a:moveTo>
                  <a:lnTo>
                    <a:pt x="1677750" y="0"/>
                  </a:lnTo>
                  <a:lnTo>
                    <a:pt x="1677750" y="134958"/>
                  </a:lnTo>
                  <a:lnTo>
                    <a:pt x="0" y="134958"/>
                  </a:lnTo>
                  <a:close/>
                </a:path>
              </a:pathLst>
            </a:custGeom>
            <a:solidFill>
              <a:srgbClr val="FFFFFF"/>
            </a:solidFill>
          </p:spPr>
          <p:txBody>
            <a:bodyPr/>
            <a:lstStyle/>
            <a:p>
              <a:endParaRPr lang="fr-FR"/>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grpSp>
        <p:nvGrpSpPr>
          <p:cNvPr id="8" name="Group 8"/>
          <p:cNvGrpSpPr>
            <a:grpSpLocks noChangeAspect="1"/>
          </p:cNvGrpSpPr>
          <p:nvPr/>
        </p:nvGrpSpPr>
        <p:grpSpPr>
          <a:xfrm>
            <a:off x="1028700" y="1815897"/>
            <a:ext cx="2984953" cy="2984941"/>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0" name="Group 10"/>
          <p:cNvGrpSpPr>
            <a:grpSpLocks noChangeAspect="1"/>
          </p:cNvGrpSpPr>
          <p:nvPr/>
        </p:nvGrpSpPr>
        <p:grpSpPr>
          <a:xfrm>
            <a:off x="1028700" y="5655241"/>
            <a:ext cx="2984953" cy="2984941"/>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FR"/>
            </a:p>
          </p:txBody>
        </p:sp>
      </p:grpSp>
      <p:grpSp>
        <p:nvGrpSpPr>
          <p:cNvPr id="12" name="Group 12"/>
          <p:cNvGrpSpPr>
            <a:grpSpLocks noChangeAspect="1"/>
          </p:cNvGrpSpPr>
          <p:nvPr/>
        </p:nvGrpSpPr>
        <p:grpSpPr>
          <a:xfrm>
            <a:off x="6090333" y="5655241"/>
            <a:ext cx="2984953" cy="2984941"/>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fr-FR"/>
            </a:p>
          </p:txBody>
        </p:sp>
      </p:grpSp>
      <p:sp>
        <p:nvSpPr>
          <p:cNvPr id="14" name="Freeform 14"/>
          <p:cNvSpPr/>
          <p:nvPr/>
        </p:nvSpPr>
        <p:spPr>
          <a:xfrm>
            <a:off x="3504985" y="1140675"/>
            <a:ext cx="1102844" cy="1227086"/>
          </a:xfrm>
          <a:custGeom>
            <a:avLst/>
            <a:gdLst/>
            <a:ahLst/>
            <a:cxnLst/>
            <a:rect l="l" t="t" r="r" b="b"/>
            <a:pathLst>
              <a:path w="1102844" h="1227086">
                <a:moveTo>
                  <a:pt x="0" y="0"/>
                </a:moveTo>
                <a:lnTo>
                  <a:pt x="1102844" y="0"/>
                </a:lnTo>
                <a:lnTo>
                  <a:pt x="1102844" y="1227086"/>
                </a:lnTo>
                <a:lnTo>
                  <a:pt x="0" y="1227086"/>
                </a:lnTo>
                <a:lnTo>
                  <a:pt x="0" y="0"/>
                </a:lnTo>
                <a:close/>
              </a:path>
            </a:pathLst>
          </a:custGeom>
          <a:blipFill>
            <a:blip r:embed="rId5"/>
            <a:stretch>
              <a:fillRect/>
            </a:stretch>
          </a:blipFill>
        </p:spPr>
        <p:txBody>
          <a:bodyPr/>
          <a:lstStyle/>
          <a:p>
            <a:endParaRPr lang="fr-FR"/>
          </a:p>
        </p:txBody>
      </p:sp>
      <p:sp>
        <p:nvSpPr>
          <p:cNvPr id="15" name="Freeform 15"/>
          <p:cNvSpPr/>
          <p:nvPr/>
        </p:nvSpPr>
        <p:spPr>
          <a:xfrm>
            <a:off x="3462231" y="5010198"/>
            <a:ext cx="1102844" cy="1227086"/>
          </a:xfrm>
          <a:custGeom>
            <a:avLst/>
            <a:gdLst/>
            <a:ahLst/>
            <a:cxnLst/>
            <a:rect l="l" t="t" r="r" b="b"/>
            <a:pathLst>
              <a:path w="1102844" h="1227086">
                <a:moveTo>
                  <a:pt x="0" y="0"/>
                </a:moveTo>
                <a:lnTo>
                  <a:pt x="1102844" y="0"/>
                </a:lnTo>
                <a:lnTo>
                  <a:pt x="1102844" y="1227086"/>
                </a:lnTo>
                <a:lnTo>
                  <a:pt x="0" y="1227086"/>
                </a:lnTo>
                <a:lnTo>
                  <a:pt x="0" y="0"/>
                </a:lnTo>
                <a:close/>
              </a:path>
            </a:pathLst>
          </a:custGeom>
          <a:blipFill>
            <a:blip r:embed="rId5"/>
            <a:stretch>
              <a:fillRect/>
            </a:stretch>
          </a:blipFill>
        </p:spPr>
        <p:txBody>
          <a:bodyPr/>
          <a:lstStyle/>
          <a:p>
            <a:endParaRPr lang="fr-FR"/>
          </a:p>
        </p:txBody>
      </p:sp>
      <p:sp>
        <p:nvSpPr>
          <p:cNvPr id="16" name="Freeform 16"/>
          <p:cNvSpPr/>
          <p:nvPr/>
        </p:nvSpPr>
        <p:spPr>
          <a:xfrm rot="388051">
            <a:off x="8462010" y="4902547"/>
            <a:ext cx="1226552" cy="1382031"/>
          </a:xfrm>
          <a:custGeom>
            <a:avLst/>
            <a:gdLst/>
            <a:ahLst/>
            <a:cxnLst/>
            <a:rect l="l" t="t" r="r" b="b"/>
            <a:pathLst>
              <a:path w="1226552" h="1382031">
                <a:moveTo>
                  <a:pt x="0" y="0"/>
                </a:moveTo>
                <a:lnTo>
                  <a:pt x="1226552" y="0"/>
                </a:lnTo>
                <a:lnTo>
                  <a:pt x="1226552" y="1382031"/>
                </a:lnTo>
                <a:lnTo>
                  <a:pt x="0" y="1382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grpSp>
        <p:nvGrpSpPr>
          <p:cNvPr id="17" name="Group 17"/>
          <p:cNvGrpSpPr/>
          <p:nvPr/>
        </p:nvGrpSpPr>
        <p:grpSpPr>
          <a:xfrm>
            <a:off x="11318646" y="1140675"/>
            <a:ext cx="5479870" cy="467320"/>
            <a:chOff x="0" y="0"/>
            <a:chExt cx="1443258" cy="123080"/>
          </a:xfrm>
        </p:grpSpPr>
        <p:sp>
          <p:nvSpPr>
            <p:cNvPr id="18" name="Freeform 18"/>
            <p:cNvSpPr/>
            <p:nvPr/>
          </p:nvSpPr>
          <p:spPr>
            <a:xfrm>
              <a:off x="0" y="0"/>
              <a:ext cx="1443258" cy="123080"/>
            </a:xfrm>
            <a:custGeom>
              <a:avLst/>
              <a:gdLst/>
              <a:ahLst/>
              <a:cxnLst/>
              <a:rect l="l" t="t" r="r" b="b"/>
              <a:pathLst>
                <a:path w="1443258" h="123080">
                  <a:moveTo>
                    <a:pt x="0" y="0"/>
                  </a:moveTo>
                  <a:lnTo>
                    <a:pt x="1443258" y="0"/>
                  </a:lnTo>
                  <a:lnTo>
                    <a:pt x="1443258" y="123080"/>
                  </a:lnTo>
                  <a:lnTo>
                    <a:pt x="0" y="123080"/>
                  </a:lnTo>
                  <a:close/>
                </a:path>
              </a:pathLst>
            </a:custGeom>
            <a:solidFill>
              <a:srgbClr val="FFFFFF"/>
            </a:solidFill>
          </p:spPr>
          <p:txBody>
            <a:bodyPr/>
            <a:lstStyle/>
            <a:p>
              <a:endParaRPr lang="fr-FR"/>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1959"/>
                </a:lnSpc>
              </a:pPr>
              <a:endParaRPr/>
            </a:p>
          </p:txBody>
        </p:sp>
      </p:grpSp>
      <p:sp>
        <p:nvSpPr>
          <p:cNvPr id="20" name="TextBox 20"/>
          <p:cNvSpPr txBox="1"/>
          <p:nvPr/>
        </p:nvSpPr>
        <p:spPr>
          <a:xfrm>
            <a:off x="11356378" y="382731"/>
            <a:ext cx="6446335" cy="1225264"/>
          </a:xfrm>
          <a:prstGeom prst="rect">
            <a:avLst/>
          </a:prstGeom>
        </p:spPr>
        <p:txBody>
          <a:bodyPr lIns="0" tIns="0" rIns="0" bIns="0" rtlCol="0" anchor="t">
            <a:spAutoFit/>
          </a:bodyPr>
          <a:lstStyle/>
          <a:p>
            <a:pPr>
              <a:lnSpc>
                <a:spcPts val="4958"/>
              </a:lnSpc>
              <a:spcBef>
                <a:spcPct val="0"/>
              </a:spcBef>
            </a:pPr>
            <a:r>
              <a:rPr lang="en-US" sz="3542">
                <a:solidFill>
                  <a:srgbClr val="000000"/>
                </a:solidFill>
                <a:latin typeface="Muli Ultra-Bold"/>
              </a:rPr>
              <a:t>LE STÉRÉOTYPE DE GENRE, QU'EST CE QUE C'EST ?</a:t>
            </a:r>
          </a:p>
        </p:txBody>
      </p:sp>
      <p:sp>
        <p:nvSpPr>
          <p:cNvPr id="21" name="TextBox 21"/>
          <p:cNvSpPr txBox="1"/>
          <p:nvPr/>
        </p:nvSpPr>
        <p:spPr>
          <a:xfrm>
            <a:off x="11069074" y="2448734"/>
            <a:ext cx="6562196" cy="7075385"/>
          </a:xfrm>
          <a:prstGeom prst="rect">
            <a:avLst/>
          </a:prstGeom>
        </p:spPr>
        <p:txBody>
          <a:bodyPr lIns="0" tIns="0" rIns="0" bIns="0" rtlCol="0" anchor="t">
            <a:spAutoFit/>
          </a:bodyPr>
          <a:lstStyle/>
          <a:p>
            <a:pPr marL="655108" lvl="1" indent="-327554">
              <a:lnSpc>
                <a:spcPts val="4248"/>
              </a:lnSpc>
              <a:buFont typeface="Arial"/>
              <a:buChar char="•"/>
            </a:pPr>
            <a:r>
              <a:rPr lang="en-US" sz="3034">
                <a:solidFill>
                  <a:srgbClr val="FFFFFF"/>
                </a:solidFill>
                <a:latin typeface="Muli Bold"/>
              </a:rPr>
              <a:t>Les stéréotypes de genre sont des caractéristiques arbitraires (fondées sur des idées préconçues) que l'on attribue à un groupe de personnes en fonction de leur sexe. </a:t>
            </a:r>
          </a:p>
          <a:p>
            <a:pPr>
              <a:lnSpc>
                <a:spcPts val="4528"/>
              </a:lnSpc>
            </a:pPr>
            <a:endParaRPr lang="en-US" sz="3034">
              <a:solidFill>
                <a:srgbClr val="FFFFFF"/>
              </a:solidFill>
              <a:latin typeface="Muli Bold"/>
            </a:endParaRPr>
          </a:p>
          <a:p>
            <a:pPr>
              <a:lnSpc>
                <a:spcPts val="5228"/>
              </a:lnSpc>
            </a:pPr>
            <a:endParaRPr lang="en-US" sz="3034">
              <a:solidFill>
                <a:srgbClr val="FFFFFF"/>
              </a:solidFill>
              <a:latin typeface="Muli Bold"/>
            </a:endParaRPr>
          </a:p>
          <a:p>
            <a:pPr marL="655108" lvl="1" indent="-327554">
              <a:lnSpc>
                <a:spcPts val="4248"/>
              </a:lnSpc>
              <a:buFont typeface="Arial"/>
              <a:buChar char="•"/>
            </a:pPr>
            <a:r>
              <a:rPr lang="en-US" sz="3034">
                <a:solidFill>
                  <a:srgbClr val="FFFFFF"/>
                </a:solidFill>
                <a:latin typeface="Muli Bold"/>
              </a:rPr>
              <a:t>Ces stéréotypes ont un impact sur les rôles attribué saux hommes et aux femmes dans la société.</a:t>
            </a:r>
          </a:p>
          <a:p>
            <a:pPr algn="l">
              <a:lnSpc>
                <a:spcPts val="4248"/>
              </a:lnSpc>
            </a:pPr>
            <a:endParaRPr lang="en-US" sz="3034">
              <a:solidFill>
                <a:srgbClr val="FFFFFF"/>
              </a:solidFill>
              <a:latin typeface="Muli Bold"/>
            </a:endParaRPr>
          </a:p>
        </p:txBody>
      </p:sp>
      <p:grpSp>
        <p:nvGrpSpPr>
          <p:cNvPr id="22" name="Group 22"/>
          <p:cNvGrpSpPr>
            <a:grpSpLocks noChangeAspect="1"/>
          </p:cNvGrpSpPr>
          <p:nvPr/>
        </p:nvGrpSpPr>
        <p:grpSpPr>
          <a:xfrm>
            <a:off x="6090333" y="1815897"/>
            <a:ext cx="2984953" cy="2984941"/>
            <a:chOff x="0" y="0"/>
            <a:chExt cx="6350025" cy="6350000"/>
          </a:xfrm>
        </p:grpSpPr>
        <p:sp>
          <p:nvSpPr>
            <p:cNvPr id="23" name="Freeform 2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fr-FR"/>
            </a:p>
          </p:txBody>
        </p:sp>
      </p:grpSp>
      <p:sp>
        <p:nvSpPr>
          <p:cNvPr id="24" name="Freeform 24"/>
          <p:cNvSpPr/>
          <p:nvPr/>
        </p:nvSpPr>
        <p:spPr>
          <a:xfrm rot="388051">
            <a:off x="8462010" y="1093382"/>
            <a:ext cx="1226552" cy="1382031"/>
          </a:xfrm>
          <a:custGeom>
            <a:avLst/>
            <a:gdLst/>
            <a:ahLst/>
            <a:cxnLst/>
            <a:rect l="l" t="t" r="r" b="b"/>
            <a:pathLst>
              <a:path w="1226552" h="1382031">
                <a:moveTo>
                  <a:pt x="0" y="0"/>
                </a:moveTo>
                <a:lnTo>
                  <a:pt x="1226552" y="0"/>
                </a:lnTo>
                <a:lnTo>
                  <a:pt x="1226552" y="1382030"/>
                </a:lnTo>
                <a:lnTo>
                  <a:pt x="0" y="1382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25" name="Freeform 25"/>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9"/>
            <a:stretch>
              <a:fillRect/>
            </a:stretch>
          </a:blipFill>
        </p:spPr>
        <p:txBody>
          <a:bodyPr/>
          <a:lstStyle/>
          <a:p>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1677</Words>
  <Application>Microsoft Office PowerPoint</Application>
  <PresentationFormat>Personnalisé</PresentationFormat>
  <Paragraphs>174</Paragraphs>
  <Slides>26</Slides>
  <Notes>0</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26</vt:i4>
      </vt:variant>
    </vt:vector>
  </HeadingPairs>
  <TitlesOfParts>
    <vt:vector size="42" baseType="lpstr">
      <vt:lpstr>Arial</vt:lpstr>
      <vt:lpstr>Open Sauce</vt:lpstr>
      <vt:lpstr>Muli Ultra-Bold</vt:lpstr>
      <vt:lpstr>Open Sauce Light</vt:lpstr>
      <vt:lpstr>Object Sans Medium</vt:lpstr>
      <vt:lpstr>Muli</vt:lpstr>
      <vt:lpstr>Glacial Indifference Bold</vt:lpstr>
      <vt:lpstr>Intro Rust Bold</vt:lpstr>
      <vt:lpstr>Muli Italics</vt:lpstr>
      <vt:lpstr>Glacial Indifference</vt:lpstr>
      <vt:lpstr>Open Sans Bold</vt:lpstr>
      <vt:lpstr>Muli Semi-Bold</vt:lpstr>
      <vt:lpstr>Calibri</vt:lpstr>
      <vt:lpstr>Muli Bold</vt:lpstr>
      <vt:lpstr>Open Sauce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EB - Smart City Week2023</dc:title>
  <dc:creator>admin-loc</dc:creator>
  <cp:lastModifiedBy>Thomas Roussel</cp:lastModifiedBy>
  <cp:revision>4</cp:revision>
  <dcterms:created xsi:type="dcterms:W3CDTF">2006-08-16T00:00:00Z</dcterms:created>
  <dcterms:modified xsi:type="dcterms:W3CDTF">2023-10-03T06:45:18Z</dcterms:modified>
  <dc:identifier>DAFponzulEQ</dc:identifier>
</cp:coreProperties>
</file>