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18288000" cy="10287000"/>
  <p:notesSz cx="6858000" cy="9144000"/>
  <p:embeddedFontLst>
    <p:embeddedFont>
      <p:font typeface="Agrandir" panose="020B0604020202020204" charset="0"/>
      <p:regular r:id="rId20"/>
    </p:embeddedFont>
    <p:embeddedFont>
      <p:font typeface="Agrandir Bold" panose="020B0604020202020204" charset="0"/>
      <p:regular r:id="rId21"/>
    </p:embeddedFont>
    <p:embeddedFont>
      <p:font typeface="Agrandir Heavy" panose="020B0604020202020204" charset="0"/>
      <p:regular r:id="rId22"/>
    </p:embeddedFont>
    <p:embeddedFont>
      <p:font typeface="Agrandir Medium" panose="020B0604020202020204" charset="0"/>
      <p:regular r:id="rId23"/>
    </p:embeddedFont>
    <p:embeddedFont>
      <p:font typeface="Agrandir Medium Italics" panose="020B0604020202020204" charset="0"/>
      <p:regular r:id="rId24"/>
    </p:embeddedFont>
    <p:embeddedFont>
      <p:font typeface="Agrandir Ultra-Bold" panose="020B0604020202020204" charset="0"/>
      <p:regular r:id="rId25"/>
    </p:embeddedFont>
    <p:embeddedFont>
      <p:font typeface="Futura" panose="020B0604020202020204" charset="0"/>
      <p:regular r:id="rId26"/>
    </p:embeddedFont>
    <p:embeddedFont>
      <p:font typeface="Futura Medium" panose="020B0604020202020204" charset="0"/>
      <p:regular r:id="rId27"/>
    </p:embeddedFont>
    <p:embeddedFont>
      <p:font typeface="TAN Songbir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01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FAC438-34A3-4128-99F7-6E13F149C410}" v="9" dt="2025-11-07T23:44:27.9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6" d="100"/>
          <a:sy n="56" d="100"/>
        </p:scale>
        <p:origin x="538" y="1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Émilie Vandeputte" userId="a89ff3d1-1c3a-4ee1-a8b2-0e218b904ad9" providerId="ADAL" clId="{5725C4F5-0723-49AD-AEA2-AEF088474BB5}"/>
    <pc:docChg chg="undo custSel modSld">
      <pc:chgData name="Émilie Vandeputte" userId="a89ff3d1-1c3a-4ee1-a8b2-0e218b904ad9" providerId="ADAL" clId="{5725C4F5-0723-49AD-AEA2-AEF088474BB5}" dt="2025-11-07T23:46:57.276" v="203" actId="790"/>
      <pc:docMkLst>
        <pc:docMk/>
      </pc:docMkLst>
      <pc:sldChg chg="modSp mod">
        <pc:chgData name="Émilie Vandeputte" userId="a89ff3d1-1c3a-4ee1-a8b2-0e218b904ad9" providerId="ADAL" clId="{5725C4F5-0723-49AD-AEA2-AEF088474BB5}" dt="2025-11-07T23:46:57.276" v="203" actId="790"/>
        <pc:sldMkLst>
          <pc:docMk/>
          <pc:sldMk cId="0" sldId="256"/>
        </pc:sldMkLst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56"/>
            <ac:spMk id="2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56"/>
            <ac:spMk id="3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56"/>
            <ac:spMk id="4" creationId="{00000000-0000-0000-0000-000000000000}"/>
          </ac:spMkLst>
        </pc:spChg>
      </pc:sldChg>
      <pc:sldChg chg="modSp mod">
        <pc:chgData name="Émilie Vandeputte" userId="a89ff3d1-1c3a-4ee1-a8b2-0e218b904ad9" providerId="ADAL" clId="{5725C4F5-0723-49AD-AEA2-AEF088474BB5}" dt="2025-11-07T23:46:57.276" v="203" actId="790"/>
        <pc:sldMkLst>
          <pc:docMk/>
          <pc:sldMk cId="0" sldId="257"/>
        </pc:sldMkLst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57"/>
            <ac:spMk id="2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57"/>
            <ac:spMk id="5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57"/>
            <ac:spMk id="8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57"/>
            <ac:spMk id="10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57"/>
            <ac:spMk id="11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57"/>
            <ac:spMk id="12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57"/>
            <ac:spMk id="13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57"/>
            <ac:spMk id="14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15:30:13.871" v="4" actId="1035"/>
          <ac:spMkLst>
            <pc:docMk/>
            <pc:sldMk cId="0" sldId="257"/>
            <ac:spMk id="15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15:30:13.871" v="4" actId="1035"/>
          <ac:spMkLst>
            <pc:docMk/>
            <pc:sldMk cId="0" sldId="257"/>
            <ac:spMk id="16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57"/>
            <ac:spMk id="18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57"/>
            <ac:spMk id="19" creationId="{00000000-0000-0000-0000-000000000000}"/>
          </ac:spMkLst>
        </pc:spChg>
      </pc:sldChg>
      <pc:sldChg chg="addSp delSp modSp mod">
        <pc:chgData name="Émilie Vandeputte" userId="a89ff3d1-1c3a-4ee1-a8b2-0e218b904ad9" providerId="ADAL" clId="{5725C4F5-0723-49AD-AEA2-AEF088474BB5}" dt="2025-11-07T23:46:57.276" v="203" actId="790"/>
        <pc:sldMkLst>
          <pc:docMk/>
          <pc:sldMk cId="0" sldId="258"/>
        </pc:sldMkLst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58"/>
            <ac:spMk id="2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58"/>
            <ac:spMk id="5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58"/>
            <ac:spMk id="6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58"/>
            <ac:spMk id="7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58"/>
            <ac:spMk id="8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58"/>
            <ac:spMk id="9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58"/>
            <ac:spMk id="12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58"/>
            <ac:spMk id="13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58"/>
            <ac:spMk id="14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15:30:39.253" v="9"/>
          <ac:spMkLst>
            <pc:docMk/>
            <pc:sldMk cId="0" sldId="258"/>
            <ac:spMk id="17" creationId="{CF0C480D-E92A-DB24-39C8-4981A2F1409E}"/>
          </ac:spMkLst>
        </pc:spChg>
        <pc:spChg chg="mod">
          <ac:chgData name="Émilie Vandeputte" userId="a89ff3d1-1c3a-4ee1-a8b2-0e218b904ad9" providerId="ADAL" clId="{5725C4F5-0723-49AD-AEA2-AEF088474BB5}" dt="2025-11-07T15:30:39.253" v="9"/>
          <ac:spMkLst>
            <pc:docMk/>
            <pc:sldMk cId="0" sldId="258"/>
            <ac:spMk id="18" creationId="{1312D225-1559-836F-4937-088106A376DA}"/>
          </ac:spMkLst>
        </pc:spChg>
        <pc:spChg chg="mod">
          <ac:chgData name="Émilie Vandeputte" userId="a89ff3d1-1c3a-4ee1-a8b2-0e218b904ad9" providerId="ADAL" clId="{5725C4F5-0723-49AD-AEA2-AEF088474BB5}" dt="2025-11-07T15:30:39.253" v="9"/>
          <ac:spMkLst>
            <pc:docMk/>
            <pc:sldMk cId="0" sldId="258"/>
            <ac:spMk id="19" creationId="{2B801566-7280-6D23-F01A-5BF5F4B24121}"/>
          </ac:spMkLst>
        </pc:spChg>
        <pc:spChg chg="add del mod ord">
          <ac:chgData name="Émilie Vandeputte" userId="a89ff3d1-1c3a-4ee1-a8b2-0e218b904ad9" providerId="ADAL" clId="{5725C4F5-0723-49AD-AEA2-AEF088474BB5}" dt="2025-11-07T15:31:39.029" v="19" actId="478"/>
          <ac:spMkLst>
            <pc:docMk/>
            <pc:sldMk cId="0" sldId="258"/>
            <ac:spMk id="20" creationId="{B9CB77C0-EC89-F256-7386-271BDC5E1A80}"/>
          </ac:spMkLst>
        </pc:spChg>
        <pc:spChg chg="add mod or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58"/>
            <ac:spMk id="21" creationId="{C57F6D1D-EF5F-239C-20CB-49B1E63AC482}"/>
          </ac:spMkLst>
        </pc:spChg>
        <pc:grpChg chg="add del mod">
          <ac:chgData name="Émilie Vandeputte" userId="a89ff3d1-1c3a-4ee1-a8b2-0e218b904ad9" providerId="ADAL" clId="{5725C4F5-0723-49AD-AEA2-AEF088474BB5}" dt="2025-11-07T15:30:44.153" v="10" actId="478"/>
          <ac:grpSpMkLst>
            <pc:docMk/>
            <pc:sldMk cId="0" sldId="258"/>
            <ac:grpSpMk id="15" creationId="{CD58D6E5-8BAA-903C-EE2C-ADEE592C34C8}"/>
          </ac:grpSpMkLst>
        </pc:grpChg>
        <pc:grpChg chg="mod">
          <ac:chgData name="Émilie Vandeputte" userId="a89ff3d1-1c3a-4ee1-a8b2-0e218b904ad9" providerId="ADAL" clId="{5725C4F5-0723-49AD-AEA2-AEF088474BB5}" dt="2025-11-07T15:30:39.253" v="9"/>
          <ac:grpSpMkLst>
            <pc:docMk/>
            <pc:sldMk cId="0" sldId="258"/>
            <ac:grpSpMk id="16" creationId="{B405B2A1-F824-1697-2658-0ABE35591023}"/>
          </ac:grpSpMkLst>
        </pc:grpChg>
      </pc:sldChg>
      <pc:sldChg chg="modSp mod">
        <pc:chgData name="Émilie Vandeputte" userId="a89ff3d1-1c3a-4ee1-a8b2-0e218b904ad9" providerId="ADAL" clId="{5725C4F5-0723-49AD-AEA2-AEF088474BB5}" dt="2025-11-07T23:46:57.276" v="203" actId="790"/>
        <pc:sldMkLst>
          <pc:docMk/>
          <pc:sldMk cId="0" sldId="259"/>
        </pc:sldMkLst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59"/>
            <ac:spMk id="2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59"/>
            <ac:spMk id="5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59"/>
            <ac:spMk id="6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15:32:18.443" v="31" actId="1035"/>
          <ac:spMkLst>
            <pc:docMk/>
            <pc:sldMk cId="0" sldId="259"/>
            <ac:spMk id="7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59"/>
            <ac:spMk id="10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59"/>
            <ac:spMk id="12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59"/>
            <ac:spMk id="17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59"/>
            <ac:spMk id="22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59"/>
            <ac:spMk id="23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59"/>
            <ac:spMk id="24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59"/>
            <ac:spMk id="26" creationId="{00000000-0000-0000-0000-000000000000}"/>
          </ac:spMkLst>
        </pc:spChg>
      </pc:sldChg>
      <pc:sldChg chg="addSp modSp mod">
        <pc:chgData name="Émilie Vandeputte" userId="a89ff3d1-1c3a-4ee1-a8b2-0e218b904ad9" providerId="ADAL" clId="{5725C4F5-0723-49AD-AEA2-AEF088474BB5}" dt="2025-11-07T23:46:57.276" v="203" actId="790"/>
        <pc:sldMkLst>
          <pc:docMk/>
          <pc:sldMk cId="0" sldId="260"/>
        </pc:sldMkLst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0"/>
            <ac:spMk id="2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0"/>
            <ac:spMk id="5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0"/>
            <ac:spMk id="6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0"/>
            <ac:spMk id="7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0"/>
            <ac:spMk id="8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0"/>
            <ac:spMk id="9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0"/>
            <ac:spMk id="11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0"/>
            <ac:spMk id="12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0"/>
            <ac:spMk id="13" creationId="{00000000-0000-0000-0000-000000000000}"/>
          </ac:spMkLst>
        </pc:spChg>
        <pc:spChg chg="mod ord">
          <ac:chgData name="Émilie Vandeputte" userId="a89ff3d1-1c3a-4ee1-a8b2-0e218b904ad9" providerId="ADAL" clId="{5725C4F5-0723-49AD-AEA2-AEF088474BB5}" dt="2025-11-07T15:33:14.403" v="46" actId="1076"/>
          <ac:spMkLst>
            <pc:docMk/>
            <pc:sldMk cId="0" sldId="260"/>
            <ac:spMk id="14" creationId="{00000000-0000-0000-0000-000000000000}"/>
          </ac:spMkLst>
        </pc:spChg>
        <pc:spChg chg="add 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0"/>
            <ac:spMk id="15" creationId="{018CBD39-A50C-6F28-75ED-7A9DB07453E1}"/>
          </ac:spMkLst>
        </pc:spChg>
      </pc:sldChg>
      <pc:sldChg chg="modSp mod">
        <pc:chgData name="Émilie Vandeputte" userId="a89ff3d1-1c3a-4ee1-a8b2-0e218b904ad9" providerId="ADAL" clId="{5725C4F5-0723-49AD-AEA2-AEF088474BB5}" dt="2025-11-07T23:46:57.276" v="203" actId="790"/>
        <pc:sldMkLst>
          <pc:docMk/>
          <pc:sldMk cId="0" sldId="261"/>
        </pc:sldMkLst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1"/>
            <ac:spMk id="2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1"/>
            <ac:spMk id="5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15:34:17.690" v="56" actId="1036"/>
          <ac:spMkLst>
            <pc:docMk/>
            <pc:sldMk cId="0" sldId="261"/>
            <ac:spMk id="7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1"/>
            <ac:spMk id="10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1"/>
            <ac:spMk id="11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1"/>
            <ac:spMk id="12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1"/>
            <ac:spMk id="13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1"/>
            <ac:spMk id="17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1"/>
            <ac:spMk id="19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1"/>
            <ac:spMk id="24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1"/>
            <ac:spMk id="27" creationId="{00000000-0000-0000-0000-000000000000}"/>
          </ac:spMkLst>
        </pc:spChg>
      </pc:sldChg>
      <pc:sldChg chg="modSp mod">
        <pc:chgData name="Émilie Vandeputte" userId="a89ff3d1-1c3a-4ee1-a8b2-0e218b904ad9" providerId="ADAL" clId="{5725C4F5-0723-49AD-AEA2-AEF088474BB5}" dt="2025-11-07T23:46:57.276" v="203" actId="790"/>
        <pc:sldMkLst>
          <pc:docMk/>
          <pc:sldMk cId="0" sldId="262"/>
        </pc:sldMkLst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2"/>
            <ac:spMk id="2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2"/>
            <ac:spMk id="4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2"/>
            <ac:spMk id="5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2"/>
            <ac:spMk id="8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2"/>
            <ac:spMk id="9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2"/>
            <ac:spMk id="10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2"/>
            <ac:spMk id="11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2"/>
            <ac:spMk id="12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2"/>
            <ac:spMk id="13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2"/>
            <ac:spMk id="14" creationId="{00000000-0000-0000-0000-000000000000}"/>
          </ac:spMkLst>
        </pc:spChg>
      </pc:sldChg>
      <pc:sldChg chg="modSp mod">
        <pc:chgData name="Émilie Vandeputte" userId="a89ff3d1-1c3a-4ee1-a8b2-0e218b904ad9" providerId="ADAL" clId="{5725C4F5-0723-49AD-AEA2-AEF088474BB5}" dt="2025-11-07T23:46:57.276" v="203" actId="790"/>
        <pc:sldMkLst>
          <pc:docMk/>
          <pc:sldMk cId="0" sldId="263"/>
        </pc:sldMkLst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3"/>
            <ac:spMk id="2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3"/>
            <ac:spMk id="4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3"/>
            <ac:spMk id="5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3"/>
            <ac:spMk id="8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3"/>
            <ac:spMk id="9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3"/>
            <ac:spMk id="10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3"/>
            <ac:spMk id="11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3"/>
            <ac:spMk id="12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3"/>
            <ac:spMk id="13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3"/>
            <ac:spMk id="14" creationId="{00000000-0000-0000-0000-000000000000}"/>
          </ac:spMkLst>
        </pc:spChg>
      </pc:sldChg>
      <pc:sldChg chg="delSp modSp mod">
        <pc:chgData name="Émilie Vandeputte" userId="a89ff3d1-1c3a-4ee1-a8b2-0e218b904ad9" providerId="ADAL" clId="{5725C4F5-0723-49AD-AEA2-AEF088474BB5}" dt="2025-11-07T23:46:57.276" v="203" actId="790"/>
        <pc:sldMkLst>
          <pc:docMk/>
          <pc:sldMk cId="0" sldId="264"/>
        </pc:sldMkLst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4"/>
            <ac:spMk id="2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4"/>
            <ac:spMk id="4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4"/>
            <ac:spMk id="5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4"/>
            <ac:spMk id="9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4"/>
            <ac:spMk id="10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4"/>
            <ac:spMk id="11" creationId="{00000000-0000-0000-0000-000000000000}"/>
          </ac:spMkLst>
        </pc:spChg>
        <pc:spChg chg="del">
          <ac:chgData name="Émilie Vandeputte" userId="a89ff3d1-1c3a-4ee1-a8b2-0e218b904ad9" providerId="ADAL" clId="{5725C4F5-0723-49AD-AEA2-AEF088474BB5}" dt="2025-11-07T23:32:58.679" v="77" actId="478"/>
          <ac:spMkLst>
            <pc:docMk/>
            <pc:sldMk cId="0" sldId="264"/>
            <ac:spMk id="12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4"/>
            <ac:spMk id="13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4"/>
            <ac:spMk id="14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4"/>
            <ac:spMk id="15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4"/>
            <ac:spMk id="16" creationId="{00000000-0000-0000-0000-000000000000}"/>
          </ac:spMkLst>
        </pc:spChg>
        <pc:grpChg chg="del">
          <ac:chgData name="Émilie Vandeputte" userId="a89ff3d1-1c3a-4ee1-a8b2-0e218b904ad9" providerId="ADAL" clId="{5725C4F5-0723-49AD-AEA2-AEF088474BB5}" dt="2025-11-07T23:32:54.866" v="76" actId="478"/>
          <ac:grpSpMkLst>
            <pc:docMk/>
            <pc:sldMk cId="0" sldId="264"/>
            <ac:grpSpMk id="6" creationId="{00000000-0000-0000-0000-000000000000}"/>
          </ac:grpSpMkLst>
        </pc:grpChg>
      </pc:sldChg>
      <pc:sldChg chg="addSp modSp mod">
        <pc:chgData name="Émilie Vandeputte" userId="a89ff3d1-1c3a-4ee1-a8b2-0e218b904ad9" providerId="ADAL" clId="{5725C4F5-0723-49AD-AEA2-AEF088474BB5}" dt="2025-11-07T23:46:57.276" v="203" actId="790"/>
        <pc:sldMkLst>
          <pc:docMk/>
          <pc:sldMk cId="0" sldId="265"/>
        </pc:sldMkLst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5"/>
            <ac:spMk id="2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5"/>
            <ac:spMk id="3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37:11.561" v="129" actId="5793"/>
          <ac:spMkLst>
            <pc:docMk/>
            <pc:sldMk cId="0" sldId="265"/>
            <ac:spMk id="4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5"/>
            <ac:spMk id="7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5"/>
            <ac:spMk id="8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5"/>
            <ac:spMk id="12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5"/>
            <ac:spMk id="14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34:20.813" v="92" actId="1036"/>
          <ac:spMkLst>
            <pc:docMk/>
            <pc:sldMk cId="0" sldId="265"/>
            <ac:spMk id="16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5"/>
            <ac:spMk id="18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5"/>
            <ac:spMk id="19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35:04.912" v="102" actId="14100"/>
          <ac:spMkLst>
            <pc:docMk/>
            <pc:sldMk cId="0" sldId="265"/>
            <ac:spMk id="20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5"/>
            <ac:spMk id="24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5"/>
            <ac:spMk id="25" creationId="{00000000-0000-0000-0000-000000000000}"/>
          </ac:spMkLst>
        </pc:spChg>
        <pc:spChg chg="add mod">
          <ac:chgData name="Émilie Vandeputte" userId="a89ff3d1-1c3a-4ee1-a8b2-0e218b904ad9" providerId="ADAL" clId="{5725C4F5-0723-49AD-AEA2-AEF088474BB5}" dt="2025-11-07T23:37:15.828" v="130" actId="20577"/>
          <ac:spMkLst>
            <pc:docMk/>
            <pc:sldMk cId="0" sldId="265"/>
            <ac:spMk id="27" creationId="{7A275AA6-CA01-14A3-DDBB-15B28FE5B376}"/>
          </ac:spMkLst>
        </pc:spChg>
        <pc:grpChg chg="mod">
          <ac:chgData name="Émilie Vandeputte" userId="a89ff3d1-1c3a-4ee1-a8b2-0e218b904ad9" providerId="ADAL" clId="{5725C4F5-0723-49AD-AEA2-AEF088474BB5}" dt="2025-11-07T23:33:52.724" v="83" actId="14100"/>
          <ac:grpSpMkLst>
            <pc:docMk/>
            <pc:sldMk cId="0" sldId="265"/>
            <ac:grpSpMk id="5" creationId="{00000000-0000-0000-0000-000000000000}"/>
          </ac:grpSpMkLst>
        </pc:grpChg>
        <pc:grpChg chg="mod">
          <ac:chgData name="Émilie Vandeputte" userId="a89ff3d1-1c3a-4ee1-a8b2-0e218b904ad9" providerId="ADAL" clId="{5725C4F5-0723-49AD-AEA2-AEF088474BB5}" dt="2025-11-07T23:35:45.008" v="112" actId="14100"/>
          <ac:grpSpMkLst>
            <pc:docMk/>
            <pc:sldMk cId="0" sldId="265"/>
            <ac:grpSpMk id="9" creationId="{00000000-0000-0000-0000-000000000000}"/>
          </ac:grpSpMkLst>
        </pc:grpChg>
        <pc:grpChg chg="mod">
          <ac:chgData name="Émilie Vandeputte" userId="a89ff3d1-1c3a-4ee1-a8b2-0e218b904ad9" providerId="ADAL" clId="{5725C4F5-0723-49AD-AEA2-AEF088474BB5}" dt="2025-11-07T23:34:54.611" v="99" actId="14100"/>
          <ac:grpSpMkLst>
            <pc:docMk/>
            <pc:sldMk cId="0" sldId="265"/>
            <ac:grpSpMk id="13" creationId="{00000000-0000-0000-0000-000000000000}"/>
          </ac:grpSpMkLst>
        </pc:grpChg>
        <pc:grpChg chg="mod">
          <ac:chgData name="Émilie Vandeputte" userId="a89ff3d1-1c3a-4ee1-a8b2-0e218b904ad9" providerId="ADAL" clId="{5725C4F5-0723-49AD-AEA2-AEF088474BB5}" dt="2025-11-07T23:35:30.235" v="108" actId="14100"/>
          <ac:grpSpMkLst>
            <pc:docMk/>
            <pc:sldMk cId="0" sldId="265"/>
            <ac:grpSpMk id="17" creationId="{00000000-0000-0000-0000-000000000000}"/>
          </ac:grpSpMkLst>
        </pc:grpChg>
        <pc:grpChg chg="mod">
          <ac:chgData name="Émilie Vandeputte" userId="a89ff3d1-1c3a-4ee1-a8b2-0e218b904ad9" providerId="ADAL" clId="{5725C4F5-0723-49AD-AEA2-AEF088474BB5}" dt="2025-11-07T23:35:39.541" v="111" actId="14100"/>
          <ac:grpSpMkLst>
            <pc:docMk/>
            <pc:sldMk cId="0" sldId="265"/>
            <ac:grpSpMk id="21" creationId="{00000000-0000-0000-0000-000000000000}"/>
          </ac:grpSpMkLst>
        </pc:grpChg>
      </pc:sldChg>
      <pc:sldChg chg="delSp modSp mod">
        <pc:chgData name="Émilie Vandeputte" userId="a89ff3d1-1c3a-4ee1-a8b2-0e218b904ad9" providerId="ADAL" clId="{5725C4F5-0723-49AD-AEA2-AEF088474BB5}" dt="2025-11-07T23:46:57.276" v="203" actId="790"/>
        <pc:sldMkLst>
          <pc:docMk/>
          <pc:sldMk cId="0" sldId="266"/>
        </pc:sldMkLst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6"/>
            <ac:spMk id="2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36:04.940" v="118" actId="1035"/>
          <ac:spMkLst>
            <pc:docMk/>
            <pc:sldMk cId="0" sldId="266"/>
            <ac:spMk id="6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6"/>
            <ac:spMk id="7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36:43.949" v="125" actId="1036"/>
          <ac:spMkLst>
            <pc:docMk/>
            <pc:sldMk cId="0" sldId="266"/>
            <ac:spMk id="8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6"/>
            <ac:spMk id="10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6"/>
            <ac:spMk id="12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6"/>
            <ac:spMk id="15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6"/>
            <ac:spMk id="16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6"/>
            <ac:spMk id="19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6"/>
            <ac:spMk id="20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6"/>
            <ac:spMk id="23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38:30.442" v="144" actId="1038"/>
          <ac:spMkLst>
            <pc:docMk/>
            <pc:sldMk cId="0" sldId="266"/>
            <ac:spMk id="24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37:50.131" v="135" actId="20577"/>
          <ac:spMkLst>
            <pc:docMk/>
            <pc:sldMk cId="0" sldId="266"/>
            <ac:spMk id="25" creationId="{00000000-0000-0000-0000-000000000000}"/>
          </ac:spMkLst>
        </pc:spChg>
        <pc:spChg chg="del">
          <ac:chgData name="Émilie Vandeputte" userId="a89ff3d1-1c3a-4ee1-a8b2-0e218b904ad9" providerId="ADAL" clId="{5725C4F5-0723-49AD-AEA2-AEF088474BB5}" dt="2025-11-07T23:37:26.152" v="131" actId="478"/>
          <ac:spMkLst>
            <pc:docMk/>
            <pc:sldMk cId="0" sldId="266"/>
            <ac:spMk id="27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6"/>
            <ac:spMk id="28" creationId="{00000000-0000-0000-0000-000000000000}"/>
          </ac:spMkLst>
        </pc:spChg>
        <pc:grpChg chg="mod">
          <ac:chgData name="Émilie Vandeputte" userId="a89ff3d1-1c3a-4ee1-a8b2-0e218b904ad9" providerId="ADAL" clId="{5725C4F5-0723-49AD-AEA2-AEF088474BB5}" dt="2025-11-07T23:36:12.294" v="119" actId="14100"/>
          <ac:grpSpMkLst>
            <pc:docMk/>
            <pc:sldMk cId="0" sldId="266"/>
            <ac:grpSpMk id="5" creationId="{00000000-0000-0000-0000-000000000000}"/>
          </ac:grpSpMkLst>
        </pc:grpChg>
        <pc:grpChg chg="mod">
          <ac:chgData name="Émilie Vandeputte" userId="a89ff3d1-1c3a-4ee1-a8b2-0e218b904ad9" providerId="ADAL" clId="{5725C4F5-0723-49AD-AEA2-AEF088474BB5}" dt="2025-11-07T23:38:18.383" v="141" actId="1037"/>
          <ac:grpSpMkLst>
            <pc:docMk/>
            <pc:sldMk cId="0" sldId="266"/>
            <ac:grpSpMk id="21" creationId="{00000000-0000-0000-0000-000000000000}"/>
          </ac:grpSpMkLst>
        </pc:grpChg>
      </pc:sldChg>
      <pc:sldChg chg="modSp mod">
        <pc:chgData name="Émilie Vandeputte" userId="a89ff3d1-1c3a-4ee1-a8b2-0e218b904ad9" providerId="ADAL" clId="{5725C4F5-0723-49AD-AEA2-AEF088474BB5}" dt="2025-11-07T23:46:57.276" v="203" actId="790"/>
        <pc:sldMkLst>
          <pc:docMk/>
          <pc:sldMk cId="0" sldId="267"/>
        </pc:sldMkLst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7"/>
            <ac:spMk id="2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7"/>
            <ac:spMk id="3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7"/>
            <ac:spMk id="5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7"/>
            <ac:spMk id="6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7"/>
            <ac:spMk id="7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7"/>
            <ac:spMk id="8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7"/>
            <ac:spMk id="9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7"/>
            <ac:spMk id="10" creationId="{00000000-0000-0000-0000-000000000000}"/>
          </ac:spMkLst>
        </pc:spChg>
      </pc:sldChg>
      <pc:sldChg chg="modSp mod">
        <pc:chgData name="Émilie Vandeputte" userId="a89ff3d1-1c3a-4ee1-a8b2-0e218b904ad9" providerId="ADAL" clId="{5725C4F5-0723-49AD-AEA2-AEF088474BB5}" dt="2025-11-07T23:46:57.276" v="203" actId="790"/>
        <pc:sldMkLst>
          <pc:docMk/>
          <pc:sldMk cId="0" sldId="268"/>
        </pc:sldMkLst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8"/>
            <ac:spMk id="2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8"/>
            <ac:spMk id="5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8"/>
            <ac:spMk id="6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8"/>
            <ac:spMk id="7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8"/>
            <ac:spMk id="8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8"/>
            <ac:spMk id="9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8"/>
            <ac:spMk id="10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8"/>
            <ac:spMk id="11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8"/>
            <ac:spMk id="12" creationId="{00000000-0000-0000-0000-000000000000}"/>
          </ac:spMkLst>
        </pc:spChg>
      </pc:sldChg>
      <pc:sldChg chg="modSp mod">
        <pc:chgData name="Émilie Vandeputte" userId="a89ff3d1-1c3a-4ee1-a8b2-0e218b904ad9" providerId="ADAL" clId="{5725C4F5-0723-49AD-AEA2-AEF088474BB5}" dt="2025-11-07T23:46:57.276" v="203" actId="790"/>
        <pc:sldMkLst>
          <pc:docMk/>
          <pc:sldMk cId="0" sldId="269"/>
        </pc:sldMkLst>
        <pc:spChg chg="mod">
          <ac:chgData name="Émilie Vandeputte" userId="a89ff3d1-1c3a-4ee1-a8b2-0e218b904ad9" providerId="ADAL" clId="{5725C4F5-0723-49AD-AEA2-AEF088474BB5}" dt="2025-11-07T23:45:46.831" v="189" actId="34135"/>
          <ac:spMkLst>
            <pc:docMk/>
            <pc:sldMk cId="0" sldId="269"/>
            <ac:spMk id="2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9"/>
            <ac:spMk id="7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9"/>
            <ac:spMk id="10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5:27.527" v="185" actId="1036"/>
          <ac:spMkLst>
            <pc:docMk/>
            <pc:sldMk cId="0" sldId="269"/>
            <ac:spMk id="11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9"/>
            <ac:spMk id="13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9"/>
            <ac:spMk id="14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9"/>
            <ac:spMk id="15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9"/>
            <ac:spMk id="17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9"/>
            <ac:spMk id="21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9"/>
            <ac:spMk id="23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9"/>
            <ac:spMk id="28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5:38.859" v="188" actId="1035"/>
          <ac:spMkLst>
            <pc:docMk/>
            <pc:sldMk cId="0" sldId="269"/>
            <ac:spMk id="29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5:32.264" v="186" actId="1036"/>
          <ac:spMkLst>
            <pc:docMk/>
            <pc:sldMk cId="0" sldId="269"/>
            <ac:spMk id="30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69"/>
            <ac:spMk id="31" creationId="{00000000-0000-0000-0000-000000000000}"/>
          </ac:spMkLst>
        </pc:spChg>
      </pc:sldChg>
      <pc:sldChg chg="modSp mod">
        <pc:chgData name="Émilie Vandeputte" userId="a89ff3d1-1c3a-4ee1-a8b2-0e218b904ad9" providerId="ADAL" clId="{5725C4F5-0723-49AD-AEA2-AEF088474BB5}" dt="2025-11-07T23:46:57.276" v="203" actId="790"/>
        <pc:sldMkLst>
          <pc:docMk/>
          <pc:sldMk cId="0" sldId="270"/>
        </pc:sldMkLst>
        <pc:spChg chg="mod">
          <ac:chgData name="Émilie Vandeputte" userId="a89ff3d1-1c3a-4ee1-a8b2-0e218b904ad9" providerId="ADAL" clId="{5725C4F5-0723-49AD-AEA2-AEF088474BB5}" dt="2025-11-07T23:45:51.013" v="190" actId="34135"/>
          <ac:spMkLst>
            <pc:docMk/>
            <pc:sldMk cId="0" sldId="270"/>
            <ac:spMk id="2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70"/>
            <ac:spMk id="5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70"/>
            <ac:spMk id="7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70"/>
            <ac:spMk id="12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70"/>
            <ac:spMk id="14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70"/>
            <ac:spMk id="16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29.495" v="201" actId="1036"/>
          <ac:spMkLst>
            <pc:docMk/>
            <pc:sldMk cId="0" sldId="270"/>
            <ac:spMk id="18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70"/>
            <ac:spMk id="22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70"/>
            <ac:spMk id="26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70"/>
            <ac:spMk id="30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70"/>
            <ac:spMk id="31" creationId="{00000000-0000-0000-0000-000000000000}"/>
          </ac:spMkLst>
        </pc:spChg>
        <pc:spChg chg="mod">
          <ac:chgData name="Émilie Vandeputte" userId="a89ff3d1-1c3a-4ee1-a8b2-0e218b904ad9" providerId="ADAL" clId="{5725C4F5-0723-49AD-AEA2-AEF088474BB5}" dt="2025-11-07T23:46:57.276" v="203" actId="790"/>
          <ac:spMkLst>
            <pc:docMk/>
            <pc:sldMk cId="0" sldId="270"/>
            <ac:spMk id="3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Charles_Babbage" TargetMode="External"/><Relationship Id="rId7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ckinsey.com/featured-insights/diversity-and-inclusion/diversity-wins-how-inclusion-matter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2514600" y="-3238500"/>
            <a:ext cx="21546778" cy="14364519"/>
          </a:xfrm>
          <a:custGeom>
            <a:avLst/>
            <a:gdLst/>
            <a:ahLst/>
            <a:cxnLst/>
            <a:rect l="l" t="t" r="r" b="b"/>
            <a:pathLst>
              <a:path w="21546778" h="14364519">
                <a:moveTo>
                  <a:pt x="0" y="0"/>
                </a:moveTo>
                <a:lnTo>
                  <a:pt x="21546778" y="0"/>
                </a:lnTo>
                <a:lnTo>
                  <a:pt x="21546778" y="14364518"/>
                </a:lnTo>
                <a:lnTo>
                  <a:pt x="0" y="143645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3" name="TextBox 3"/>
          <p:cNvSpPr txBox="1"/>
          <p:nvPr/>
        </p:nvSpPr>
        <p:spPr>
          <a:xfrm>
            <a:off x="7410164" y="2478769"/>
            <a:ext cx="10481186" cy="5253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681"/>
              </a:lnSpc>
            </a:pPr>
            <a:r>
              <a:rPr lang="fr-FR" sz="7892" b="1" noProof="0" dirty="0">
                <a:solidFill>
                  <a:srgbClr val="FFFFFF"/>
                </a:solidFill>
                <a:latin typeface="Futura Medium"/>
                <a:ea typeface="Futura Medium"/>
                <a:cs typeface="Futura Medium"/>
                <a:sym typeface="Futura Medium"/>
              </a:rPr>
              <a:t>LA SEMAINE DE</a:t>
            </a:r>
          </a:p>
          <a:p>
            <a:pPr algn="r">
              <a:lnSpc>
                <a:spcPts val="8681"/>
              </a:lnSpc>
            </a:pPr>
            <a:r>
              <a:rPr lang="fr-FR" sz="7892" b="1" noProof="0" dirty="0">
                <a:solidFill>
                  <a:srgbClr val="FFFFFF"/>
                </a:solidFill>
                <a:latin typeface="Futura Medium"/>
                <a:ea typeface="Futura Medium"/>
                <a:cs typeface="Futura Medium"/>
                <a:sym typeface="Futura Medium"/>
              </a:rPr>
              <a:t>L’INDUSTRIE</a:t>
            </a:r>
          </a:p>
          <a:p>
            <a:pPr algn="r">
              <a:lnSpc>
                <a:spcPts val="5534"/>
              </a:lnSpc>
            </a:pPr>
            <a:r>
              <a:rPr lang="fr-FR" sz="5031" noProof="0" dirty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C’est parti pour un quiz !</a:t>
            </a:r>
          </a:p>
          <a:p>
            <a:pPr algn="r">
              <a:lnSpc>
                <a:spcPts val="8681"/>
              </a:lnSpc>
            </a:pPr>
            <a:endParaRPr lang="fr-FR" sz="5031" noProof="0" dirty="0">
              <a:solidFill>
                <a:srgbClr val="FFFFFF"/>
              </a:solidFill>
              <a:latin typeface="Futura"/>
              <a:ea typeface="Futura"/>
              <a:cs typeface="Futura"/>
              <a:sym typeface="Futura"/>
            </a:endParaRPr>
          </a:p>
          <a:p>
            <a:pPr algn="r">
              <a:lnSpc>
                <a:spcPts val="8681"/>
              </a:lnSpc>
            </a:pPr>
            <a:endParaRPr lang="fr-FR" sz="5031" noProof="0" dirty="0">
              <a:solidFill>
                <a:srgbClr val="FFFFFF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4470276" y="9180796"/>
            <a:ext cx="3421074" cy="764608"/>
          </a:xfrm>
          <a:custGeom>
            <a:avLst/>
            <a:gdLst/>
            <a:ahLst/>
            <a:cxnLst/>
            <a:rect l="l" t="t" r="r" b="b"/>
            <a:pathLst>
              <a:path w="3421074" h="764608">
                <a:moveTo>
                  <a:pt x="0" y="0"/>
                </a:moveTo>
                <a:lnTo>
                  <a:pt x="3421074" y="0"/>
                </a:lnTo>
                <a:lnTo>
                  <a:pt x="3421074" y="764608"/>
                </a:lnTo>
                <a:lnTo>
                  <a:pt x="0" y="7646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48" t="-2245" r="-67082" b="-176560"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3" name="TextBox 3"/>
          <p:cNvSpPr txBox="1"/>
          <p:nvPr/>
        </p:nvSpPr>
        <p:spPr>
          <a:xfrm>
            <a:off x="603847" y="994384"/>
            <a:ext cx="9812998" cy="1478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716"/>
              </a:lnSpc>
            </a:pPr>
            <a:r>
              <a:rPr lang="fr-FR" sz="6800" noProof="0" dirty="0">
                <a:solidFill>
                  <a:srgbClr val="EE9FB4"/>
                </a:solidFill>
                <a:latin typeface="TAN Songbird"/>
                <a:ea typeface="TAN Songbird"/>
                <a:cs typeface="TAN Songbird"/>
                <a:sym typeface="TAN Songbird"/>
              </a:rPr>
              <a:t>QUESTION 5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02178" y="2997047"/>
            <a:ext cx="11367960" cy="1135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fr-FR" sz="3500" b="1" noProof="0" dirty="0">
                <a:solidFill>
                  <a:srgbClr val="FFFFFF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Qu’est-ce que la </a:t>
            </a:r>
            <a:r>
              <a:rPr lang="fr-FR" sz="3500" b="1" u="sng" noProof="0" dirty="0" err="1">
                <a:solidFill>
                  <a:srgbClr val="FFFFFF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decarbonation</a:t>
            </a:r>
            <a:r>
              <a:rPr lang="fr-FR" sz="3500" b="1" u="sng" noProof="0" dirty="0">
                <a:solidFill>
                  <a:srgbClr val="FFFFFF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*</a:t>
            </a:r>
            <a:r>
              <a:rPr lang="fr-FR" sz="3500" b="1" noProof="0" dirty="0">
                <a:solidFill>
                  <a:srgbClr val="FFFFFF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 ?</a:t>
            </a:r>
          </a:p>
          <a:p>
            <a:pPr marL="0" lvl="0" indent="0" algn="l">
              <a:lnSpc>
                <a:spcPts val="4200"/>
              </a:lnSpc>
            </a:pPr>
            <a:r>
              <a:rPr lang="fr-FR" sz="3000" b="1" i="1" noProof="0" dirty="0">
                <a:solidFill>
                  <a:srgbClr val="FFFFFF"/>
                </a:solidFill>
                <a:latin typeface="Agrandir Medium Italics"/>
                <a:ea typeface="Agrandir Medium Italics"/>
                <a:cs typeface="Agrandir Medium Italics"/>
                <a:sym typeface="Agrandir Medium Italics"/>
              </a:rPr>
              <a:t>Plusieurs réponses attendues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02178" y="4930681"/>
            <a:ext cx="14533022" cy="498727"/>
            <a:chOff x="0" y="0"/>
            <a:chExt cx="3547706" cy="1313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47706" cy="131352"/>
            </a:xfrm>
            <a:custGeom>
              <a:avLst/>
              <a:gdLst/>
              <a:ahLst/>
              <a:cxnLst/>
              <a:rect l="l" t="t" r="r" b="b"/>
              <a:pathLst>
                <a:path w="3547706" h="131352">
                  <a:moveTo>
                    <a:pt x="57474" y="0"/>
                  </a:moveTo>
                  <a:lnTo>
                    <a:pt x="3490232" y="0"/>
                  </a:lnTo>
                  <a:cubicBezTo>
                    <a:pt x="3505475" y="0"/>
                    <a:pt x="3520094" y="6055"/>
                    <a:pt x="3530872" y="16834"/>
                  </a:cubicBezTo>
                  <a:cubicBezTo>
                    <a:pt x="3541651" y="27612"/>
                    <a:pt x="3547706" y="42231"/>
                    <a:pt x="3547706" y="57474"/>
                  </a:cubicBezTo>
                  <a:lnTo>
                    <a:pt x="3547706" y="73878"/>
                  </a:lnTo>
                  <a:cubicBezTo>
                    <a:pt x="3547706" y="89121"/>
                    <a:pt x="3541651" y="103740"/>
                    <a:pt x="3530872" y="114518"/>
                  </a:cubicBezTo>
                  <a:cubicBezTo>
                    <a:pt x="3520094" y="125297"/>
                    <a:pt x="3505475" y="131352"/>
                    <a:pt x="3490232" y="131352"/>
                  </a:cubicBezTo>
                  <a:lnTo>
                    <a:pt x="57474" y="131352"/>
                  </a:lnTo>
                  <a:cubicBezTo>
                    <a:pt x="42231" y="131352"/>
                    <a:pt x="27612" y="125297"/>
                    <a:pt x="16834" y="114518"/>
                  </a:cubicBezTo>
                  <a:cubicBezTo>
                    <a:pt x="6055" y="103740"/>
                    <a:pt x="0" y="89121"/>
                    <a:pt x="0" y="73878"/>
                  </a:cubicBezTo>
                  <a:lnTo>
                    <a:pt x="0" y="57474"/>
                  </a:lnTo>
                  <a:cubicBezTo>
                    <a:pt x="0" y="42231"/>
                    <a:pt x="6055" y="27612"/>
                    <a:pt x="16834" y="16834"/>
                  </a:cubicBezTo>
                  <a:cubicBezTo>
                    <a:pt x="27612" y="6055"/>
                    <a:pt x="42231" y="0"/>
                    <a:pt x="57474" y="0"/>
                  </a:cubicBezTo>
                  <a:close/>
                </a:path>
              </a:pathLst>
            </a:custGeom>
            <a:solidFill>
              <a:srgbClr val="FEF6F4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3547706" cy="217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fr-FR" noProof="0" dirty="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49241" y="4952241"/>
            <a:ext cx="14385959" cy="419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fr-FR" sz="2499" b="1" noProof="0" dirty="0">
                <a:solidFill>
                  <a:srgbClr val="3D6C9D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A. Réduire ou éliminer les émissions de dioxyde de carbone (CO₂) d’une activité humaine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402178" y="5667534"/>
            <a:ext cx="9275222" cy="498727"/>
            <a:chOff x="0" y="0"/>
            <a:chExt cx="3507783" cy="13135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07783" cy="131352"/>
            </a:xfrm>
            <a:custGeom>
              <a:avLst/>
              <a:gdLst/>
              <a:ahLst/>
              <a:cxnLst/>
              <a:rect l="l" t="t" r="r" b="b"/>
              <a:pathLst>
                <a:path w="3507783" h="131352">
                  <a:moveTo>
                    <a:pt x="58129" y="0"/>
                  </a:moveTo>
                  <a:lnTo>
                    <a:pt x="3449655" y="0"/>
                  </a:lnTo>
                  <a:cubicBezTo>
                    <a:pt x="3465071" y="0"/>
                    <a:pt x="3479857" y="6124"/>
                    <a:pt x="3490758" y="17025"/>
                  </a:cubicBezTo>
                  <a:cubicBezTo>
                    <a:pt x="3501659" y="27927"/>
                    <a:pt x="3507783" y="42712"/>
                    <a:pt x="3507783" y="58129"/>
                  </a:cubicBezTo>
                  <a:lnTo>
                    <a:pt x="3507783" y="73223"/>
                  </a:lnTo>
                  <a:cubicBezTo>
                    <a:pt x="3507783" y="105327"/>
                    <a:pt x="3481758" y="131352"/>
                    <a:pt x="3449655" y="131352"/>
                  </a:cubicBezTo>
                  <a:lnTo>
                    <a:pt x="58129" y="131352"/>
                  </a:lnTo>
                  <a:cubicBezTo>
                    <a:pt x="42712" y="131352"/>
                    <a:pt x="27927" y="125228"/>
                    <a:pt x="17025" y="114327"/>
                  </a:cubicBezTo>
                  <a:cubicBezTo>
                    <a:pt x="6124" y="103425"/>
                    <a:pt x="0" y="88640"/>
                    <a:pt x="0" y="73223"/>
                  </a:cubicBezTo>
                  <a:lnTo>
                    <a:pt x="0" y="58129"/>
                  </a:lnTo>
                  <a:cubicBezTo>
                    <a:pt x="0" y="42712"/>
                    <a:pt x="6124" y="27927"/>
                    <a:pt x="17025" y="17025"/>
                  </a:cubicBezTo>
                  <a:cubicBezTo>
                    <a:pt x="27927" y="6124"/>
                    <a:pt x="42712" y="0"/>
                    <a:pt x="58129" y="0"/>
                  </a:cubicBezTo>
                  <a:close/>
                </a:path>
              </a:pathLst>
            </a:custGeom>
            <a:solidFill>
              <a:srgbClr val="FEF6F4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85725"/>
              <a:ext cx="3507783" cy="217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fr-FR" noProof="0" dirty="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49241" y="5711356"/>
            <a:ext cx="9661559" cy="4227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fr-FR" sz="2499" b="1" noProof="0" dirty="0">
                <a:solidFill>
                  <a:srgbClr val="3D6C9D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B. Supprimer tout usage de l’électricité dans l’industrie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402178" y="6386639"/>
            <a:ext cx="17200022" cy="583366"/>
            <a:chOff x="0" y="0"/>
            <a:chExt cx="4301189" cy="11501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301189" cy="115013"/>
            </a:xfrm>
            <a:custGeom>
              <a:avLst/>
              <a:gdLst/>
              <a:ahLst/>
              <a:cxnLst/>
              <a:rect l="l" t="t" r="r" b="b"/>
              <a:pathLst>
                <a:path w="4301189" h="115013">
                  <a:moveTo>
                    <a:pt x="47406" y="0"/>
                  </a:moveTo>
                  <a:lnTo>
                    <a:pt x="4253783" y="0"/>
                  </a:lnTo>
                  <a:cubicBezTo>
                    <a:pt x="4279965" y="0"/>
                    <a:pt x="4301189" y="21224"/>
                    <a:pt x="4301189" y="47406"/>
                  </a:cubicBezTo>
                  <a:lnTo>
                    <a:pt x="4301189" y="67607"/>
                  </a:lnTo>
                  <a:cubicBezTo>
                    <a:pt x="4301189" y="93788"/>
                    <a:pt x="4279965" y="115013"/>
                    <a:pt x="4253783" y="115013"/>
                  </a:cubicBezTo>
                  <a:lnTo>
                    <a:pt x="47406" y="115013"/>
                  </a:lnTo>
                  <a:cubicBezTo>
                    <a:pt x="21224" y="115013"/>
                    <a:pt x="0" y="93788"/>
                    <a:pt x="0" y="67607"/>
                  </a:cubicBezTo>
                  <a:lnTo>
                    <a:pt x="0" y="47406"/>
                  </a:lnTo>
                  <a:cubicBezTo>
                    <a:pt x="0" y="21224"/>
                    <a:pt x="21224" y="0"/>
                    <a:pt x="47406" y="0"/>
                  </a:cubicBezTo>
                  <a:close/>
                </a:path>
              </a:pathLst>
            </a:custGeom>
            <a:solidFill>
              <a:srgbClr val="FEF6F4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85725"/>
              <a:ext cx="4301189" cy="2007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fr-FR" noProof="0" dirty="0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49241" y="6509071"/>
            <a:ext cx="16824359" cy="387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fr-FR" sz="2300" b="1" noProof="0" dirty="0">
                <a:solidFill>
                  <a:srgbClr val="3D6C9D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C. Utiliser la couleur verte dans les emballages/publicités pour montrer qu’ils sont produits de manière écologique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402178" y="7212550"/>
            <a:ext cx="11180222" cy="498727"/>
            <a:chOff x="0" y="0"/>
            <a:chExt cx="3525091" cy="13135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525091" cy="131352"/>
            </a:xfrm>
            <a:custGeom>
              <a:avLst/>
              <a:gdLst/>
              <a:ahLst/>
              <a:cxnLst/>
              <a:rect l="l" t="t" r="r" b="b"/>
              <a:pathLst>
                <a:path w="3525091" h="131352">
                  <a:moveTo>
                    <a:pt x="57843" y="0"/>
                  </a:moveTo>
                  <a:lnTo>
                    <a:pt x="3467248" y="0"/>
                  </a:lnTo>
                  <a:cubicBezTo>
                    <a:pt x="3499194" y="0"/>
                    <a:pt x="3525091" y="25897"/>
                    <a:pt x="3525091" y="57843"/>
                  </a:cubicBezTo>
                  <a:lnTo>
                    <a:pt x="3525091" y="73509"/>
                  </a:lnTo>
                  <a:cubicBezTo>
                    <a:pt x="3525091" y="105455"/>
                    <a:pt x="3499194" y="131352"/>
                    <a:pt x="3467248" y="131352"/>
                  </a:cubicBezTo>
                  <a:lnTo>
                    <a:pt x="57843" y="131352"/>
                  </a:lnTo>
                  <a:cubicBezTo>
                    <a:pt x="25897" y="131352"/>
                    <a:pt x="0" y="105455"/>
                    <a:pt x="0" y="73509"/>
                  </a:cubicBezTo>
                  <a:lnTo>
                    <a:pt x="0" y="57843"/>
                  </a:lnTo>
                  <a:cubicBezTo>
                    <a:pt x="0" y="25897"/>
                    <a:pt x="25897" y="0"/>
                    <a:pt x="57843" y="0"/>
                  </a:cubicBezTo>
                  <a:close/>
                </a:path>
              </a:pathLst>
            </a:custGeom>
            <a:solidFill>
              <a:srgbClr val="FEF6F4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85725"/>
              <a:ext cx="3525091" cy="217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fr-FR" noProof="0" dirty="0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603847" y="7243715"/>
            <a:ext cx="10978553" cy="4227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fr-FR" sz="2499" b="1" noProof="0" dirty="0">
                <a:solidFill>
                  <a:srgbClr val="3D6C9D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D. Remplacer les énergies fossiles par des énergies renouvelables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467895" y="8016077"/>
            <a:ext cx="11571705" cy="498727"/>
            <a:chOff x="0" y="0"/>
            <a:chExt cx="3507783" cy="13135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507783" cy="131352"/>
            </a:xfrm>
            <a:custGeom>
              <a:avLst/>
              <a:gdLst/>
              <a:ahLst/>
              <a:cxnLst/>
              <a:rect l="l" t="t" r="r" b="b"/>
              <a:pathLst>
                <a:path w="3507783" h="131352">
                  <a:moveTo>
                    <a:pt x="58129" y="0"/>
                  </a:moveTo>
                  <a:lnTo>
                    <a:pt x="3449655" y="0"/>
                  </a:lnTo>
                  <a:cubicBezTo>
                    <a:pt x="3465071" y="0"/>
                    <a:pt x="3479857" y="6124"/>
                    <a:pt x="3490758" y="17025"/>
                  </a:cubicBezTo>
                  <a:cubicBezTo>
                    <a:pt x="3501659" y="27927"/>
                    <a:pt x="3507783" y="42712"/>
                    <a:pt x="3507783" y="58129"/>
                  </a:cubicBezTo>
                  <a:lnTo>
                    <a:pt x="3507783" y="73223"/>
                  </a:lnTo>
                  <a:cubicBezTo>
                    <a:pt x="3507783" y="105327"/>
                    <a:pt x="3481758" y="131352"/>
                    <a:pt x="3449655" y="131352"/>
                  </a:cubicBezTo>
                  <a:lnTo>
                    <a:pt x="58129" y="131352"/>
                  </a:lnTo>
                  <a:cubicBezTo>
                    <a:pt x="42712" y="131352"/>
                    <a:pt x="27927" y="125228"/>
                    <a:pt x="17025" y="114327"/>
                  </a:cubicBezTo>
                  <a:cubicBezTo>
                    <a:pt x="6124" y="103425"/>
                    <a:pt x="0" y="88640"/>
                    <a:pt x="0" y="73223"/>
                  </a:cubicBezTo>
                  <a:lnTo>
                    <a:pt x="0" y="58129"/>
                  </a:lnTo>
                  <a:cubicBezTo>
                    <a:pt x="0" y="42712"/>
                    <a:pt x="6124" y="27927"/>
                    <a:pt x="17025" y="17025"/>
                  </a:cubicBezTo>
                  <a:cubicBezTo>
                    <a:pt x="27927" y="6124"/>
                    <a:pt x="42712" y="0"/>
                    <a:pt x="58129" y="0"/>
                  </a:cubicBezTo>
                  <a:close/>
                </a:path>
              </a:pathLst>
            </a:custGeom>
            <a:solidFill>
              <a:srgbClr val="FEF6F4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85725"/>
              <a:ext cx="3507783" cy="217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fr-FR" noProof="0" dirty="0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603846" y="8073556"/>
            <a:ext cx="11892953" cy="4227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fr-FR" sz="2499" b="1" noProof="0" dirty="0">
                <a:solidFill>
                  <a:srgbClr val="3D6C9D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E. Améliorer les procédés industriels pour consommer moins d’énergie</a:t>
            </a:r>
          </a:p>
        </p:txBody>
      </p:sp>
      <p:sp>
        <p:nvSpPr>
          <p:cNvPr id="25" name="Freeform 25"/>
          <p:cNvSpPr/>
          <p:nvPr/>
        </p:nvSpPr>
        <p:spPr>
          <a:xfrm>
            <a:off x="14470276" y="9180796"/>
            <a:ext cx="3421074" cy="764608"/>
          </a:xfrm>
          <a:custGeom>
            <a:avLst/>
            <a:gdLst/>
            <a:ahLst/>
            <a:cxnLst/>
            <a:rect l="l" t="t" r="r" b="b"/>
            <a:pathLst>
              <a:path w="3421074" h="764608">
                <a:moveTo>
                  <a:pt x="0" y="0"/>
                </a:moveTo>
                <a:lnTo>
                  <a:pt x="3421074" y="0"/>
                </a:lnTo>
                <a:lnTo>
                  <a:pt x="3421074" y="764608"/>
                </a:lnTo>
                <a:lnTo>
                  <a:pt x="0" y="7646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26" name="Freeform 26"/>
          <p:cNvSpPr/>
          <p:nvPr/>
        </p:nvSpPr>
        <p:spPr>
          <a:xfrm>
            <a:off x="15386736" y="523030"/>
            <a:ext cx="2901264" cy="3022150"/>
          </a:xfrm>
          <a:custGeom>
            <a:avLst/>
            <a:gdLst/>
            <a:ahLst/>
            <a:cxnLst/>
            <a:rect l="l" t="t" r="r" b="b"/>
            <a:pathLst>
              <a:path w="2901264" h="3022150">
                <a:moveTo>
                  <a:pt x="0" y="0"/>
                </a:moveTo>
                <a:lnTo>
                  <a:pt x="2901264" y="0"/>
                </a:lnTo>
                <a:lnTo>
                  <a:pt x="2901264" y="3022151"/>
                </a:lnTo>
                <a:lnTo>
                  <a:pt x="0" y="30221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7A275AA6-CA01-14A3-DDBB-15B28FE5B376}"/>
              </a:ext>
            </a:extLst>
          </p:cNvPr>
          <p:cNvSpPr txBox="1"/>
          <p:nvPr/>
        </p:nvSpPr>
        <p:spPr>
          <a:xfrm>
            <a:off x="9637300" y="2586520"/>
            <a:ext cx="4804600" cy="1471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97"/>
              </a:lnSpc>
            </a:pPr>
            <a:r>
              <a:rPr lang="fr-FR" sz="2069" noProof="0" dirty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*Décarbonation : Ensemble des mesures et des techniques permettant de réduire les émissions de dioxyde de carbone afin de limiter l'impact sur le climat.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525" y="-952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48" t="-2245" r="-67082" b="-176560"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3" name="TextBox 3"/>
          <p:cNvSpPr txBox="1"/>
          <p:nvPr/>
        </p:nvSpPr>
        <p:spPr>
          <a:xfrm>
            <a:off x="532218" y="1120735"/>
            <a:ext cx="9812998" cy="1478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716"/>
              </a:lnSpc>
            </a:pPr>
            <a:r>
              <a:rPr lang="fr-FR" sz="6800" noProof="0" dirty="0">
                <a:solidFill>
                  <a:srgbClr val="FFFFFF"/>
                </a:solidFill>
                <a:latin typeface="TAN Songbird"/>
                <a:ea typeface="TAN Songbird"/>
                <a:cs typeface="TAN Songbird"/>
                <a:sym typeface="TAN Songbird"/>
              </a:rPr>
              <a:t>RÉPONSE 5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2218" y="2666198"/>
            <a:ext cx="11367960" cy="1241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fr-FR" sz="3500" b="1" noProof="0" dirty="0">
                <a:solidFill>
                  <a:srgbClr val="FFFFFF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Qu’est-ce que la </a:t>
            </a:r>
            <a:r>
              <a:rPr lang="fr-FR" sz="3500" b="1" u="sng" noProof="0" dirty="0">
                <a:solidFill>
                  <a:srgbClr val="FFFFFF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décarbonation</a:t>
            </a:r>
            <a:r>
              <a:rPr lang="fr-FR" sz="3500" b="1" noProof="0" dirty="0">
                <a:solidFill>
                  <a:srgbClr val="FFFFFF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 ?</a:t>
            </a:r>
          </a:p>
          <a:p>
            <a:pPr marL="0" lvl="0" indent="0" algn="l">
              <a:lnSpc>
                <a:spcPts val="4200"/>
              </a:lnSpc>
            </a:pPr>
            <a:r>
              <a:rPr lang="fr-FR" sz="3000" b="1" i="1" noProof="0" dirty="0">
                <a:solidFill>
                  <a:srgbClr val="FFFFFF"/>
                </a:solidFill>
                <a:latin typeface="Agrandir Medium Italics"/>
                <a:ea typeface="Agrandir Medium Italics"/>
                <a:cs typeface="Agrandir Medium Italics"/>
                <a:sym typeface="Agrandir Medium Italics"/>
              </a:rPr>
              <a:t>Plusieurs réponses attendues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390818" y="4242654"/>
            <a:ext cx="14010982" cy="824214"/>
            <a:chOff x="0" y="-85725"/>
            <a:chExt cx="3602651" cy="217077"/>
          </a:xfrm>
        </p:grpSpPr>
        <p:sp>
          <p:nvSpPr>
            <p:cNvPr id="6" name="Freeform 6"/>
            <p:cNvSpPr/>
            <p:nvPr/>
          </p:nvSpPr>
          <p:spPr>
            <a:xfrm>
              <a:off x="0" y="-9018"/>
              <a:ext cx="3602651" cy="131352"/>
            </a:xfrm>
            <a:custGeom>
              <a:avLst/>
              <a:gdLst/>
              <a:ahLst/>
              <a:cxnLst/>
              <a:rect l="l" t="t" r="r" b="b"/>
              <a:pathLst>
                <a:path w="3602651" h="131352">
                  <a:moveTo>
                    <a:pt x="56598" y="0"/>
                  </a:moveTo>
                  <a:lnTo>
                    <a:pt x="3546054" y="0"/>
                  </a:lnTo>
                  <a:cubicBezTo>
                    <a:pt x="3577312" y="0"/>
                    <a:pt x="3602651" y="25340"/>
                    <a:pt x="3602651" y="56598"/>
                  </a:cubicBezTo>
                  <a:lnTo>
                    <a:pt x="3602651" y="74754"/>
                  </a:lnTo>
                  <a:cubicBezTo>
                    <a:pt x="3602651" y="89765"/>
                    <a:pt x="3596689" y="104161"/>
                    <a:pt x="3586074" y="114775"/>
                  </a:cubicBezTo>
                  <a:cubicBezTo>
                    <a:pt x="3575460" y="125389"/>
                    <a:pt x="3561064" y="131352"/>
                    <a:pt x="3546054" y="131352"/>
                  </a:cubicBezTo>
                  <a:lnTo>
                    <a:pt x="56598" y="131352"/>
                  </a:lnTo>
                  <a:cubicBezTo>
                    <a:pt x="41587" y="131352"/>
                    <a:pt x="27191" y="125389"/>
                    <a:pt x="16577" y="114775"/>
                  </a:cubicBezTo>
                  <a:cubicBezTo>
                    <a:pt x="5963" y="104161"/>
                    <a:pt x="0" y="89765"/>
                    <a:pt x="0" y="74754"/>
                  </a:cubicBezTo>
                  <a:lnTo>
                    <a:pt x="0" y="56598"/>
                  </a:lnTo>
                  <a:cubicBezTo>
                    <a:pt x="0" y="25340"/>
                    <a:pt x="25340" y="0"/>
                    <a:pt x="56598" y="0"/>
                  </a:cubicBezTo>
                  <a:close/>
                </a:path>
              </a:pathLst>
            </a:custGeom>
            <a:solidFill>
              <a:srgbClr val="E9016A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3602651" cy="217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fr-FR" noProof="0" dirty="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37880" y="4578350"/>
            <a:ext cx="13531755" cy="48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fr-FR" sz="2499" b="1" noProof="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A. Réduire ou éliminer les émissions de dioxyde de carbone (CO₂) d’une activité humaine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90818" y="5304993"/>
            <a:ext cx="13318614" cy="498727"/>
            <a:chOff x="0" y="0"/>
            <a:chExt cx="3507783" cy="13135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07783" cy="131352"/>
            </a:xfrm>
            <a:custGeom>
              <a:avLst/>
              <a:gdLst/>
              <a:ahLst/>
              <a:cxnLst/>
              <a:rect l="l" t="t" r="r" b="b"/>
              <a:pathLst>
                <a:path w="3507783" h="131352">
                  <a:moveTo>
                    <a:pt x="58129" y="0"/>
                  </a:moveTo>
                  <a:lnTo>
                    <a:pt x="3449655" y="0"/>
                  </a:lnTo>
                  <a:cubicBezTo>
                    <a:pt x="3465071" y="0"/>
                    <a:pt x="3479857" y="6124"/>
                    <a:pt x="3490758" y="17025"/>
                  </a:cubicBezTo>
                  <a:cubicBezTo>
                    <a:pt x="3501659" y="27927"/>
                    <a:pt x="3507783" y="42712"/>
                    <a:pt x="3507783" y="58129"/>
                  </a:cubicBezTo>
                  <a:lnTo>
                    <a:pt x="3507783" y="73223"/>
                  </a:lnTo>
                  <a:cubicBezTo>
                    <a:pt x="3507783" y="105327"/>
                    <a:pt x="3481758" y="131352"/>
                    <a:pt x="3449655" y="131352"/>
                  </a:cubicBezTo>
                  <a:lnTo>
                    <a:pt x="58129" y="131352"/>
                  </a:lnTo>
                  <a:cubicBezTo>
                    <a:pt x="42712" y="131352"/>
                    <a:pt x="27927" y="125228"/>
                    <a:pt x="17025" y="114327"/>
                  </a:cubicBezTo>
                  <a:cubicBezTo>
                    <a:pt x="6124" y="103425"/>
                    <a:pt x="0" y="88640"/>
                    <a:pt x="0" y="73223"/>
                  </a:cubicBezTo>
                  <a:lnTo>
                    <a:pt x="0" y="58129"/>
                  </a:lnTo>
                  <a:cubicBezTo>
                    <a:pt x="0" y="42712"/>
                    <a:pt x="6124" y="27927"/>
                    <a:pt x="17025" y="17025"/>
                  </a:cubicBezTo>
                  <a:cubicBezTo>
                    <a:pt x="27927" y="6124"/>
                    <a:pt x="42712" y="0"/>
                    <a:pt x="58129" y="0"/>
                  </a:cubicBezTo>
                  <a:close/>
                </a:path>
              </a:pathLst>
            </a:custGeom>
            <a:solidFill>
              <a:srgbClr val="FEF6F4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85725"/>
              <a:ext cx="3507783" cy="217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fr-FR" noProof="0" dirty="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37880" y="5340350"/>
            <a:ext cx="8206169" cy="48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fr-FR" sz="2499" noProof="0" dirty="0">
                <a:solidFill>
                  <a:srgbClr val="3D6C9D"/>
                </a:solidFill>
                <a:latin typeface="Agrandir"/>
                <a:ea typeface="Agrandir"/>
                <a:cs typeface="Agrandir"/>
                <a:sym typeface="Agrandir"/>
              </a:rPr>
              <a:t>B. Supprimer tout usage de l’électricité dans l’industrie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390818" y="6108520"/>
            <a:ext cx="16646083" cy="436689"/>
            <a:chOff x="0" y="0"/>
            <a:chExt cx="4384153" cy="11501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384153" cy="115013"/>
            </a:xfrm>
            <a:custGeom>
              <a:avLst/>
              <a:gdLst/>
              <a:ahLst/>
              <a:cxnLst/>
              <a:rect l="l" t="t" r="r" b="b"/>
              <a:pathLst>
                <a:path w="4384153" h="115013">
                  <a:moveTo>
                    <a:pt x="46509" y="0"/>
                  </a:moveTo>
                  <a:lnTo>
                    <a:pt x="4337645" y="0"/>
                  </a:lnTo>
                  <a:cubicBezTo>
                    <a:pt x="4349979" y="0"/>
                    <a:pt x="4361809" y="4900"/>
                    <a:pt x="4370531" y="13622"/>
                  </a:cubicBezTo>
                  <a:cubicBezTo>
                    <a:pt x="4379253" y="22344"/>
                    <a:pt x="4384153" y="34174"/>
                    <a:pt x="4384153" y="46509"/>
                  </a:cubicBezTo>
                  <a:lnTo>
                    <a:pt x="4384153" y="68504"/>
                  </a:lnTo>
                  <a:cubicBezTo>
                    <a:pt x="4384153" y="80839"/>
                    <a:pt x="4379253" y="92668"/>
                    <a:pt x="4370531" y="101391"/>
                  </a:cubicBezTo>
                  <a:cubicBezTo>
                    <a:pt x="4361809" y="110113"/>
                    <a:pt x="4349979" y="115013"/>
                    <a:pt x="4337645" y="115013"/>
                  </a:cubicBezTo>
                  <a:lnTo>
                    <a:pt x="46509" y="115013"/>
                  </a:lnTo>
                  <a:cubicBezTo>
                    <a:pt x="34174" y="115013"/>
                    <a:pt x="22344" y="110113"/>
                    <a:pt x="13622" y="101391"/>
                  </a:cubicBezTo>
                  <a:cubicBezTo>
                    <a:pt x="4900" y="92668"/>
                    <a:pt x="0" y="80839"/>
                    <a:pt x="0" y="68504"/>
                  </a:cubicBezTo>
                  <a:lnTo>
                    <a:pt x="0" y="46509"/>
                  </a:lnTo>
                  <a:cubicBezTo>
                    <a:pt x="0" y="34174"/>
                    <a:pt x="4900" y="22344"/>
                    <a:pt x="13622" y="13622"/>
                  </a:cubicBezTo>
                  <a:cubicBezTo>
                    <a:pt x="22344" y="4900"/>
                    <a:pt x="34174" y="0"/>
                    <a:pt x="46509" y="0"/>
                  </a:cubicBezTo>
                  <a:close/>
                </a:path>
              </a:pathLst>
            </a:custGeom>
            <a:solidFill>
              <a:srgbClr val="FEF6F4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85725"/>
              <a:ext cx="4384153" cy="2007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fr-FR" noProof="0" dirty="0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37880" y="6135370"/>
            <a:ext cx="16499020" cy="455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fr-FR" sz="2300" noProof="0" dirty="0">
                <a:solidFill>
                  <a:srgbClr val="3D6C9D"/>
                </a:solidFill>
                <a:latin typeface="Agrandir"/>
                <a:ea typeface="Agrandir"/>
                <a:cs typeface="Agrandir"/>
                <a:sym typeface="Agrandir"/>
              </a:rPr>
              <a:t>C. Utiliser la couleur verte dans les emballages/publicités pour laisser penser qu’ils sont produits de manière écologique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390818" y="6850009"/>
            <a:ext cx="13384330" cy="498727"/>
            <a:chOff x="0" y="0"/>
            <a:chExt cx="3525091" cy="13135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525091" cy="131352"/>
            </a:xfrm>
            <a:custGeom>
              <a:avLst/>
              <a:gdLst/>
              <a:ahLst/>
              <a:cxnLst/>
              <a:rect l="l" t="t" r="r" b="b"/>
              <a:pathLst>
                <a:path w="3525091" h="131352">
                  <a:moveTo>
                    <a:pt x="57843" y="0"/>
                  </a:moveTo>
                  <a:lnTo>
                    <a:pt x="3467248" y="0"/>
                  </a:lnTo>
                  <a:cubicBezTo>
                    <a:pt x="3499194" y="0"/>
                    <a:pt x="3525091" y="25897"/>
                    <a:pt x="3525091" y="57843"/>
                  </a:cubicBezTo>
                  <a:lnTo>
                    <a:pt x="3525091" y="73509"/>
                  </a:lnTo>
                  <a:cubicBezTo>
                    <a:pt x="3525091" y="105455"/>
                    <a:pt x="3499194" y="131352"/>
                    <a:pt x="3467248" y="131352"/>
                  </a:cubicBezTo>
                  <a:lnTo>
                    <a:pt x="57843" y="131352"/>
                  </a:lnTo>
                  <a:cubicBezTo>
                    <a:pt x="25897" y="131352"/>
                    <a:pt x="0" y="105455"/>
                    <a:pt x="0" y="73509"/>
                  </a:cubicBezTo>
                  <a:lnTo>
                    <a:pt x="0" y="57843"/>
                  </a:lnTo>
                  <a:cubicBezTo>
                    <a:pt x="0" y="25897"/>
                    <a:pt x="25897" y="0"/>
                    <a:pt x="57843" y="0"/>
                  </a:cubicBezTo>
                  <a:close/>
                </a:path>
              </a:pathLst>
            </a:custGeom>
            <a:solidFill>
              <a:srgbClr val="E9016A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85725"/>
              <a:ext cx="3525091" cy="217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fr-FR" noProof="0" dirty="0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537880" y="6864350"/>
            <a:ext cx="10349825" cy="48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fr-FR" sz="2499" b="1" noProof="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D. Remplacer les énergies fossiles par des énergies renouvelables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381000" y="7653536"/>
            <a:ext cx="13318614" cy="498727"/>
            <a:chOff x="0" y="0"/>
            <a:chExt cx="3507783" cy="13135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507783" cy="131352"/>
            </a:xfrm>
            <a:custGeom>
              <a:avLst/>
              <a:gdLst/>
              <a:ahLst/>
              <a:cxnLst/>
              <a:rect l="l" t="t" r="r" b="b"/>
              <a:pathLst>
                <a:path w="3507783" h="131352">
                  <a:moveTo>
                    <a:pt x="58129" y="0"/>
                  </a:moveTo>
                  <a:lnTo>
                    <a:pt x="3449655" y="0"/>
                  </a:lnTo>
                  <a:cubicBezTo>
                    <a:pt x="3465071" y="0"/>
                    <a:pt x="3479857" y="6124"/>
                    <a:pt x="3490758" y="17025"/>
                  </a:cubicBezTo>
                  <a:cubicBezTo>
                    <a:pt x="3501659" y="27927"/>
                    <a:pt x="3507783" y="42712"/>
                    <a:pt x="3507783" y="58129"/>
                  </a:cubicBezTo>
                  <a:lnTo>
                    <a:pt x="3507783" y="73223"/>
                  </a:lnTo>
                  <a:cubicBezTo>
                    <a:pt x="3507783" y="105327"/>
                    <a:pt x="3481758" y="131352"/>
                    <a:pt x="3449655" y="131352"/>
                  </a:cubicBezTo>
                  <a:lnTo>
                    <a:pt x="58129" y="131352"/>
                  </a:lnTo>
                  <a:cubicBezTo>
                    <a:pt x="42712" y="131352"/>
                    <a:pt x="27927" y="125228"/>
                    <a:pt x="17025" y="114327"/>
                  </a:cubicBezTo>
                  <a:cubicBezTo>
                    <a:pt x="6124" y="103425"/>
                    <a:pt x="0" y="88640"/>
                    <a:pt x="0" y="73223"/>
                  </a:cubicBezTo>
                  <a:lnTo>
                    <a:pt x="0" y="58129"/>
                  </a:lnTo>
                  <a:cubicBezTo>
                    <a:pt x="0" y="42712"/>
                    <a:pt x="6124" y="27927"/>
                    <a:pt x="17025" y="17025"/>
                  </a:cubicBezTo>
                  <a:cubicBezTo>
                    <a:pt x="27927" y="6124"/>
                    <a:pt x="42712" y="0"/>
                    <a:pt x="58129" y="0"/>
                  </a:cubicBezTo>
                  <a:close/>
                </a:path>
              </a:pathLst>
            </a:custGeom>
            <a:solidFill>
              <a:srgbClr val="E9016A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85725"/>
              <a:ext cx="3507783" cy="217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fr-FR" noProof="0" dirty="0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527934" y="7702550"/>
            <a:ext cx="11054466" cy="48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fr-FR" sz="2499" b="1" noProof="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E. Améliorer les procédés industriels pour consommer moins d’énergie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712792" y="8528129"/>
            <a:ext cx="12575208" cy="1463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fr-FR" sz="2000" b="1" spc="-10" noProof="0" dirty="0">
                <a:solidFill>
                  <a:srgbClr val="FFFFFF"/>
                </a:solidFill>
                <a:latin typeface="Agrandir Heavy"/>
                <a:ea typeface="Agrandir Heavy"/>
                <a:cs typeface="Agrandir Heavy"/>
                <a:sym typeface="Agrandir Heavy"/>
              </a:rPr>
              <a:t>B. L’électricité est souvent utilisée pour décarboner, pas pour </a:t>
            </a:r>
            <a:r>
              <a:rPr lang="fr-FR" sz="2000" b="1" spc="-10" noProof="0" dirty="0" err="1">
                <a:solidFill>
                  <a:srgbClr val="FFFFFF"/>
                </a:solidFill>
                <a:latin typeface="Agrandir Heavy"/>
                <a:ea typeface="Agrandir Heavy"/>
                <a:cs typeface="Agrandir Heavy"/>
                <a:sym typeface="Agrandir Heavy"/>
              </a:rPr>
              <a:t>polluter</a:t>
            </a:r>
            <a:r>
              <a:rPr lang="fr-FR" sz="2000" b="1" spc="-10" noProof="0" dirty="0">
                <a:solidFill>
                  <a:srgbClr val="FFFFFF"/>
                </a:solidFill>
                <a:latin typeface="Agrandir Heavy"/>
                <a:ea typeface="Agrandir Heavy"/>
                <a:cs typeface="Agrandir Heavy"/>
                <a:sym typeface="Agrandir Heavy"/>
              </a:rPr>
              <a:t> !</a:t>
            </a:r>
          </a:p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fr-FR" sz="2000" b="1" spc="-10" noProof="0" dirty="0">
                <a:solidFill>
                  <a:srgbClr val="FFFFFF"/>
                </a:solidFill>
                <a:latin typeface="Agrandir Heavy"/>
                <a:ea typeface="Agrandir Heavy"/>
                <a:cs typeface="Agrandir Heavy"/>
                <a:sym typeface="Agrandir Heavy"/>
              </a:rPr>
              <a:t>C. Le greenwashing est une technique de marketing ou de relations publiques utilisée par une organisation dans le but de se donner une image trompeuse de responsabilité écologique. </a:t>
            </a:r>
          </a:p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fr-FR" sz="2000" b="1" spc="-10" noProof="0" dirty="0">
                <a:solidFill>
                  <a:srgbClr val="FFFFFF"/>
                </a:solidFill>
                <a:latin typeface="Agrandir Heavy"/>
                <a:ea typeface="Agrandir Heavy"/>
                <a:cs typeface="Agrandir Heavy"/>
                <a:sym typeface="Agrandir Heavy"/>
              </a:rPr>
              <a:t>(Source : ADEME)</a:t>
            </a:r>
          </a:p>
        </p:txBody>
      </p:sp>
      <p:sp>
        <p:nvSpPr>
          <p:cNvPr id="26" name="Freeform 26"/>
          <p:cNvSpPr/>
          <p:nvPr/>
        </p:nvSpPr>
        <p:spPr>
          <a:xfrm rot="5400000">
            <a:off x="3985097" y="8423372"/>
            <a:ext cx="872310" cy="1092094"/>
          </a:xfrm>
          <a:custGeom>
            <a:avLst/>
            <a:gdLst/>
            <a:ahLst/>
            <a:cxnLst/>
            <a:rect l="l" t="t" r="r" b="b"/>
            <a:pathLst>
              <a:path w="872310" h="1092094">
                <a:moveTo>
                  <a:pt x="0" y="0"/>
                </a:moveTo>
                <a:lnTo>
                  <a:pt x="872310" y="0"/>
                </a:lnTo>
                <a:lnTo>
                  <a:pt x="872310" y="1092093"/>
                </a:lnTo>
                <a:lnTo>
                  <a:pt x="0" y="10920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28" name="Freeform 28"/>
          <p:cNvSpPr/>
          <p:nvPr/>
        </p:nvSpPr>
        <p:spPr>
          <a:xfrm>
            <a:off x="15386736" y="523030"/>
            <a:ext cx="2901264" cy="3022150"/>
          </a:xfrm>
          <a:custGeom>
            <a:avLst/>
            <a:gdLst/>
            <a:ahLst/>
            <a:cxnLst/>
            <a:rect l="l" t="t" r="r" b="b"/>
            <a:pathLst>
              <a:path w="2901264" h="3022150">
                <a:moveTo>
                  <a:pt x="0" y="0"/>
                </a:moveTo>
                <a:lnTo>
                  <a:pt x="2901264" y="0"/>
                </a:lnTo>
                <a:lnTo>
                  <a:pt x="2901264" y="3022151"/>
                </a:lnTo>
                <a:lnTo>
                  <a:pt x="0" y="30221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48" t="-2245" r="-67082" b="-176560"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3" name="TextBox 3"/>
          <p:cNvSpPr txBox="1"/>
          <p:nvPr/>
        </p:nvSpPr>
        <p:spPr>
          <a:xfrm>
            <a:off x="6700223" y="898414"/>
            <a:ext cx="8972384" cy="1478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716"/>
              </a:lnSpc>
            </a:pPr>
            <a:r>
              <a:rPr lang="fr-FR" sz="6800" noProof="0" dirty="0">
                <a:solidFill>
                  <a:srgbClr val="EE9FB4"/>
                </a:solidFill>
                <a:latin typeface="TAN Songbird"/>
                <a:ea typeface="TAN Songbird"/>
                <a:cs typeface="TAN Songbird"/>
                <a:sym typeface="TAN Songbird"/>
              </a:rPr>
              <a:t>QUESTION 6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700223" y="4841471"/>
            <a:ext cx="9451515" cy="2704182"/>
            <a:chOff x="0" y="0"/>
            <a:chExt cx="2489288" cy="7122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89288" cy="712213"/>
            </a:xfrm>
            <a:custGeom>
              <a:avLst/>
              <a:gdLst/>
              <a:ahLst/>
              <a:cxnLst/>
              <a:rect l="l" t="t" r="r" b="b"/>
              <a:pathLst>
                <a:path w="2489288" h="712213">
                  <a:moveTo>
                    <a:pt x="81912" y="0"/>
                  </a:moveTo>
                  <a:lnTo>
                    <a:pt x="2407376" y="0"/>
                  </a:lnTo>
                  <a:cubicBezTo>
                    <a:pt x="2429100" y="0"/>
                    <a:pt x="2449935" y="8630"/>
                    <a:pt x="2465297" y="23991"/>
                  </a:cubicBezTo>
                  <a:cubicBezTo>
                    <a:pt x="2480658" y="39353"/>
                    <a:pt x="2489288" y="60188"/>
                    <a:pt x="2489288" y="81912"/>
                  </a:cubicBezTo>
                  <a:lnTo>
                    <a:pt x="2489288" y="630301"/>
                  </a:lnTo>
                  <a:cubicBezTo>
                    <a:pt x="2489288" y="652025"/>
                    <a:pt x="2480658" y="672860"/>
                    <a:pt x="2465297" y="688221"/>
                  </a:cubicBezTo>
                  <a:cubicBezTo>
                    <a:pt x="2449935" y="703583"/>
                    <a:pt x="2429100" y="712213"/>
                    <a:pt x="2407376" y="712213"/>
                  </a:cubicBezTo>
                  <a:lnTo>
                    <a:pt x="81912" y="712213"/>
                  </a:lnTo>
                  <a:cubicBezTo>
                    <a:pt x="60188" y="712213"/>
                    <a:pt x="39353" y="703583"/>
                    <a:pt x="23991" y="688221"/>
                  </a:cubicBezTo>
                  <a:cubicBezTo>
                    <a:pt x="8630" y="672860"/>
                    <a:pt x="0" y="652025"/>
                    <a:pt x="0" y="630301"/>
                  </a:cubicBezTo>
                  <a:lnTo>
                    <a:pt x="0" y="81912"/>
                  </a:lnTo>
                  <a:cubicBezTo>
                    <a:pt x="0" y="60188"/>
                    <a:pt x="8630" y="39353"/>
                    <a:pt x="23991" y="23991"/>
                  </a:cubicBezTo>
                  <a:cubicBezTo>
                    <a:pt x="39353" y="8630"/>
                    <a:pt x="60188" y="0"/>
                    <a:pt x="81912" y="0"/>
                  </a:cubicBezTo>
                  <a:close/>
                </a:path>
              </a:pathLst>
            </a:custGeom>
            <a:solidFill>
              <a:srgbClr val="FEF6F4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85725"/>
              <a:ext cx="2489288" cy="7979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fr-FR" noProof="0" dirty="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700223" y="2873137"/>
            <a:ext cx="9770377" cy="1220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fr-FR" sz="3499" b="1" noProof="0" dirty="0">
                <a:solidFill>
                  <a:srgbClr val="FFFFFF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Selon vous, quel est le point commun à toutes ces inventions :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67363" y="5105812"/>
            <a:ext cx="7820048" cy="2032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3151" lvl="1" indent="-301576" algn="l">
              <a:lnSpc>
                <a:spcPts val="3911"/>
              </a:lnSpc>
              <a:buFont typeface="Arial"/>
              <a:buChar char="•"/>
            </a:pPr>
            <a:r>
              <a:rPr lang="fr-FR" sz="2793" spc="-13" noProof="0" dirty="0">
                <a:solidFill>
                  <a:srgbClr val="3D6C9D"/>
                </a:solidFill>
                <a:latin typeface="Agrandir"/>
                <a:ea typeface="Agrandir"/>
                <a:cs typeface="Agrandir"/>
                <a:sym typeface="Agrandir"/>
              </a:rPr>
              <a:t>l'essuie-glace</a:t>
            </a:r>
          </a:p>
          <a:p>
            <a:pPr marL="603151" lvl="1" indent="-301576" algn="l">
              <a:lnSpc>
                <a:spcPts val="3911"/>
              </a:lnSpc>
              <a:buFont typeface="Arial"/>
              <a:buChar char="•"/>
            </a:pPr>
            <a:r>
              <a:rPr lang="fr-FR" sz="2793" spc="-13" noProof="0" dirty="0">
                <a:solidFill>
                  <a:srgbClr val="3D6C9D"/>
                </a:solidFill>
                <a:latin typeface="Agrandir"/>
                <a:ea typeface="Agrandir"/>
                <a:cs typeface="Agrandir"/>
                <a:sym typeface="Agrandir"/>
              </a:rPr>
              <a:t>la scie circulaire</a:t>
            </a:r>
          </a:p>
          <a:p>
            <a:pPr marL="603151" lvl="1" indent="-301576" algn="l">
              <a:lnSpc>
                <a:spcPts val="3911"/>
              </a:lnSpc>
              <a:buFont typeface="Arial"/>
              <a:buChar char="•"/>
            </a:pPr>
            <a:r>
              <a:rPr lang="fr-FR" sz="2793" spc="-13" noProof="0" dirty="0">
                <a:solidFill>
                  <a:srgbClr val="3D6C9D"/>
                </a:solidFill>
                <a:latin typeface="Agrandir"/>
                <a:ea typeface="Agrandir"/>
                <a:cs typeface="Agrandir"/>
                <a:sym typeface="Agrandir"/>
              </a:rPr>
              <a:t>le gilet pare balles</a:t>
            </a:r>
          </a:p>
          <a:p>
            <a:pPr marL="603151" lvl="1" indent="-301576" algn="l">
              <a:lnSpc>
                <a:spcPts val="3911"/>
              </a:lnSpc>
              <a:buFont typeface="Arial"/>
              <a:buChar char="•"/>
            </a:pPr>
            <a:r>
              <a:rPr lang="fr-FR" sz="2793" spc="-13" noProof="0" dirty="0">
                <a:solidFill>
                  <a:srgbClr val="3D6C9D"/>
                </a:solidFill>
                <a:latin typeface="Agrandir"/>
                <a:ea typeface="Agrandir"/>
                <a:cs typeface="Agrandir"/>
                <a:sym typeface="Agrandir"/>
              </a:rPr>
              <a:t>le langage de programmation informatique</a:t>
            </a:r>
          </a:p>
        </p:txBody>
      </p:sp>
      <p:sp>
        <p:nvSpPr>
          <p:cNvPr id="9" name="Freeform 9"/>
          <p:cNvSpPr/>
          <p:nvPr/>
        </p:nvSpPr>
        <p:spPr>
          <a:xfrm>
            <a:off x="1376613" y="3609737"/>
            <a:ext cx="2812349" cy="1683894"/>
          </a:xfrm>
          <a:custGeom>
            <a:avLst/>
            <a:gdLst/>
            <a:ahLst/>
            <a:cxnLst/>
            <a:rect l="l" t="t" r="r" b="b"/>
            <a:pathLst>
              <a:path w="2812349" h="1683894">
                <a:moveTo>
                  <a:pt x="0" y="0"/>
                </a:moveTo>
                <a:lnTo>
                  <a:pt x="2812349" y="0"/>
                </a:lnTo>
                <a:lnTo>
                  <a:pt x="2812349" y="1683894"/>
                </a:lnTo>
                <a:lnTo>
                  <a:pt x="0" y="16838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10" name="Freeform 10"/>
          <p:cNvSpPr/>
          <p:nvPr/>
        </p:nvSpPr>
        <p:spPr>
          <a:xfrm>
            <a:off x="14470276" y="9180796"/>
            <a:ext cx="3421074" cy="764608"/>
          </a:xfrm>
          <a:custGeom>
            <a:avLst/>
            <a:gdLst/>
            <a:ahLst/>
            <a:cxnLst/>
            <a:rect l="l" t="t" r="r" b="b"/>
            <a:pathLst>
              <a:path w="3421074" h="764608">
                <a:moveTo>
                  <a:pt x="0" y="0"/>
                </a:moveTo>
                <a:lnTo>
                  <a:pt x="3421074" y="0"/>
                </a:lnTo>
                <a:lnTo>
                  <a:pt x="3421074" y="764608"/>
                </a:lnTo>
                <a:lnTo>
                  <a:pt x="0" y="7646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48" t="-2245" r="-67082" b="-176560"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6558713" y="4569856"/>
            <a:ext cx="9651051" cy="1614043"/>
            <a:chOff x="0" y="0"/>
            <a:chExt cx="12868068" cy="2152058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2868068" cy="2152058"/>
              <a:chOff x="0" y="0"/>
              <a:chExt cx="2541841" cy="42509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541841" cy="425098"/>
              </a:xfrm>
              <a:custGeom>
                <a:avLst/>
                <a:gdLst/>
                <a:ahLst/>
                <a:cxnLst/>
                <a:rect l="l" t="t" r="r" b="b"/>
                <a:pathLst>
                  <a:path w="2541841" h="425098">
                    <a:moveTo>
                      <a:pt x="40911" y="0"/>
                    </a:moveTo>
                    <a:lnTo>
                      <a:pt x="2500929" y="0"/>
                    </a:lnTo>
                    <a:cubicBezTo>
                      <a:pt x="2511780" y="0"/>
                      <a:pt x="2522186" y="4310"/>
                      <a:pt x="2529858" y="11983"/>
                    </a:cubicBezTo>
                    <a:cubicBezTo>
                      <a:pt x="2537530" y="19655"/>
                      <a:pt x="2541841" y="30061"/>
                      <a:pt x="2541841" y="40911"/>
                    </a:cubicBezTo>
                    <a:lnTo>
                      <a:pt x="2541841" y="384186"/>
                    </a:lnTo>
                    <a:cubicBezTo>
                      <a:pt x="2541841" y="395037"/>
                      <a:pt x="2537530" y="405443"/>
                      <a:pt x="2529858" y="413115"/>
                    </a:cubicBezTo>
                    <a:cubicBezTo>
                      <a:pt x="2522186" y="420788"/>
                      <a:pt x="2511780" y="425098"/>
                      <a:pt x="2500929" y="425098"/>
                    </a:cubicBezTo>
                    <a:lnTo>
                      <a:pt x="40911" y="425098"/>
                    </a:lnTo>
                    <a:cubicBezTo>
                      <a:pt x="18317" y="425098"/>
                      <a:pt x="0" y="406781"/>
                      <a:pt x="0" y="384186"/>
                    </a:cubicBezTo>
                    <a:lnTo>
                      <a:pt x="0" y="40911"/>
                    </a:lnTo>
                    <a:cubicBezTo>
                      <a:pt x="0" y="18317"/>
                      <a:pt x="18317" y="0"/>
                      <a:pt x="40911" y="0"/>
                    </a:cubicBezTo>
                    <a:close/>
                  </a:path>
                </a:pathLst>
              </a:custGeom>
              <a:solidFill>
                <a:srgbClr val="E9016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85725"/>
                <a:ext cx="2541841" cy="5108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fr-FR" noProof="0" dirty="0"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748880" y="147869"/>
              <a:ext cx="11370308" cy="16269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99"/>
                </a:lnSpc>
              </a:pPr>
              <a:r>
                <a:rPr lang="fr-FR" sz="3499" b="1" noProof="0" dirty="0">
                  <a:solidFill>
                    <a:srgbClr val="FFFFFF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Ce sont toutes des inventions créées par des FEMMES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700223" y="1014912"/>
            <a:ext cx="8464513" cy="1478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716"/>
              </a:lnSpc>
            </a:pPr>
            <a:r>
              <a:rPr lang="fr-FR" sz="6800" noProof="0" dirty="0">
                <a:solidFill>
                  <a:srgbClr val="FFFFFF"/>
                </a:solidFill>
                <a:latin typeface="TAN Songbird"/>
                <a:ea typeface="TAN Songbird"/>
                <a:cs typeface="TAN Songbird"/>
                <a:sym typeface="TAN Songbird"/>
              </a:rPr>
              <a:t>RÉPONSE 6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700223" y="3204118"/>
            <a:ext cx="10192540" cy="945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fr-FR" sz="2700" b="1" noProof="0" dirty="0">
                <a:solidFill>
                  <a:srgbClr val="FFFFFF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Selon vous, quel est le point commun à toutes ces inventions 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422004" y="6676697"/>
            <a:ext cx="10346320" cy="3209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4145" lvl="1" indent="-212072" algn="l">
              <a:lnSpc>
                <a:spcPts val="2750"/>
              </a:lnSpc>
              <a:buFont typeface="Arial"/>
              <a:buChar char="•"/>
            </a:pPr>
            <a:r>
              <a:rPr lang="fr-FR" sz="1964" b="1" u="sng" spc="-9" noProof="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Mary Anderson</a:t>
            </a:r>
            <a:r>
              <a:rPr lang="fr-FR" sz="1964" b="1" spc="-9" noProof="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 conçoit le premier essuie-glace à bras oscillant en 1903 et propose son brevet aux industriels</a:t>
            </a:r>
          </a:p>
          <a:p>
            <a:pPr marL="424145" lvl="1" indent="-212072" algn="l">
              <a:lnSpc>
                <a:spcPts val="2750"/>
              </a:lnSpc>
              <a:buFont typeface="Arial"/>
              <a:buChar char="•"/>
            </a:pPr>
            <a:r>
              <a:rPr lang="fr-FR" sz="1964" b="1" spc="-9" noProof="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L'Américaine </a:t>
            </a:r>
            <a:r>
              <a:rPr lang="fr-FR" sz="1964" b="1" u="sng" spc="-9" noProof="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Tabitha </a:t>
            </a:r>
            <a:r>
              <a:rPr lang="fr-FR" sz="1964" b="1" u="sng" spc="-9" noProof="0" dirty="0" err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Babbitt</a:t>
            </a:r>
            <a:r>
              <a:rPr lang="fr-FR" sz="1964" b="1" spc="-9" noProof="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 a créé une scie circulaire en 1813.</a:t>
            </a:r>
          </a:p>
          <a:p>
            <a:pPr marL="424145" lvl="1" indent="-212072" algn="l">
              <a:lnSpc>
                <a:spcPts val="2750"/>
              </a:lnSpc>
              <a:buFont typeface="Arial"/>
              <a:buChar char="•"/>
            </a:pPr>
            <a:r>
              <a:rPr lang="fr-FR" sz="1964" b="1" u="sng" spc="-9" noProof="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Stephanie Louise </a:t>
            </a:r>
            <a:r>
              <a:rPr lang="fr-FR" sz="1964" b="1" u="sng" spc="-9" noProof="0" dirty="0" err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Kwolek</a:t>
            </a:r>
            <a:r>
              <a:rPr lang="fr-FR" sz="1964" b="1" u="sng" spc="-9" noProof="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fr-FR" sz="1964" b="1" spc="-9" noProof="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est une scientifique américaine, connue pour avoir inventé le Kevlar, fibre des gilets </a:t>
            </a:r>
            <a:r>
              <a:rPr lang="fr-FR" sz="1964" b="1" spc="-9" noProof="0" dirty="0" err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par-balles</a:t>
            </a:r>
            <a:r>
              <a:rPr lang="fr-FR" sz="1964" b="1" spc="-9" noProof="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.</a:t>
            </a:r>
          </a:p>
          <a:p>
            <a:pPr marL="424145" lvl="1" indent="-212072" algn="l">
              <a:lnSpc>
                <a:spcPts val="2750"/>
              </a:lnSpc>
              <a:buFont typeface="Arial"/>
              <a:buChar char="•"/>
            </a:pPr>
            <a:r>
              <a:rPr lang="fr-FR" sz="1964" b="1" u="sng" spc="-9" noProof="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Ada Lovelace</a:t>
            </a:r>
            <a:r>
              <a:rPr lang="fr-FR" sz="1964" b="1" spc="-9" noProof="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, comtesse de Lovelace, née en 1815 à Londres est principalement connue pour avoir réalisé le premier véritable programme</a:t>
            </a:r>
            <a:r>
              <a:rPr lang="fr-FR" sz="1964" b="1" u="sng" spc="-9" noProof="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fr-FR" sz="1964" b="1" spc="-9" noProof="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informatique, lors de son travail sur un ancêtre de l'ordinateur : la machine</a:t>
            </a:r>
            <a:r>
              <a:rPr lang="fr-FR" sz="1964" b="1" u="sng" spc="-9" noProof="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fr-FR" sz="1964" b="1" spc="-9" noProof="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analytique de Charles</a:t>
            </a:r>
            <a:r>
              <a:rPr lang="fr-FR" sz="1964" b="1" u="sng" spc="-9" noProof="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fr-FR" sz="1964" b="1" spc="-9" noProof="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Babbage</a:t>
            </a:r>
            <a:endParaRPr lang="fr-FR" sz="1964" b="1" spc="-9" noProof="0" dirty="0">
              <a:solidFill>
                <a:srgbClr val="FFFFFF"/>
              </a:solidFill>
              <a:latin typeface="Agrandir Bold"/>
              <a:ea typeface="Agrandir Bold"/>
              <a:cs typeface="Agrandir Bold"/>
              <a:sym typeface="Agrandir Bold"/>
              <a:hlinkClick r:id="rId3" tooltip="https://fr.wikipedia.org/wiki/Charles_Babbage"/>
            </a:endParaRPr>
          </a:p>
        </p:txBody>
      </p:sp>
      <p:sp>
        <p:nvSpPr>
          <p:cNvPr id="11" name="Freeform 11"/>
          <p:cNvSpPr/>
          <p:nvPr/>
        </p:nvSpPr>
        <p:spPr>
          <a:xfrm rot="5400000">
            <a:off x="6264069" y="6798007"/>
            <a:ext cx="872310" cy="1092094"/>
          </a:xfrm>
          <a:custGeom>
            <a:avLst/>
            <a:gdLst/>
            <a:ahLst/>
            <a:cxnLst/>
            <a:rect l="l" t="t" r="r" b="b"/>
            <a:pathLst>
              <a:path w="872310" h="1092094">
                <a:moveTo>
                  <a:pt x="0" y="0"/>
                </a:moveTo>
                <a:lnTo>
                  <a:pt x="872309" y="0"/>
                </a:lnTo>
                <a:lnTo>
                  <a:pt x="872309" y="1092094"/>
                </a:lnTo>
                <a:lnTo>
                  <a:pt x="0" y="10920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12" name="Freeform 12"/>
          <p:cNvSpPr/>
          <p:nvPr/>
        </p:nvSpPr>
        <p:spPr>
          <a:xfrm>
            <a:off x="1376613" y="3609737"/>
            <a:ext cx="2812349" cy="1683894"/>
          </a:xfrm>
          <a:custGeom>
            <a:avLst/>
            <a:gdLst/>
            <a:ahLst/>
            <a:cxnLst/>
            <a:rect l="l" t="t" r="r" b="b"/>
            <a:pathLst>
              <a:path w="2812349" h="1683894">
                <a:moveTo>
                  <a:pt x="0" y="0"/>
                </a:moveTo>
                <a:lnTo>
                  <a:pt x="2812349" y="0"/>
                </a:lnTo>
                <a:lnTo>
                  <a:pt x="2812349" y="1683894"/>
                </a:lnTo>
                <a:lnTo>
                  <a:pt x="0" y="168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48" t="-2245" r="-67082" b="-176560"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234875" y="6158525"/>
            <a:ext cx="5470396" cy="3099775"/>
            <a:chOff x="0" y="0"/>
            <a:chExt cx="7293861" cy="413303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7293861" cy="1141138"/>
              <a:chOff x="0" y="0"/>
              <a:chExt cx="1440763" cy="22541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440763" cy="225410"/>
              </a:xfrm>
              <a:custGeom>
                <a:avLst/>
                <a:gdLst/>
                <a:ahLst/>
                <a:cxnLst/>
                <a:rect l="l" t="t" r="r" b="b"/>
                <a:pathLst>
                  <a:path w="1440763" h="225410">
                    <a:moveTo>
                      <a:pt x="72177" y="0"/>
                    </a:moveTo>
                    <a:lnTo>
                      <a:pt x="1368586" y="0"/>
                    </a:lnTo>
                    <a:cubicBezTo>
                      <a:pt x="1408448" y="0"/>
                      <a:pt x="1440763" y="32315"/>
                      <a:pt x="1440763" y="72177"/>
                    </a:cubicBezTo>
                    <a:lnTo>
                      <a:pt x="1440763" y="153233"/>
                    </a:lnTo>
                    <a:cubicBezTo>
                      <a:pt x="1440763" y="193095"/>
                      <a:pt x="1408448" y="225410"/>
                      <a:pt x="1368586" y="225410"/>
                    </a:cubicBezTo>
                    <a:lnTo>
                      <a:pt x="72177" y="225410"/>
                    </a:lnTo>
                    <a:cubicBezTo>
                      <a:pt x="32315" y="225410"/>
                      <a:pt x="0" y="193095"/>
                      <a:pt x="0" y="153233"/>
                    </a:cubicBezTo>
                    <a:lnTo>
                      <a:pt x="0" y="72177"/>
                    </a:lnTo>
                    <a:cubicBezTo>
                      <a:pt x="0" y="32315"/>
                      <a:pt x="32315" y="0"/>
                      <a:pt x="72177" y="0"/>
                    </a:cubicBezTo>
                    <a:close/>
                  </a:path>
                </a:pathLst>
              </a:custGeom>
              <a:solidFill>
                <a:srgbClr val="FEF6F4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85725"/>
                <a:ext cx="1440763" cy="3111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fr-FR" noProof="0" dirty="0"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424479" y="236461"/>
              <a:ext cx="6444902" cy="645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fr-FR" sz="2600" noProof="0" dirty="0">
                  <a:solidFill>
                    <a:srgbClr val="3D6C9D"/>
                  </a:solidFill>
                  <a:latin typeface="Agrandir"/>
                  <a:ea typeface="Agrandir"/>
                  <a:cs typeface="Agrandir"/>
                  <a:sym typeface="Agrandir"/>
                </a:rPr>
                <a:t>A. Un enjeu citoyen</a:t>
              </a:r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0" y="2991895"/>
              <a:ext cx="7293861" cy="1141138"/>
              <a:chOff x="0" y="0"/>
              <a:chExt cx="1440763" cy="22541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440763" cy="225410"/>
              </a:xfrm>
              <a:custGeom>
                <a:avLst/>
                <a:gdLst/>
                <a:ahLst/>
                <a:cxnLst/>
                <a:rect l="l" t="t" r="r" b="b"/>
                <a:pathLst>
                  <a:path w="1440763" h="225410">
                    <a:moveTo>
                      <a:pt x="72177" y="0"/>
                    </a:moveTo>
                    <a:lnTo>
                      <a:pt x="1368586" y="0"/>
                    </a:lnTo>
                    <a:cubicBezTo>
                      <a:pt x="1408448" y="0"/>
                      <a:pt x="1440763" y="32315"/>
                      <a:pt x="1440763" y="72177"/>
                    </a:cubicBezTo>
                    <a:lnTo>
                      <a:pt x="1440763" y="153233"/>
                    </a:lnTo>
                    <a:cubicBezTo>
                      <a:pt x="1440763" y="193095"/>
                      <a:pt x="1408448" y="225410"/>
                      <a:pt x="1368586" y="225410"/>
                    </a:cubicBezTo>
                    <a:lnTo>
                      <a:pt x="72177" y="225410"/>
                    </a:lnTo>
                    <a:cubicBezTo>
                      <a:pt x="32315" y="225410"/>
                      <a:pt x="0" y="193095"/>
                      <a:pt x="0" y="153233"/>
                    </a:cubicBezTo>
                    <a:lnTo>
                      <a:pt x="0" y="72177"/>
                    </a:lnTo>
                    <a:cubicBezTo>
                      <a:pt x="0" y="32315"/>
                      <a:pt x="32315" y="0"/>
                      <a:pt x="72177" y="0"/>
                    </a:cubicBezTo>
                    <a:close/>
                  </a:path>
                </a:pathLst>
              </a:custGeom>
              <a:solidFill>
                <a:srgbClr val="FEF6F4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85725"/>
                <a:ext cx="1440763" cy="3111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fr-FR" noProof="0" dirty="0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292192" y="3284461"/>
              <a:ext cx="6709478" cy="645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fr-FR" sz="2600" noProof="0" dirty="0">
                  <a:solidFill>
                    <a:srgbClr val="3D6C9D"/>
                  </a:solidFill>
                  <a:latin typeface="Agrandir"/>
                  <a:ea typeface="Agrandir"/>
                  <a:cs typeface="Agrandir"/>
                  <a:sym typeface="Agrandir"/>
                </a:rPr>
                <a:t>C. Un enjeu économique</a:t>
              </a: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0" y="1495158"/>
              <a:ext cx="7293861" cy="1141138"/>
              <a:chOff x="0" y="0"/>
              <a:chExt cx="1440763" cy="22541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440763" cy="225410"/>
              </a:xfrm>
              <a:custGeom>
                <a:avLst/>
                <a:gdLst/>
                <a:ahLst/>
                <a:cxnLst/>
                <a:rect l="l" t="t" r="r" b="b"/>
                <a:pathLst>
                  <a:path w="1440763" h="225410">
                    <a:moveTo>
                      <a:pt x="72177" y="0"/>
                    </a:moveTo>
                    <a:lnTo>
                      <a:pt x="1368586" y="0"/>
                    </a:lnTo>
                    <a:cubicBezTo>
                      <a:pt x="1408448" y="0"/>
                      <a:pt x="1440763" y="32315"/>
                      <a:pt x="1440763" y="72177"/>
                    </a:cubicBezTo>
                    <a:lnTo>
                      <a:pt x="1440763" y="153233"/>
                    </a:lnTo>
                    <a:cubicBezTo>
                      <a:pt x="1440763" y="193095"/>
                      <a:pt x="1408448" y="225410"/>
                      <a:pt x="1368586" y="225410"/>
                    </a:cubicBezTo>
                    <a:lnTo>
                      <a:pt x="72177" y="225410"/>
                    </a:lnTo>
                    <a:cubicBezTo>
                      <a:pt x="32315" y="225410"/>
                      <a:pt x="0" y="193095"/>
                      <a:pt x="0" y="153233"/>
                    </a:cubicBezTo>
                    <a:lnTo>
                      <a:pt x="0" y="72177"/>
                    </a:lnTo>
                    <a:cubicBezTo>
                      <a:pt x="0" y="32315"/>
                      <a:pt x="32315" y="0"/>
                      <a:pt x="72177" y="0"/>
                    </a:cubicBezTo>
                    <a:close/>
                  </a:path>
                </a:pathLst>
              </a:custGeom>
              <a:solidFill>
                <a:srgbClr val="FEF6F4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85725"/>
                <a:ext cx="1440763" cy="3111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fr-FR" noProof="0" dirty="0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424479" y="1760461"/>
              <a:ext cx="6444902" cy="645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fr-FR" sz="2600" noProof="0" dirty="0">
                  <a:solidFill>
                    <a:srgbClr val="3D6C9D"/>
                  </a:solidFill>
                  <a:latin typeface="Agrandir"/>
                  <a:ea typeface="Agrandir"/>
                  <a:cs typeface="Agrandir"/>
                  <a:sym typeface="Agrandir"/>
                </a:rPr>
                <a:t>B. Un enjeu démocratique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74759" y="726140"/>
            <a:ext cx="9812998" cy="1478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716"/>
              </a:lnSpc>
            </a:pPr>
            <a:r>
              <a:rPr lang="fr-FR" sz="6800" noProof="0" dirty="0">
                <a:solidFill>
                  <a:srgbClr val="EE9FB4"/>
                </a:solidFill>
                <a:latin typeface="TAN Songbird"/>
                <a:ea typeface="TAN Songbird"/>
                <a:cs typeface="TAN Songbird"/>
                <a:sym typeface="TAN Songbird"/>
              </a:rPr>
              <a:t>QUESTION 7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71502" y="2643790"/>
            <a:ext cx="12903052" cy="215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28"/>
              </a:lnSpc>
            </a:pPr>
            <a:r>
              <a:rPr lang="fr-FR" sz="2948" b="1" noProof="0" dirty="0">
                <a:solidFill>
                  <a:srgbClr val="FFFFFF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L’égalité professionnelle entre les femmes et les hommes est un enjeu majeur pour toute la société.</a:t>
            </a:r>
          </a:p>
          <a:p>
            <a:pPr algn="l">
              <a:lnSpc>
                <a:spcPts val="4128"/>
              </a:lnSpc>
            </a:pPr>
            <a:r>
              <a:rPr lang="fr-FR" sz="2948" b="1" noProof="0" dirty="0">
                <a:solidFill>
                  <a:srgbClr val="FFFFFF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Sauras-tu faire le lien entre chaque enjeu (économique, démocratique, citoyen) et ce qu’il implique concrètement ?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6890285" y="5515067"/>
            <a:ext cx="10904855" cy="4386692"/>
            <a:chOff x="0" y="0"/>
            <a:chExt cx="14539807" cy="5848922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4238287"/>
              <a:ext cx="14539807" cy="1610635"/>
              <a:chOff x="0" y="0"/>
              <a:chExt cx="2872061" cy="31815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872061" cy="318150"/>
              </a:xfrm>
              <a:custGeom>
                <a:avLst/>
                <a:gdLst/>
                <a:ahLst/>
                <a:cxnLst/>
                <a:rect l="l" t="t" r="r" b="b"/>
                <a:pathLst>
                  <a:path w="2872061" h="318150">
                    <a:moveTo>
                      <a:pt x="36208" y="0"/>
                    </a:moveTo>
                    <a:lnTo>
                      <a:pt x="2835853" y="0"/>
                    </a:lnTo>
                    <a:cubicBezTo>
                      <a:pt x="2845456" y="0"/>
                      <a:pt x="2854665" y="3815"/>
                      <a:pt x="2861456" y="10605"/>
                    </a:cubicBezTo>
                    <a:cubicBezTo>
                      <a:pt x="2868246" y="17395"/>
                      <a:pt x="2872061" y="26605"/>
                      <a:pt x="2872061" y="36208"/>
                    </a:cubicBezTo>
                    <a:lnTo>
                      <a:pt x="2872061" y="281943"/>
                    </a:lnTo>
                    <a:cubicBezTo>
                      <a:pt x="2872061" y="291545"/>
                      <a:pt x="2868246" y="300755"/>
                      <a:pt x="2861456" y="307545"/>
                    </a:cubicBezTo>
                    <a:cubicBezTo>
                      <a:pt x="2854665" y="314335"/>
                      <a:pt x="2845456" y="318150"/>
                      <a:pt x="2835853" y="318150"/>
                    </a:cubicBezTo>
                    <a:lnTo>
                      <a:pt x="36208" y="318150"/>
                    </a:lnTo>
                    <a:cubicBezTo>
                      <a:pt x="26605" y="318150"/>
                      <a:pt x="17395" y="314335"/>
                      <a:pt x="10605" y="307545"/>
                    </a:cubicBezTo>
                    <a:cubicBezTo>
                      <a:pt x="3815" y="300755"/>
                      <a:pt x="0" y="291545"/>
                      <a:pt x="0" y="281943"/>
                    </a:cubicBezTo>
                    <a:lnTo>
                      <a:pt x="0" y="36208"/>
                    </a:lnTo>
                    <a:cubicBezTo>
                      <a:pt x="0" y="26605"/>
                      <a:pt x="3815" y="17395"/>
                      <a:pt x="10605" y="10605"/>
                    </a:cubicBezTo>
                    <a:cubicBezTo>
                      <a:pt x="17395" y="3815"/>
                      <a:pt x="26605" y="0"/>
                      <a:pt x="36208" y="0"/>
                    </a:cubicBezTo>
                    <a:close/>
                  </a:path>
                </a:pathLst>
              </a:custGeom>
              <a:solidFill>
                <a:srgbClr val="FEF6F4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85725"/>
                <a:ext cx="2872061" cy="403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fr-FR" noProof="0" dirty="0"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0" y="2373920"/>
              <a:ext cx="14539807" cy="1572267"/>
              <a:chOff x="0" y="0"/>
              <a:chExt cx="3481223" cy="376443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481223" cy="376443"/>
              </a:xfrm>
              <a:custGeom>
                <a:avLst/>
                <a:gdLst/>
                <a:ahLst/>
                <a:cxnLst/>
                <a:rect l="l" t="t" r="r" b="b"/>
                <a:pathLst>
                  <a:path w="3481223" h="376443">
                    <a:moveTo>
                      <a:pt x="36208" y="0"/>
                    </a:moveTo>
                    <a:lnTo>
                      <a:pt x="3445016" y="0"/>
                    </a:lnTo>
                    <a:cubicBezTo>
                      <a:pt x="3454619" y="0"/>
                      <a:pt x="3463828" y="3815"/>
                      <a:pt x="3470618" y="10605"/>
                    </a:cubicBezTo>
                    <a:cubicBezTo>
                      <a:pt x="3477408" y="17395"/>
                      <a:pt x="3481223" y="26605"/>
                      <a:pt x="3481223" y="36208"/>
                    </a:cubicBezTo>
                    <a:lnTo>
                      <a:pt x="3481223" y="340236"/>
                    </a:lnTo>
                    <a:cubicBezTo>
                      <a:pt x="3481223" y="349839"/>
                      <a:pt x="3477408" y="359048"/>
                      <a:pt x="3470618" y="365838"/>
                    </a:cubicBezTo>
                    <a:cubicBezTo>
                      <a:pt x="3463828" y="372629"/>
                      <a:pt x="3454619" y="376443"/>
                      <a:pt x="3445016" y="376443"/>
                    </a:cubicBezTo>
                    <a:lnTo>
                      <a:pt x="36208" y="376443"/>
                    </a:lnTo>
                    <a:cubicBezTo>
                      <a:pt x="26605" y="376443"/>
                      <a:pt x="17395" y="372629"/>
                      <a:pt x="10605" y="365838"/>
                    </a:cubicBezTo>
                    <a:cubicBezTo>
                      <a:pt x="3815" y="359048"/>
                      <a:pt x="0" y="349839"/>
                      <a:pt x="0" y="340236"/>
                    </a:cubicBezTo>
                    <a:lnTo>
                      <a:pt x="0" y="36208"/>
                    </a:lnTo>
                    <a:cubicBezTo>
                      <a:pt x="0" y="26605"/>
                      <a:pt x="3815" y="17395"/>
                      <a:pt x="10605" y="10605"/>
                    </a:cubicBezTo>
                    <a:cubicBezTo>
                      <a:pt x="17395" y="3815"/>
                      <a:pt x="26605" y="0"/>
                      <a:pt x="36208" y="0"/>
                    </a:cubicBezTo>
                    <a:close/>
                  </a:path>
                </a:pathLst>
              </a:custGeom>
              <a:solidFill>
                <a:srgbClr val="FEF6F4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85725"/>
                <a:ext cx="3481223" cy="462168"/>
              </a:xfrm>
              <a:prstGeom prst="rect">
                <a:avLst/>
              </a:prstGeom>
            </p:spPr>
            <p:txBody>
              <a:bodyPr lIns="41911" tIns="41911" rIns="41911" bIns="41911" rtlCol="0" anchor="ctr"/>
              <a:lstStyle/>
              <a:p>
                <a:pPr algn="ctr">
                  <a:lnSpc>
                    <a:spcPts val="2660"/>
                  </a:lnSpc>
                </a:pPr>
                <a:endParaRPr lang="fr-FR" noProof="0" dirty="0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0" y="0"/>
              <a:ext cx="14539807" cy="2083027"/>
              <a:chOff x="0" y="0"/>
              <a:chExt cx="2872061" cy="411462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872061" cy="411462"/>
              </a:xfrm>
              <a:custGeom>
                <a:avLst/>
                <a:gdLst/>
                <a:ahLst/>
                <a:cxnLst/>
                <a:rect l="l" t="t" r="r" b="b"/>
                <a:pathLst>
                  <a:path w="2872061" h="411462">
                    <a:moveTo>
                      <a:pt x="36208" y="0"/>
                    </a:moveTo>
                    <a:lnTo>
                      <a:pt x="2835853" y="0"/>
                    </a:lnTo>
                    <a:cubicBezTo>
                      <a:pt x="2845456" y="0"/>
                      <a:pt x="2854665" y="3815"/>
                      <a:pt x="2861456" y="10605"/>
                    </a:cubicBezTo>
                    <a:cubicBezTo>
                      <a:pt x="2868246" y="17395"/>
                      <a:pt x="2872061" y="26605"/>
                      <a:pt x="2872061" y="36208"/>
                    </a:cubicBezTo>
                    <a:lnTo>
                      <a:pt x="2872061" y="375255"/>
                    </a:lnTo>
                    <a:cubicBezTo>
                      <a:pt x="2872061" y="384857"/>
                      <a:pt x="2868246" y="394067"/>
                      <a:pt x="2861456" y="400857"/>
                    </a:cubicBezTo>
                    <a:cubicBezTo>
                      <a:pt x="2854665" y="407647"/>
                      <a:pt x="2845456" y="411462"/>
                      <a:pt x="2835853" y="411462"/>
                    </a:cubicBezTo>
                    <a:lnTo>
                      <a:pt x="36208" y="411462"/>
                    </a:lnTo>
                    <a:cubicBezTo>
                      <a:pt x="26605" y="411462"/>
                      <a:pt x="17395" y="407647"/>
                      <a:pt x="10605" y="400857"/>
                    </a:cubicBezTo>
                    <a:cubicBezTo>
                      <a:pt x="3815" y="394067"/>
                      <a:pt x="0" y="384857"/>
                      <a:pt x="0" y="375255"/>
                    </a:cubicBezTo>
                    <a:lnTo>
                      <a:pt x="0" y="36208"/>
                    </a:lnTo>
                    <a:cubicBezTo>
                      <a:pt x="0" y="26605"/>
                      <a:pt x="3815" y="17395"/>
                      <a:pt x="10605" y="10605"/>
                    </a:cubicBezTo>
                    <a:cubicBezTo>
                      <a:pt x="17395" y="3815"/>
                      <a:pt x="26605" y="0"/>
                      <a:pt x="36208" y="0"/>
                    </a:cubicBezTo>
                    <a:close/>
                  </a:path>
                </a:pathLst>
              </a:custGeom>
              <a:solidFill>
                <a:srgbClr val="FEF6F4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85725"/>
                <a:ext cx="2872061" cy="4971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fr-FR" noProof="0" dirty="0"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535135" y="4424257"/>
              <a:ext cx="13858463" cy="12549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fr-FR" sz="2600" noProof="0" dirty="0">
                  <a:solidFill>
                    <a:srgbClr val="3D6C9D"/>
                  </a:solidFill>
                  <a:latin typeface="Agrandir"/>
                  <a:ea typeface="Agrandir"/>
                  <a:cs typeface="Agrandir"/>
                  <a:sym typeface="Agrandir"/>
                </a:rPr>
                <a:t>3. Les femmes et les hommes soient égaux, aient réellement, en pratique, les mêmes droits et opportunités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535135" y="2552577"/>
              <a:ext cx="13858463" cy="12549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fr-FR" sz="2600" noProof="0" dirty="0">
                  <a:solidFill>
                    <a:srgbClr val="3D6C9D"/>
                  </a:solidFill>
                  <a:latin typeface="Agrandir"/>
                  <a:ea typeface="Agrandir"/>
                  <a:cs typeface="Agrandir"/>
                  <a:sym typeface="Agrandir"/>
                </a:rPr>
                <a:t> 2. Les filles et les garçons, les femmes et les hommes puissent choisir librement leur vie, leurs activités (professionnelles, de loisir...)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270979" y="78405"/>
              <a:ext cx="13858463" cy="18645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61341" lvl="1" indent="-280670" algn="just">
                <a:lnSpc>
                  <a:spcPts val="3640"/>
                </a:lnSpc>
                <a:buAutoNum type="arabicPeriod"/>
              </a:pPr>
              <a:r>
                <a:rPr lang="fr-FR" sz="2600" noProof="0" dirty="0">
                  <a:solidFill>
                    <a:srgbClr val="3D6C9D"/>
                  </a:solidFill>
                  <a:latin typeface="Agrandir"/>
                  <a:ea typeface="Agrandir"/>
                  <a:cs typeface="Agrandir"/>
                  <a:sym typeface="Agrandir"/>
                </a:rPr>
                <a:t>Les entreprises ne se privent pas du talent de la moitié de la population et améliore leurs bénéfices grâce au meilleur climat au sein des équipes mixtes.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5386736" y="523030"/>
            <a:ext cx="2901264" cy="3022150"/>
          </a:xfrm>
          <a:custGeom>
            <a:avLst/>
            <a:gdLst/>
            <a:ahLst/>
            <a:cxnLst/>
            <a:rect l="l" t="t" r="r" b="b"/>
            <a:pathLst>
              <a:path w="2901264" h="3022150">
                <a:moveTo>
                  <a:pt x="0" y="0"/>
                </a:moveTo>
                <a:lnTo>
                  <a:pt x="2901264" y="0"/>
                </a:lnTo>
                <a:lnTo>
                  <a:pt x="2901264" y="3022151"/>
                </a:lnTo>
                <a:lnTo>
                  <a:pt x="0" y="30221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48" t="-2245" r="-67082" b="-176560"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568958" y="6441378"/>
            <a:ext cx="5470396" cy="855853"/>
            <a:chOff x="0" y="0"/>
            <a:chExt cx="7293861" cy="1141138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7293861" cy="1141138"/>
              <a:chOff x="0" y="0"/>
              <a:chExt cx="1440763" cy="22541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440763" cy="225410"/>
              </a:xfrm>
              <a:custGeom>
                <a:avLst/>
                <a:gdLst/>
                <a:ahLst/>
                <a:cxnLst/>
                <a:rect l="l" t="t" r="r" b="b"/>
                <a:pathLst>
                  <a:path w="1440763" h="225410">
                    <a:moveTo>
                      <a:pt x="72177" y="0"/>
                    </a:moveTo>
                    <a:lnTo>
                      <a:pt x="1368586" y="0"/>
                    </a:lnTo>
                    <a:cubicBezTo>
                      <a:pt x="1408448" y="0"/>
                      <a:pt x="1440763" y="32315"/>
                      <a:pt x="1440763" y="72177"/>
                    </a:cubicBezTo>
                    <a:lnTo>
                      <a:pt x="1440763" y="153233"/>
                    </a:lnTo>
                    <a:cubicBezTo>
                      <a:pt x="1440763" y="193095"/>
                      <a:pt x="1408448" y="225410"/>
                      <a:pt x="1368586" y="225410"/>
                    </a:cubicBezTo>
                    <a:lnTo>
                      <a:pt x="72177" y="225410"/>
                    </a:lnTo>
                    <a:cubicBezTo>
                      <a:pt x="32315" y="225410"/>
                      <a:pt x="0" y="193095"/>
                      <a:pt x="0" y="153233"/>
                    </a:cubicBezTo>
                    <a:lnTo>
                      <a:pt x="0" y="72177"/>
                    </a:lnTo>
                    <a:cubicBezTo>
                      <a:pt x="0" y="32315"/>
                      <a:pt x="32315" y="0"/>
                      <a:pt x="72177" y="0"/>
                    </a:cubicBezTo>
                    <a:close/>
                  </a:path>
                </a:pathLst>
              </a:custGeom>
              <a:solidFill>
                <a:srgbClr val="F2B3C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85725"/>
                <a:ext cx="1440763" cy="3111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fr-FR" noProof="0" dirty="0"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424479" y="265724"/>
              <a:ext cx="6444902" cy="645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fr-FR" sz="2600" noProof="0" dirty="0">
                  <a:solidFill>
                    <a:srgbClr val="3D6C9D"/>
                  </a:solidFill>
                  <a:latin typeface="Agrandir"/>
                  <a:ea typeface="Agrandir"/>
                  <a:cs typeface="Agrandir"/>
                  <a:sym typeface="Agrandir"/>
                </a:rPr>
                <a:t>A. Un enjeu citoyen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68958" y="8685299"/>
            <a:ext cx="5470396" cy="855853"/>
            <a:chOff x="0" y="0"/>
            <a:chExt cx="7293861" cy="114113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7293861" cy="1141138"/>
              <a:chOff x="0" y="0"/>
              <a:chExt cx="1440763" cy="22541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440763" cy="225410"/>
              </a:xfrm>
              <a:custGeom>
                <a:avLst/>
                <a:gdLst/>
                <a:ahLst/>
                <a:cxnLst/>
                <a:rect l="l" t="t" r="r" b="b"/>
                <a:pathLst>
                  <a:path w="1440763" h="225410">
                    <a:moveTo>
                      <a:pt x="72177" y="0"/>
                    </a:moveTo>
                    <a:lnTo>
                      <a:pt x="1368586" y="0"/>
                    </a:lnTo>
                    <a:cubicBezTo>
                      <a:pt x="1408448" y="0"/>
                      <a:pt x="1440763" y="32315"/>
                      <a:pt x="1440763" y="72177"/>
                    </a:cubicBezTo>
                    <a:lnTo>
                      <a:pt x="1440763" y="153233"/>
                    </a:lnTo>
                    <a:cubicBezTo>
                      <a:pt x="1440763" y="193095"/>
                      <a:pt x="1408448" y="225410"/>
                      <a:pt x="1368586" y="225410"/>
                    </a:cubicBezTo>
                    <a:lnTo>
                      <a:pt x="72177" y="225410"/>
                    </a:lnTo>
                    <a:cubicBezTo>
                      <a:pt x="32315" y="225410"/>
                      <a:pt x="0" y="193095"/>
                      <a:pt x="0" y="153233"/>
                    </a:cubicBezTo>
                    <a:lnTo>
                      <a:pt x="0" y="72177"/>
                    </a:lnTo>
                    <a:cubicBezTo>
                      <a:pt x="0" y="32315"/>
                      <a:pt x="32315" y="0"/>
                      <a:pt x="72177" y="0"/>
                    </a:cubicBezTo>
                    <a:close/>
                  </a:path>
                </a:pathLst>
              </a:custGeom>
              <a:solidFill>
                <a:srgbClr val="C8E7ED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85725"/>
                <a:ext cx="1440763" cy="3111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fr-FR" noProof="0" dirty="0"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292192" y="220229"/>
              <a:ext cx="6709478" cy="645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fr-FR" sz="2600" noProof="0" dirty="0">
                  <a:solidFill>
                    <a:srgbClr val="3D6C9D"/>
                  </a:solidFill>
                  <a:latin typeface="Agrandir"/>
                  <a:ea typeface="Agrandir"/>
                  <a:cs typeface="Agrandir"/>
                  <a:sym typeface="Agrandir"/>
                </a:rPr>
                <a:t>C. Un enjeu économique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390467" y="579311"/>
            <a:ext cx="9812998" cy="1478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716"/>
              </a:lnSpc>
            </a:pPr>
            <a:r>
              <a:rPr lang="fr-FR" sz="6800" noProof="0" dirty="0">
                <a:solidFill>
                  <a:srgbClr val="FFFFFF"/>
                </a:solidFill>
                <a:latin typeface="TAN Songbird"/>
                <a:ea typeface="TAN Songbird"/>
                <a:cs typeface="TAN Songbird"/>
                <a:sym typeface="TAN Songbird"/>
              </a:rPr>
              <a:t>RÉPONSE 7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390467" y="2490280"/>
            <a:ext cx="11676329" cy="1940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8"/>
              </a:lnSpc>
            </a:pPr>
            <a:r>
              <a:rPr lang="fr-FR" sz="2648" b="1" noProof="0" dirty="0">
                <a:solidFill>
                  <a:srgbClr val="FFFFFF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L’égalité professionnelle entre les femmes et les hommes est un enjeu majeur pour toute la société.</a:t>
            </a:r>
          </a:p>
          <a:p>
            <a:pPr algn="l">
              <a:lnSpc>
                <a:spcPts val="3708"/>
              </a:lnSpc>
            </a:pPr>
            <a:r>
              <a:rPr lang="fr-FR" sz="2648" b="1" noProof="0" dirty="0">
                <a:solidFill>
                  <a:srgbClr val="FFFFFF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Sauras-tu faire le lien entre chaque enjeu (économique, démocratique, citoyen) et ce qu’il implique concrètement ?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6586893" y="8228099"/>
            <a:ext cx="11162758" cy="1313053"/>
            <a:chOff x="0" y="0"/>
            <a:chExt cx="2939986" cy="34582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939985" cy="345825"/>
            </a:xfrm>
            <a:custGeom>
              <a:avLst/>
              <a:gdLst/>
              <a:ahLst/>
              <a:cxnLst/>
              <a:rect l="l" t="t" r="r" b="b"/>
              <a:pathLst>
                <a:path w="2939985" h="345825">
                  <a:moveTo>
                    <a:pt x="35371" y="0"/>
                  </a:moveTo>
                  <a:lnTo>
                    <a:pt x="2904615" y="0"/>
                  </a:lnTo>
                  <a:cubicBezTo>
                    <a:pt x="2924149" y="0"/>
                    <a:pt x="2939985" y="15836"/>
                    <a:pt x="2939985" y="35371"/>
                  </a:cubicBezTo>
                  <a:lnTo>
                    <a:pt x="2939985" y="310454"/>
                  </a:lnTo>
                  <a:cubicBezTo>
                    <a:pt x="2939985" y="319835"/>
                    <a:pt x="2936259" y="328831"/>
                    <a:pt x="2929626" y="335465"/>
                  </a:cubicBezTo>
                  <a:cubicBezTo>
                    <a:pt x="2922992" y="342098"/>
                    <a:pt x="2913995" y="345825"/>
                    <a:pt x="2904615" y="345825"/>
                  </a:cubicBezTo>
                  <a:lnTo>
                    <a:pt x="35371" y="345825"/>
                  </a:lnTo>
                  <a:cubicBezTo>
                    <a:pt x="25990" y="345825"/>
                    <a:pt x="16993" y="342098"/>
                    <a:pt x="10360" y="335465"/>
                  </a:cubicBezTo>
                  <a:cubicBezTo>
                    <a:pt x="3727" y="328831"/>
                    <a:pt x="0" y="319835"/>
                    <a:pt x="0" y="310454"/>
                  </a:cubicBezTo>
                  <a:lnTo>
                    <a:pt x="0" y="35371"/>
                  </a:lnTo>
                  <a:cubicBezTo>
                    <a:pt x="0" y="25990"/>
                    <a:pt x="3727" y="16993"/>
                    <a:pt x="10360" y="10360"/>
                  </a:cubicBezTo>
                  <a:cubicBezTo>
                    <a:pt x="16993" y="3727"/>
                    <a:pt x="25990" y="0"/>
                    <a:pt x="35371" y="0"/>
                  </a:cubicBezTo>
                  <a:close/>
                </a:path>
              </a:pathLst>
            </a:custGeom>
            <a:solidFill>
              <a:srgbClr val="F2B3C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85725"/>
              <a:ext cx="2939986" cy="431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fr-FR" noProof="0" dirty="0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6819821" y="8437010"/>
            <a:ext cx="10706180" cy="8974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fr-FR" sz="2600" noProof="0" dirty="0">
                <a:solidFill>
                  <a:srgbClr val="3D6C9D"/>
                </a:solidFill>
                <a:latin typeface="Agrandir"/>
                <a:ea typeface="Agrandir"/>
                <a:cs typeface="Agrandir"/>
                <a:sym typeface="Agrandir"/>
              </a:rPr>
              <a:t>3. Les femmes et les hommes sont égaux et ont réellement, en pratique, les mêmes droits et opportunités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6586893" y="6678804"/>
            <a:ext cx="11162758" cy="1231739"/>
            <a:chOff x="0" y="0"/>
            <a:chExt cx="3563555" cy="39321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563555" cy="393215"/>
            </a:xfrm>
            <a:custGeom>
              <a:avLst/>
              <a:gdLst/>
              <a:ahLst/>
              <a:cxnLst/>
              <a:rect l="l" t="t" r="r" b="b"/>
              <a:pathLst>
                <a:path w="3563555" h="393215">
                  <a:moveTo>
                    <a:pt x="35371" y="0"/>
                  </a:moveTo>
                  <a:lnTo>
                    <a:pt x="3528184" y="0"/>
                  </a:lnTo>
                  <a:cubicBezTo>
                    <a:pt x="3537565" y="0"/>
                    <a:pt x="3546562" y="3727"/>
                    <a:pt x="3553195" y="10360"/>
                  </a:cubicBezTo>
                  <a:cubicBezTo>
                    <a:pt x="3559828" y="16993"/>
                    <a:pt x="3563555" y="25990"/>
                    <a:pt x="3563555" y="35371"/>
                  </a:cubicBezTo>
                  <a:lnTo>
                    <a:pt x="3563555" y="357844"/>
                  </a:lnTo>
                  <a:cubicBezTo>
                    <a:pt x="3563555" y="367225"/>
                    <a:pt x="3559828" y="376222"/>
                    <a:pt x="3553195" y="382856"/>
                  </a:cubicBezTo>
                  <a:cubicBezTo>
                    <a:pt x="3546562" y="389489"/>
                    <a:pt x="3537565" y="393215"/>
                    <a:pt x="3528184" y="393215"/>
                  </a:cubicBezTo>
                  <a:lnTo>
                    <a:pt x="35371" y="393215"/>
                  </a:lnTo>
                  <a:cubicBezTo>
                    <a:pt x="25990" y="393215"/>
                    <a:pt x="16993" y="389489"/>
                    <a:pt x="10360" y="382856"/>
                  </a:cubicBezTo>
                  <a:cubicBezTo>
                    <a:pt x="3727" y="376222"/>
                    <a:pt x="0" y="367225"/>
                    <a:pt x="0" y="357844"/>
                  </a:cubicBezTo>
                  <a:lnTo>
                    <a:pt x="0" y="35371"/>
                  </a:lnTo>
                  <a:cubicBezTo>
                    <a:pt x="0" y="25990"/>
                    <a:pt x="3727" y="16993"/>
                    <a:pt x="10360" y="10360"/>
                  </a:cubicBezTo>
                  <a:cubicBezTo>
                    <a:pt x="16993" y="3727"/>
                    <a:pt x="25990" y="0"/>
                    <a:pt x="35371" y="0"/>
                  </a:cubicBezTo>
                  <a:close/>
                </a:path>
              </a:pathLst>
            </a:custGeom>
            <a:solidFill>
              <a:srgbClr val="EBFAD1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85725"/>
              <a:ext cx="3563555" cy="478940"/>
            </a:xfrm>
            <a:prstGeom prst="rect">
              <a:avLst/>
            </a:prstGeom>
          </p:spPr>
          <p:txBody>
            <a:bodyPr lIns="41911" tIns="41911" rIns="41911" bIns="41911" rtlCol="0" anchor="ctr"/>
            <a:lstStyle/>
            <a:p>
              <a:pPr algn="ctr">
                <a:lnSpc>
                  <a:spcPts val="2660"/>
                </a:lnSpc>
              </a:pPr>
              <a:endParaRPr lang="fr-FR" noProof="0" dirty="0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6819820" y="6838315"/>
            <a:ext cx="11106873" cy="972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fr-FR" sz="2600" noProof="0" dirty="0">
                <a:solidFill>
                  <a:srgbClr val="3D6C9D"/>
                </a:solidFill>
                <a:latin typeface="Agrandir"/>
                <a:ea typeface="Agrandir"/>
                <a:cs typeface="Agrandir"/>
                <a:sym typeface="Agrandir"/>
              </a:rPr>
              <a:t> 2. Les filles et les garçons, les femmes et les hommes peuvent choisir librement leur vie, leurs activités (professionnelles, de loisir...)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6586893" y="4996115"/>
            <a:ext cx="11162758" cy="1450343"/>
            <a:chOff x="0" y="0"/>
            <a:chExt cx="2939986" cy="38198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939985" cy="381983"/>
            </a:xfrm>
            <a:custGeom>
              <a:avLst/>
              <a:gdLst/>
              <a:ahLst/>
              <a:cxnLst/>
              <a:rect l="l" t="t" r="r" b="b"/>
              <a:pathLst>
                <a:path w="2939985" h="381983">
                  <a:moveTo>
                    <a:pt x="35371" y="0"/>
                  </a:moveTo>
                  <a:lnTo>
                    <a:pt x="2904615" y="0"/>
                  </a:lnTo>
                  <a:cubicBezTo>
                    <a:pt x="2924149" y="0"/>
                    <a:pt x="2939985" y="15836"/>
                    <a:pt x="2939985" y="35371"/>
                  </a:cubicBezTo>
                  <a:lnTo>
                    <a:pt x="2939985" y="346612"/>
                  </a:lnTo>
                  <a:cubicBezTo>
                    <a:pt x="2939985" y="355993"/>
                    <a:pt x="2936259" y="364990"/>
                    <a:pt x="2929626" y="371623"/>
                  </a:cubicBezTo>
                  <a:cubicBezTo>
                    <a:pt x="2922992" y="378257"/>
                    <a:pt x="2913995" y="381983"/>
                    <a:pt x="2904615" y="381983"/>
                  </a:cubicBezTo>
                  <a:lnTo>
                    <a:pt x="35371" y="381983"/>
                  </a:lnTo>
                  <a:cubicBezTo>
                    <a:pt x="25990" y="381983"/>
                    <a:pt x="16993" y="378257"/>
                    <a:pt x="10360" y="371623"/>
                  </a:cubicBezTo>
                  <a:cubicBezTo>
                    <a:pt x="3727" y="364990"/>
                    <a:pt x="0" y="355993"/>
                    <a:pt x="0" y="346612"/>
                  </a:cubicBezTo>
                  <a:lnTo>
                    <a:pt x="0" y="35371"/>
                  </a:lnTo>
                  <a:cubicBezTo>
                    <a:pt x="0" y="25990"/>
                    <a:pt x="3727" y="16993"/>
                    <a:pt x="10360" y="10360"/>
                  </a:cubicBezTo>
                  <a:cubicBezTo>
                    <a:pt x="16993" y="3727"/>
                    <a:pt x="25990" y="0"/>
                    <a:pt x="35371" y="0"/>
                  </a:cubicBezTo>
                  <a:close/>
                </a:path>
              </a:pathLst>
            </a:custGeom>
            <a:solidFill>
              <a:srgbClr val="C8E7ED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85725"/>
              <a:ext cx="2939986" cy="4677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fr-FR" noProof="0" dirty="0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6703122" y="5017073"/>
            <a:ext cx="10822878" cy="1359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61341" lvl="1" indent="-280670" algn="just">
              <a:lnSpc>
                <a:spcPts val="3640"/>
              </a:lnSpc>
              <a:buAutoNum type="arabicPeriod"/>
            </a:pPr>
            <a:r>
              <a:rPr lang="fr-FR" sz="2600" noProof="0" dirty="0">
                <a:solidFill>
                  <a:srgbClr val="3D6C9D"/>
                </a:solidFill>
                <a:latin typeface="Agrandir"/>
                <a:ea typeface="Agrandir"/>
                <a:cs typeface="Agrandir"/>
                <a:sym typeface="Agrandir"/>
              </a:rPr>
              <a:t> Les entreprises ne se privent pas du talent de la moitié de la population et améliorent leurs bénéfices grâce au meilleur climat au sein des équipes mixtes.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568958" y="7562746"/>
            <a:ext cx="5470396" cy="855853"/>
            <a:chOff x="0" y="0"/>
            <a:chExt cx="7293861" cy="1141138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7293861" cy="1141138"/>
              <a:chOff x="0" y="0"/>
              <a:chExt cx="1440763" cy="22541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440763" cy="225410"/>
              </a:xfrm>
              <a:custGeom>
                <a:avLst/>
                <a:gdLst/>
                <a:ahLst/>
                <a:cxnLst/>
                <a:rect l="l" t="t" r="r" b="b"/>
                <a:pathLst>
                  <a:path w="1440763" h="225410">
                    <a:moveTo>
                      <a:pt x="72177" y="0"/>
                    </a:moveTo>
                    <a:lnTo>
                      <a:pt x="1368586" y="0"/>
                    </a:lnTo>
                    <a:cubicBezTo>
                      <a:pt x="1408448" y="0"/>
                      <a:pt x="1440763" y="32315"/>
                      <a:pt x="1440763" y="72177"/>
                    </a:cubicBezTo>
                    <a:lnTo>
                      <a:pt x="1440763" y="153233"/>
                    </a:lnTo>
                    <a:cubicBezTo>
                      <a:pt x="1440763" y="193095"/>
                      <a:pt x="1408448" y="225410"/>
                      <a:pt x="1368586" y="225410"/>
                    </a:cubicBezTo>
                    <a:lnTo>
                      <a:pt x="72177" y="225410"/>
                    </a:lnTo>
                    <a:cubicBezTo>
                      <a:pt x="32315" y="225410"/>
                      <a:pt x="0" y="193095"/>
                      <a:pt x="0" y="153233"/>
                    </a:cubicBezTo>
                    <a:lnTo>
                      <a:pt x="0" y="72177"/>
                    </a:lnTo>
                    <a:cubicBezTo>
                      <a:pt x="0" y="32315"/>
                      <a:pt x="32315" y="0"/>
                      <a:pt x="72177" y="0"/>
                    </a:cubicBezTo>
                    <a:close/>
                  </a:path>
                </a:pathLst>
              </a:custGeom>
              <a:solidFill>
                <a:srgbClr val="EBFAD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85725"/>
                <a:ext cx="1440763" cy="3111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fr-FR" noProof="0" dirty="0"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424479" y="294567"/>
              <a:ext cx="6444902" cy="645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fr-FR" sz="2600" noProof="0" dirty="0">
                  <a:solidFill>
                    <a:srgbClr val="3D6C9D"/>
                  </a:solidFill>
                  <a:latin typeface="Agrandir"/>
                  <a:ea typeface="Agrandir"/>
                  <a:cs typeface="Agrandir"/>
                  <a:sym typeface="Agrandir"/>
                </a:rPr>
                <a:t>B. Un enjeu démocratique</a:t>
              </a: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3363806" y="9684028"/>
            <a:ext cx="2333394" cy="314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17"/>
              </a:lnSpc>
            </a:pPr>
            <a:r>
              <a:rPr lang="fr-FR" sz="1869" noProof="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Source : Onisep</a:t>
            </a:r>
          </a:p>
        </p:txBody>
      </p:sp>
      <p:sp>
        <p:nvSpPr>
          <p:cNvPr id="33" name="Freeform 33"/>
          <p:cNvSpPr/>
          <p:nvPr/>
        </p:nvSpPr>
        <p:spPr>
          <a:xfrm flipH="1">
            <a:off x="0" y="1028700"/>
            <a:ext cx="2901264" cy="3022150"/>
          </a:xfrm>
          <a:custGeom>
            <a:avLst/>
            <a:gdLst/>
            <a:ahLst/>
            <a:cxnLst/>
            <a:rect l="l" t="t" r="r" b="b"/>
            <a:pathLst>
              <a:path w="2901264" h="3022150">
                <a:moveTo>
                  <a:pt x="2901264" y="0"/>
                </a:moveTo>
                <a:lnTo>
                  <a:pt x="0" y="0"/>
                </a:lnTo>
                <a:lnTo>
                  <a:pt x="0" y="3022150"/>
                </a:lnTo>
                <a:lnTo>
                  <a:pt x="2901264" y="3022150"/>
                </a:lnTo>
                <a:lnTo>
                  <a:pt x="290126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48" t="-2245" r="-67082" b="-176560"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1028700" y="4935351"/>
            <a:ext cx="2350599" cy="998243"/>
            <a:chOff x="0" y="0"/>
            <a:chExt cx="619088" cy="2629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9088" cy="262912"/>
            </a:xfrm>
            <a:custGeom>
              <a:avLst/>
              <a:gdLst/>
              <a:ahLst/>
              <a:cxnLst/>
              <a:rect l="l" t="t" r="r" b="b"/>
              <a:pathLst>
                <a:path w="619088" h="262912">
                  <a:moveTo>
                    <a:pt x="131456" y="0"/>
                  </a:moveTo>
                  <a:lnTo>
                    <a:pt x="487632" y="0"/>
                  </a:lnTo>
                  <a:cubicBezTo>
                    <a:pt x="522496" y="0"/>
                    <a:pt x="555933" y="13850"/>
                    <a:pt x="580585" y="38503"/>
                  </a:cubicBezTo>
                  <a:cubicBezTo>
                    <a:pt x="605238" y="63155"/>
                    <a:pt x="619088" y="96592"/>
                    <a:pt x="619088" y="131456"/>
                  </a:cubicBezTo>
                  <a:lnTo>
                    <a:pt x="619088" y="131456"/>
                  </a:lnTo>
                  <a:cubicBezTo>
                    <a:pt x="619088" y="166320"/>
                    <a:pt x="605238" y="199756"/>
                    <a:pt x="580585" y="224409"/>
                  </a:cubicBezTo>
                  <a:cubicBezTo>
                    <a:pt x="555933" y="249062"/>
                    <a:pt x="522496" y="262912"/>
                    <a:pt x="487632" y="262912"/>
                  </a:cubicBezTo>
                  <a:lnTo>
                    <a:pt x="131456" y="262912"/>
                  </a:lnTo>
                  <a:cubicBezTo>
                    <a:pt x="96592" y="262912"/>
                    <a:pt x="63155" y="249062"/>
                    <a:pt x="38503" y="224409"/>
                  </a:cubicBezTo>
                  <a:cubicBezTo>
                    <a:pt x="13850" y="199756"/>
                    <a:pt x="0" y="166320"/>
                    <a:pt x="0" y="131456"/>
                  </a:cubicBezTo>
                  <a:lnTo>
                    <a:pt x="0" y="131456"/>
                  </a:lnTo>
                  <a:cubicBezTo>
                    <a:pt x="0" y="96592"/>
                    <a:pt x="13850" y="63155"/>
                    <a:pt x="38503" y="38503"/>
                  </a:cubicBezTo>
                  <a:cubicBezTo>
                    <a:pt x="63155" y="13850"/>
                    <a:pt x="96592" y="0"/>
                    <a:pt x="131456" y="0"/>
                  </a:cubicBezTo>
                  <a:close/>
                </a:path>
              </a:pathLst>
            </a:custGeom>
            <a:solidFill>
              <a:srgbClr val="FEF6F4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619088" cy="3486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fr-FR" noProof="0" dirty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6292403"/>
            <a:ext cx="4404996" cy="994918"/>
            <a:chOff x="0" y="0"/>
            <a:chExt cx="1160164" cy="2620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60163" cy="262036"/>
            </a:xfrm>
            <a:custGeom>
              <a:avLst/>
              <a:gdLst/>
              <a:ahLst/>
              <a:cxnLst/>
              <a:rect l="l" t="t" r="r" b="b"/>
              <a:pathLst>
                <a:path w="1160163" h="262036">
                  <a:moveTo>
                    <a:pt x="131018" y="0"/>
                  </a:moveTo>
                  <a:lnTo>
                    <a:pt x="1029145" y="0"/>
                  </a:lnTo>
                  <a:cubicBezTo>
                    <a:pt x="1101505" y="0"/>
                    <a:pt x="1160163" y="58659"/>
                    <a:pt x="1160163" y="131018"/>
                  </a:cubicBezTo>
                  <a:lnTo>
                    <a:pt x="1160163" y="131018"/>
                  </a:lnTo>
                  <a:cubicBezTo>
                    <a:pt x="1160163" y="165766"/>
                    <a:pt x="1146360" y="199091"/>
                    <a:pt x="1121789" y="223662"/>
                  </a:cubicBezTo>
                  <a:cubicBezTo>
                    <a:pt x="1097218" y="248232"/>
                    <a:pt x="1063894" y="262036"/>
                    <a:pt x="1029145" y="262036"/>
                  </a:cubicBezTo>
                  <a:lnTo>
                    <a:pt x="131018" y="262036"/>
                  </a:lnTo>
                  <a:cubicBezTo>
                    <a:pt x="58659" y="262036"/>
                    <a:pt x="0" y="203377"/>
                    <a:pt x="0" y="131018"/>
                  </a:cubicBezTo>
                  <a:lnTo>
                    <a:pt x="0" y="131018"/>
                  </a:lnTo>
                  <a:cubicBezTo>
                    <a:pt x="0" y="58659"/>
                    <a:pt x="58659" y="0"/>
                    <a:pt x="131018" y="0"/>
                  </a:cubicBezTo>
                  <a:close/>
                </a:path>
              </a:pathLst>
            </a:custGeom>
            <a:solidFill>
              <a:srgbClr val="FEF6F4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85725"/>
              <a:ext cx="1160164" cy="347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fr-FR" noProof="0" dirty="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7738321"/>
            <a:ext cx="7224100" cy="994918"/>
            <a:chOff x="0" y="0"/>
            <a:chExt cx="1902644" cy="2620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02644" cy="262036"/>
            </a:xfrm>
            <a:custGeom>
              <a:avLst/>
              <a:gdLst/>
              <a:ahLst/>
              <a:cxnLst/>
              <a:rect l="l" t="t" r="r" b="b"/>
              <a:pathLst>
                <a:path w="1902644" h="262036">
                  <a:moveTo>
                    <a:pt x="107168" y="0"/>
                  </a:moveTo>
                  <a:lnTo>
                    <a:pt x="1795476" y="0"/>
                  </a:lnTo>
                  <a:cubicBezTo>
                    <a:pt x="1823898" y="0"/>
                    <a:pt x="1851157" y="11291"/>
                    <a:pt x="1871255" y="31389"/>
                  </a:cubicBezTo>
                  <a:cubicBezTo>
                    <a:pt x="1891353" y="51487"/>
                    <a:pt x="1902644" y="78745"/>
                    <a:pt x="1902644" y="107168"/>
                  </a:cubicBezTo>
                  <a:lnTo>
                    <a:pt x="1902644" y="154868"/>
                  </a:lnTo>
                  <a:cubicBezTo>
                    <a:pt x="1902644" y="214055"/>
                    <a:pt x="1854663" y="262036"/>
                    <a:pt x="1795476" y="262036"/>
                  </a:cubicBezTo>
                  <a:lnTo>
                    <a:pt x="107168" y="262036"/>
                  </a:lnTo>
                  <a:cubicBezTo>
                    <a:pt x="47981" y="262036"/>
                    <a:pt x="0" y="214055"/>
                    <a:pt x="0" y="154868"/>
                  </a:cubicBezTo>
                  <a:lnTo>
                    <a:pt x="0" y="107168"/>
                  </a:lnTo>
                  <a:cubicBezTo>
                    <a:pt x="0" y="47981"/>
                    <a:pt x="47981" y="0"/>
                    <a:pt x="107168" y="0"/>
                  </a:cubicBezTo>
                  <a:close/>
                </a:path>
              </a:pathLst>
            </a:custGeom>
            <a:solidFill>
              <a:srgbClr val="FEF6F4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85725"/>
              <a:ext cx="1902644" cy="347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fr-FR" noProof="0" dirty="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1068705"/>
            <a:ext cx="9812998" cy="1478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716"/>
              </a:lnSpc>
            </a:pPr>
            <a:r>
              <a:rPr lang="fr-FR" sz="6800" noProof="0" dirty="0">
                <a:solidFill>
                  <a:srgbClr val="F2B3CF"/>
                </a:solidFill>
                <a:latin typeface="TAN Songbird"/>
                <a:ea typeface="TAN Songbird"/>
                <a:cs typeface="TAN Songbird"/>
                <a:sym typeface="TAN Songbird"/>
              </a:rPr>
              <a:t>QUESTION 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3498538"/>
            <a:ext cx="13144500" cy="506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87"/>
              </a:lnSpc>
            </a:pPr>
            <a:r>
              <a:rPr lang="fr-FR" sz="2990" b="1" noProof="0" dirty="0">
                <a:solidFill>
                  <a:srgbClr val="FFFFFF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Quel pourcentage de femmes travaille dans l'industrie en France 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09962" y="5143500"/>
            <a:ext cx="1652975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fr-FR" sz="3499" noProof="0" dirty="0">
                <a:solidFill>
                  <a:srgbClr val="3D6C9D"/>
                </a:solidFill>
                <a:latin typeface="Agrandir"/>
                <a:ea typeface="Agrandir"/>
                <a:cs typeface="Agrandir"/>
                <a:sym typeface="Agrandir"/>
              </a:rPr>
              <a:t>A. 10 %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09962" y="6498284"/>
            <a:ext cx="1652975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fr-FR" sz="3499" noProof="0" dirty="0">
                <a:solidFill>
                  <a:srgbClr val="3D6C9D"/>
                </a:solidFill>
                <a:latin typeface="Agrandir"/>
                <a:ea typeface="Agrandir"/>
                <a:cs typeface="Agrandir"/>
                <a:sym typeface="Agrandir"/>
              </a:rPr>
              <a:t>B. 30 %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09962" y="7944807"/>
            <a:ext cx="1821236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fr-FR" sz="3499" noProof="0" dirty="0">
                <a:solidFill>
                  <a:srgbClr val="3D6C9D"/>
                </a:solidFill>
                <a:latin typeface="Agrandir"/>
                <a:ea typeface="Agrandir"/>
                <a:cs typeface="Agrandir"/>
                <a:sym typeface="Agrandir"/>
              </a:rPr>
              <a:t>C. 50 %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3048117" y="7738321"/>
            <a:ext cx="4680735" cy="2032815"/>
            <a:chOff x="0" y="0"/>
            <a:chExt cx="6240980" cy="2710419"/>
          </a:xfrm>
        </p:grpSpPr>
        <p:sp>
          <p:nvSpPr>
            <p:cNvPr id="18" name="Freeform 18"/>
            <p:cNvSpPr/>
            <p:nvPr/>
          </p:nvSpPr>
          <p:spPr>
            <a:xfrm>
              <a:off x="0" y="1690942"/>
              <a:ext cx="4561432" cy="1019477"/>
            </a:xfrm>
            <a:custGeom>
              <a:avLst/>
              <a:gdLst/>
              <a:ahLst/>
              <a:cxnLst/>
              <a:rect l="l" t="t" r="r" b="b"/>
              <a:pathLst>
                <a:path w="4561432" h="1019477">
                  <a:moveTo>
                    <a:pt x="0" y="0"/>
                  </a:moveTo>
                  <a:lnTo>
                    <a:pt x="4561432" y="0"/>
                  </a:lnTo>
                  <a:lnTo>
                    <a:pt x="4561432" y="1019477"/>
                  </a:lnTo>
                  <a:lnTo>
                    <a:pt x="0" y="1019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4098765" y="0"/>
              <a:ext cx="2142216" cy="2661138"/>
            </a:xfrm>
            <a:custGeom>
              <a:avLst/>
              <a:gdLst/>
              <a:ahLst/>
              <a:cxnLst/>
              <a:rect l="l" t="t" r="r" b="b"/>
              <a:pathLst>
                <a:path w="2142216" h="2661138">
                  <a:moveTo>
                    <a:pt x="0" y="0"/>
                  </a:moveTo>
                  <a:lnTo>
                    <a:pt x="2142215" y="0"/>
                  </a:lnTo>
                  <a:lnTo>
                    <a:pt x="2142215" y="2661138"/>
                  </a:lnTo>
                  <a:lnTo>
                    <a:pt x="0" y="2661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noProof="0" dirty="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33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48" t="-2245" r="-67082" b="-176560"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1152938" y="4963008"/>
            <a:ext cx="5624047" cy="1107997"/>
            <a:chOff x="0" y="0"/>
            <a:chExt cx="7498730" cy="147733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7498730" cy="1477330"/>
              <a:chOff x="0" y="0"/>
              <a:chExt cx="1129817" cy="22258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129817" cy="222586"/>
              </a:xfrm>
              <a:custGeom>
                <a:avLst/>
                <a:gdLst/>
                <a:ahLst/>
                <a:cxnLst/>
                <a:rect l="l" t="t" r="r" b="b"/>
                <a:pathLst>
                  <a:path w="1129817" h="222586">
                    <a:moveTo>
                      <a:pt x="111293" y="0"/>
                    </a:moveTo>
                    <a:lnTo>
                      <a:pt x="1018524" y="0"/>
                    </a:lnTo>
                    <a:cubicBezTo>
                      <a:pt x="1048041" y="0"/>
                      <a:pt x="1076349" y="11725"/>
                      <a:pt x="1097220" y="32597"/>
                    </a:cubicBezTo>
                    <a:cubicBezTo>
                      <a:pt x="1118092" y="53468"/>
                      <a:pt x="1129817" y="81776"/>
                      <a:pt x="1129817" y="111293"/>
                    </a:cubicBezTo>
                    <a:lnTo>
                      <a:pt x="1129817" y="111293"/>
                    </a:lnTo>
                    <a:cubicBezTo>
                      <a:pt x="1129817" y="172758"/>
                      <a:pt x="1079990" y="222586"/>
                      <a:pt x="1018524" y="222586"/>
                    </a:cubicBezTo>
                    <a:lnTo>
                      <a:pt x="111293" y="222586"/>
                    </a:lnTo>
                    <a:cubicBezTo>
                      <a:pt x="81776" y="222586"/>
                      <a:pt x="53468" y="210861"/>
                      <a:pt x="32597" y="189989"/>
                    </a:cubicBezTo>
                    <a:cubicBezTo>
                      <a:pt x="11725" y="169118"/>
                      <a:pt x="0" y="140810"/>
                      <a:pt x="0" y="111293"/>
                    </a:cubicBezTo>
                    <a:lnTo>
                      <a:pt x="0" y="111293"/>
                    </a:lnTo>
                    <a:cubicBezTo>
                      <a:pt x="0" y="81776"/>
                      <a:pt x="11725" y="53468"/>
                      <a:pt x="32597" y="32597"/>
                    </a:cubicBezTo>
                    <a:cubicBezTo>
                      <a:pt x="53468" y="11725"/>
                      <a:pt x="81776" y="0"/>
                      <a:pt x="111293" y="0"/>
                    </a:cubicBezTo>
                    <a:close/>
                  </a:path>
                </a:pathLst>
              </a:custGeom>
              <a:solidFill>
                <a:srgbClr val="E9016A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85725"/>
                <a:ext cx="1129817" cy="3083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fr-FR" noProof="0" dirty="0"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666464" y="186018"/>
              <a:ext cx="3183607" cy="1145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24"/>
                </a:lnSpc>
              </a:pPr>
              <a:r>
                <a:rPr lang="fr-FR" sz="4588" b="1" noProof="0" dirty="0">
                  <a:solidFill>
                    <a:srgbClr val="FFFFFF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B. 30 %</a:t>
              </a:r>
            </a:p>
          </p:txBody>
        </p:sp>
      </p:grpSp>
      <p:sp>
        <p:nvSpPr>
          <p:cNvPr id="8" name="Freeform 8"/>
          <p:cNvSpPr/>
          <p:nvPr/>
        </p:nvSpPr>
        <p:spPr>
          <a:xfrm rot="4670279">
            <a:off x="1577352" y="6352978"/>
            <a:ext cx="872310" cy="1092094"/>
          </a:xfrm>
          <a:custGeom>
            <a:avLst/>
            <a:gdLst/>
            <a:ahLst/>
            <a:cxnLst/>
            <a:rect l="l" t="t" r="r" b="b"/>
            <a:pathLst>
              <a:path w="872310" h="1092094">
                <a:moveTo>
                  <a:pt x="0" y="0"/>
                </a:moveTo>
                <a:lnTo>
                  <a:pt x="872310" y="0"/>
                </a:lnTo>
                <a:lnTo>
                  <a:pt x="872310" y="1092094"/>
                </a:lnTo>
                <a:lnTo>
                  <a:pt x="0" y="10920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9" name="Freeform 9"/>
          <p:cNvSpPr/>
          <p:nvPr/>
        </p:nvSpPr>
        <p:spPr>
          <a:xfrm>
            <a:off x="14470276" y="9180796"/>
            <a:ext cx="3421074" cy="764608"/>
          </a:xfrm>
          <a:custGeom>
            <a:avLst/>
            <a:gdLst/>
            <a:ahLst/>
            <a:cxnLst/>
            <a:rect l="l" t="t" r="r" b="b"/>
            <a:pathLst>
              <a:path w="3421074" h="764608">
                <a:moveTo>
                  <a:pt x="0" y="0"/>
                </a:moveTo>
                <a:lnTo>
                  <a:pt x="3421074" y="0"/>
                </a:lnTo>
                <a:lnTo>
                  <a:pt x="3421074" y="764608"/>
                </a:lnTo>
                <a:lnTo>
                  <a:pt x="0" y="7646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10" name="TextBox 10"/>
          <p:cNvSpPr txBox="1"/>
          <p:nvPr/>
        </p:nvSpPr>
        <p:spPr>
          <a:xfrm>
            <a:off x="1152938" y="1101643"/>
            <a:ext cx="9812998" cy="1478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716"/>
              </a:lnSpc>
            </a:pPr>
            <a:r>
              <a:rPr lang="fr-FR" sz="6800" noProof="0" dirty="0">
                <a:solidFill>
                  <a:srgbClr val="FFFFFF"/>
                </a:solidFill>
                <a:latin typeface="TAN Songbird"/>
                <a:ea typeface="TAN Songbird"/>
                <a:cs typeface="TAN Songbird"/>
                <a:sym typeface="TAN Songbird"/>
              </a:rPr>
              <a:t>RÉPONSE 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52938" y="3411831"/>
            <a:ext cx="13685676" cy="586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7"/>
              </a:lnSpc>
            </a:pPr>
            <a:r>
              <a:rPr lang="fr-FR" sz="2990" b="1" noProof="0" dirty="0">
                <a:solidFill>
                  <a:srgbClr val="FFFFFF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Quel pourcentage de femmes travaille dans l'industrie en France ?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57F6D1D-EF5F-239C-20CB-49B1E63AC482}"/>
              </a:ext>
            </a:extLst>
          </p:cNvPr>
          <p:cNvSpPr/>
          <p:nvPr/>
        </p:nvSpPr>
        <p:spPr>
          <a:xfrm>
            <a:off x="3352800" y="6474053"/>
            <a:ext cx="10780350" cy="2726115"/>
          </a:xfrm>
          <a:prstGeom prst="roundRect">
            <a:avLst/>
          </a:prstGeom>
          <a:solidFill>
            <a:srgbClr val="E901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12" name="TextBox 12"/>
          <p:cNvSpPr txBox="1"/>
          <p:nvPr/>
        </p:nvSpPr>
        <p:spPr>
          <a:xfrm>
            <a:off x="3661034" y="6623455"/>
            <a:ext cx="10472116" cy="2548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fr-FR" sz="2799" b="1" noProof="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Environ 30 %*, mais ce chiffre varie selon les secteurs.</a:t>
            </a:r>
          </a:p>
          <a:p>
            <a:pPr algn="l">
              <a:lnSpc>
                <a:spcPts val="3919"/>
              </a:lnSpc>
            </a:pPr>
            <a:r>
              <a:rPr lang="fr-FR" sz="2799" b="1" noProof="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A noter que ce chiffre baisse lorsque l’on parle de métiers techniques spécifiques. La majorité des femmes travaillant dans l’industrie </a:t>
            </a:r>
            <a:r>
              <a:rPr lang="fr-FR" sz="2799" b="1" noProof="0" dirty="0" err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oeuvrent</a:t>
            </a:r>
            <a:r>
              <a:rPr lang="fr-FR" sz="2799" b="1" noProof="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 sur des fonctions dans les ressources humaines, la communication et la diversité.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675864" y="9555011"/>
            <a:ext cx="1794412" cy="338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3"/>
              </a:lnSpc>
            </a:pPr>
            <a:r>
              <a:rPr lang="fr-FR" sz="2002" noProof="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*Insee, 2022</a:t>
            </a:r>
          </a:p>
        </p:txBody>
      </p:sp>
      <p:sp>
        <p:nvSpPr>
          <p:cNvPr id="14" name="Freeform 14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4574393" y="490092"/>
            <a:ext cx="3312414" cy="4114800"/>
          </a:xfrm>
          <a:custGeom>
            <a:avLst/>
            <a:gdLst/>
            <a:ahLst/>
            <a:cxnLst/>
            <a:rect l="l" t="t" r="r" b="b"/>
            <a:pathLst>
              <a:path w="3312414" h="4114800">
                <a:moveTo>
                  <a:pt x="0" y="0"/>
                </a:moveTo>
                <a:lnTo>
                  <a:pt x="3312414" y="0"/>
                </a:lnTo>
                <a:lnTo>
                  <a:pt x="33124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48" t="-2245" r="-67082" b="-176560"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1028700" y="5597146"/>
            <a:ext cx="4322270" cy="1614043"/>
            <a:chOff x="0" y="0"/>
            <a:chExt cx="5763027" cy="2152058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5763027" cy="2152058"/>
              <a:chOff x="0" y="0"/>
              <a:chExt cx="1138376" cy="42509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138376" cy="425098"/>
              </a:xfrm>
              <a:custGeom>
                <a:avLst/>
                <a:gdLst/>
                <a:ahLst/>
                <a:cxnLst/>
                <a:rect l="l" t="t" r="r" b="b"/>
                <a:pathLst>
                  <a:path w="1138376" h="425098">
                    <a:moveTo>
                      <a:pt x="91350" y="0"/>
                    </a:moveTo>
                    <a:lnTo>
                      <a:pt x="1047026" y="0"/>
                    </a:lnTo>
                    <a:cubicBezTo>
                      <a:pt x="1071254" y="0"/>
                      <a:pt x="1094489" y="9624"/>
                      <a:pt x="1111620" y="26756"/>
                    </a:cubicBezTo>
                    <a:cubicBezTo>
                      <a:pt x="1128751" y="43887"/>
                      <a:pt x="1138376" y="67122"/>
                      <a:pt x="1138376" y="91350"/>
                    </a:cubicBezTo>
                    <a:lnTo>
                      <a:pt x="1138376" y="333748"/>
                    </a:lnTo>
                    <a:cubicBezTo>
                      <a:pt x="1138376" y="357976"/>
                      <a:pt x="1128751" y="381211"/>
                      <a:pt x="1111620" y="398342"/>
                    </a:cubicBezTo>
                    <a:cubicBezTo>
                      <a:pt x="1094489" y="415474"/>
                      <a:pt x="1071254" y="425098"/>
                      <a:pt x="1047026" y="425098"/>
                    </a:cubicBezTo>
                    <a:lnTo>
                      <a:pt x="91350" y="425098"/>
                    </a:lnTo>
                    <a:cubicBezTo>
                      <a:pt x="67122" y="425098"/>
                      <a:pt x="43887" y="415474"/>
                      <a:pt x="26756" y="398342"/>
                    </a:cubicBezTo>
                    <a:cubicBezTo>
                      <a:pt x="9624" y="381211"/>
                      <a:pt x="0" y="357976"/>
                      <a:pt x="0" y="333748"/>
                    </a:cubicBezTo>
                    <a:lnTo>
                      <a:pt x="0" y="91350"/>
                    </a:lnTo>
                    <a:cubicBezTo>
                      <a:pt x="0" y="67122"/>
                      <a:pt x="9624" y="43887"/>
                      <a:pt x="26756" y="26756"/>
                    </a:cubicBezTo>
                    <a:cubicBezTo>
                      <a:pt x="43887" y="9624"/>
                      <a:pt x="67122" y="0"/>
                      <a:pt x="91350" y="0"/>
                    </a:cubicBezTo>
                    <a:close/>
                  </a:path>
                </a:pathLst>
              </a:custGeom>
              <a:solidFill>
                <a:srgbClr val="FEF6F4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85725"/>
                <a:ext cx="1138376" cy="5108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fr-FR" noProof="0" dirty="0"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35389" y="207939"/>
              <a:ext cx="5092248" cy="16943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99"/>
                </a:lnSpc>
              </a:pPr>
              <a:r>
                <a:rPr lang="fr-FR" sz="3499" noProof="0" dirty="0">
                  <a:solidFill>
                    <a:srgbClr val="3D6C9D"/>
                  </a:solidFill>
                  <a:latin typeface="Agrandir"/>
                  <a:ea typeface="Agrandir"/>
                  <a:cs typeface="Agrandir"/>
                  <a:sym typeface="Agrandir"/>
                </a:rPr>
                <a:t>A. Manque de qualification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7644257"/>
            <a:ext cx="4322270" cy="1614043"/>
            <a:chOff x="0" y="0"/>
            <a:chExt cx="5763027" cy="215205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5763027" cy="2152058"/>
              <a:chOff x="0" y="0"/>
              <a:chExt cx="1138376" cy="42509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138376" cy="425098"/>
              </a:xfrm>
              <a:custGeom>
                <a:avLst/>
                <a:gdLst/>
                <a:ahLst/>
                <a:cxnLst/>
                <a:rect l="l" t="t" r="r" b="b"/>
                <a:pathLst>
                  <a:path w="1138376" h="425098">
                    <a:moveTo>
                      <a:pt x="91350" y="0"/>
                    </a:moveTo>
                    <a:lnTo>
                      <a:pt x="1047026" y="0"/>
                    </a:lnTo>
                    <a:cubicBezTo>
                      <a:pt x="1071254" y="0"/>
                      <a:pt x="1094489" y="9624"/>
                      <a:pt x="1111620" y="26756"/>
                    </a:cubicBezTo>
                    <a:cubicBezTo>
                      <a:pt x="1128751" y="43887"/>
                      <a:pt x="1138376" y="67122"/>
                      <a:pt x="1138376" y="91350"/>
                    </a:cubicBezTo>
                    <a:lnTo>
                      <a:pt x="1138376" y="333748"/>
                    </a:lnTo>
                    <a:cubicBezTo>
                      <a:pt x="1138376" y="357976"/>
                      <a:pt x="1128751" y="381211"/>
                      <a:pt x="1111620" y="398342"/>
                    </a:cubicBezTo>
                    <a:cubicBezTo>
                      <a:pt x="1094489" y="415474"/>
                      <a:pt x="1071254" y="425098"/>
                      <a:pt x="1047026" y="425098"/>
                    </a:cubicBezTo>
                    <a:lnTo>
                      <a:pt x="91350" y="425098"/>
                    </a:lnTo>
                    <a:cubicBezTo>
                      <a:pt x="67122" y="425098"/>
                      <a:pt x="43887" y="415474"/>
                      <a:pt x="26756" y="398342"/>
                    </a:cubicBezTo>
                    <a:cubicBezTo>
                      <a:pt x="9624" y="381211"/>
                      <a:pt x="0" y="357976"/>
                      <a:pt x="0" y="333748"/>
                    </a:cubicBezTo>
                    <a:lnTo>
                      <a:pt x="0" y="91350"/>
                    </a:lnTo>
                    <a:cubicBezTo>
                      <a:pt x="0" y="67122"/>
                      <a:pt x="9624" y="43887"/>
                      <a:pt x="26756" y="26756"/>
                    </a:cubicBezTo>
                    <a:cubicBezTo>
                      <a:pt x="43887" y="9624"/>
                      <a:pt x="67122" y="0"/>
                      <a:pt x="91350" y="0"/>
                    </a:cubicBezTo>
                    <a:close/>
                  </a:path>
                </a:pathLst>
              </a:custGeom>
              <a:solidFill>
                <a:srgbClr val="FEF6F4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85725"/>
                <a:ext cx="1138376" cy="5108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fr-FR" noProof="0" dirty="0"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230867" y="254465"/>
              <a:ext cx="5301294" cy="16943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99"/>
                </a:lnSpc>
              </a:pPr>
              <a:r>
                <a:rPr lang="fr-FR" sz="3499" noProof="0" dirty="0">
                  <a:solidFill>
                    <a:srgbClr val="3D6C9D"/>
                  </a:solidFill>
                  <a:latin typeface="Agrandir"/>
                  <a:ea typeface="Agrandir"/>
                  <a:cs typeface="Agrandir"/>
                  <a:sym typeface="Agrandir"/>
                </a:rPr>
                <a:t>C. Faible rémunération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651654" y="5597146"/>
            <a:ext cx="4322270" cy="1614043"/>
            <a:chOff x="0" y="0"/>
            <a:chExt cx="5763027" cy="2152058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5763027" cy="2152058"/>
              <a:chOff x="0" y="0"/>
              <a:chExt cx="1138376" cy="425098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138376" cy="425098"/>
              </a:xfrm>
              <a:custGeom>
                <a:avLst/>
                <a:gdLst/>
                <a:ahLst/>
                <a:cxnLst/>
                <a:rect l="l" t="t" r="r" b="b"/>
                <a:pathLst>
                  <a:path w="1138376" h="425098">
                    <a:moveTo>
                      <a:pt x="91350" y="0"/>
                    </a:moveTo>
                    <a:lnTo>
                      <a:pt x="1047026" y="0"/>
                    </a:lnTo>
                    <a:cubicBezTo>
                      <a:pt x="1071254" y="0"/>
                      <a:pt x="1094489" y="9624"/>
                      <a:pt x="1111620" y="26756"/>
                    </a:cubicBezTo>
                    <a:cubicBezTo>
                      <a:pt x="1128751" y="43887"/>
                      <a:pt x="1138376" y="67122"/>
                      <a:pt x="1138376" y="91350"/>
                    </a:cubicBezTo>
                    <a:lnTo>
                      <a:pt x="1138376" y="333748"/>
                    </a:lnTo>
                    <a:cubicBezTo>
                      <a:pt x="1138376" y="357976"/>
                      <a:pt x="1128751" y="381211"/>
                      <a:pt x="1111620" y="398342"/>
                    </a:cubicBezTo>
                    <a:cubicBezTo>
                      <a:pt x="1094489" y="415474"/>
                      <a:pt x="1071254" y="425098"/>
                      <a:pt x="1047026" y="425098"/>
                    </a:cubicBezTo>
                    <a:lnTo>
                      <a:pt x="91350" y="425098"/>
                    </a:lnTo>
                    <a:cubicBezTo>
                      <a:pt x="67122" y="425098"/>
                      <a:pt x="43887" y="415474"/>
                      <a:pt x="26756" y="398342"/>
                    </a:cubicBezTo>
                    <a:cubicBezTo>
                      <a:pt x="9624" y="381211"/>
                      <a:pt x="0" y="357976"/>
                      <a:pt x="0" y="333748"/>
                    </a:cubicBezTo>
                    <a:lnTo>
                      <a:pt x="0" y="91350"/>
                    </a:lnTo>
                    <a:cubicBezTo>
                      <a:pt x="0" y="67122"/>
                      <a:pt x="9624" y="43887"/>
                      <a:pt x="26756" y="26756"/>
                    </a:cubicBezTo>
                    <a:cubicBezTo>
                      <a:pt x="43887" y="9624"/>
                      <a:pt x="67122" y="0"/>
                      <a:pt x="91350" y="0"/>
                    </a:cubicBezTo>
                    <a:close/>
                  </a:path>
                </a:pathLst>
              </a:custGeom>
              <a:solidFill>
                <a:srgbClr val="FEF6F4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85725"/>
                <a:ext cx="1138376" cy="5108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fr-FR" noProof="0" dirty="0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335389" y="240747"/>
              <a:ext cx="5092248" cy="16943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99"/>
                </a:lnSpc>
              </a:pPr>
              <a:r>
                <a:rPr lang="fr-FR" sz="3499" noProof="0" dirty="0">
                  <a:solidFill>
                    <a:srgbClr val="3D6C9D"/>
                  </a:solidFill>
                  <a:latin typeface="Agrandir"/>
                  <a:ea typeface="Agrandir"/>
                  <a:cs typeface="Agrandir"/>
                  <a:sym typeface="Agrandir"/>
                </a:rPr>
                <a:t>B. Stéréotypes de genre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651654" y="7644257"/>
            <a:ext cx="4322270" cy="1614043"/>
            <a:chOff x="0" y="0"/>
            <a:chExt cx="5763027" cy="2152058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5763027" cy="2152058"/>
              <a:chOff x="0" y="0"/>
              <a:chExt cx="1138376" cy="425098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138376" cy="425098"/>
              </a:xfrm>
              <a:custGeom>
                <a:avLst/>
                <a:gdLst/>
                <a:ahLst/>
                <a:cxnLst/>
                <a:rect l="l" t="t" r="r" b="b"/>
                <a:pathLst>
                  <a:path w="1138376" h="425098">
                    <a:moveTo>
                      <a:pt x="91350" y="0"/>
                    </a:moveTo>
                    <a:lnTo>
                      <a:pt x="1047026" y="0"/>
                    </a:lnTo>
                    <a:cubicBezTo>
                      <a:pt x="1071254" y="0"/>
                      <a:pt x="1094489" y="9624"/>
                      <a:pt x="1111620" y="26756"/>
                    </a:cubicBezTo>
                    <a:cubicBezTo>
                      <a:pt x="1128751" y="43887"/>
                      <a:pt x="1138376" y="67122"/>
                      <a:pt x="1138376" y="91350"/>
                    </a:cubicBezTo>
                    <a:lnTo>
                      <a:pt x="1138376" y="333748"/>
                    </a:lnTo>
                    <a:cubicBezTo>
                      <a:pt x="1138376" y="357976"/>
                      <a:pt x="1128751" y="381211"/>
                      <a:pt x="1111620" y="398342"/>
                    </a:cubicBezTo>
                    <a:cubicBezTo>
                      <a:pt x="1094489" y="415474"/>
                      <a:pt x="1071254" y="425098"/>
                      <a:pt x="1047026" y="425098"/>
                    </a:cubicBezTo>
                    <a:lnTo>
                      <a:pt x="91350" y="425098"/>
                    </a:lnTo>
                    <a:cubicBezTo>
                      <a:pt x="67122" y="425098"/>
                      <a:pt x="43887" y="415474"/>
                      <a:pt x="26756" y="398342"/>
                    </a:cubicBezTo>
                    <a:cubicBezTo>
                      <a:pt x="9624" y="381211"/>
                      <a:pt x="0" y="357976"/>
                      <a:pt x="0" y="333748"/>
                    </a:cubicBezTo>
                    <a:lnTo>
                      <a:pt x="0" y="91350"/>
                    </a:lnTo>
                    <a:cubicBezTo>
                      <a:pt x="0" y="67122"/>
                      <a:pt x="9624" y="43887"/>
                      <a:pt x="26756" y="26756"/>
                    </a:cubicBezTo>
                    <a:cubicBezTo>
                      <a:pt x="43887" y="9624"/>
                      <a:pt x="67122" y="0"/>
                      <a:pt x="91350" y="0"/>
                    </a:cubicBezTo>
                    <a:close/>
                  </a:path>
                </a:pathLst>
              </a:custGeom>
              <a:solidFill>
                <a:srgbClr val="FEF6F4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85725"/>
                <a:ext cx="1138376" cy="5108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fr-FR" noProof="0" dirty="0"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230867" y="254465"/>
              <a:ext cx="5301294" cy="16943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99"/>
                </a:lnSpc>
              </a:pPr>
              <a:r>
                <a:rPr lang="fr-FR" sz="3499" noProof="0" dirty="0">
                  <a:solidFill>
                    <a:srgbClr val="3D6C9D"/>
                  </a:solidFill>
                  <a:latin typeface="Agrandir"/>
                  <a:ea typeface="Agrandir"/>
                  <a:cs typeface="Agrandir"/>
                  <a:sym typeface="Agrandir"/>
                </a:rPr>
                <a:t>D. Absence d’offre d’emploi adaptée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285067" y="1582022"/>
            <a:ext cx="9812998" cy="1478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716"/>
              </a:lnSpc>
            </a:pPr>
            <a:r>
              <a:rPr lang="fr-FR" sz="6800" noProof="0" dirty="0">
                <a:solidFill>
                  <a:srgbClr val="F2B3CF"/>
                </a:solidFill>
                <a:latin typeface="TAN Songbird"/>
                <a:ea typeface="TAN Songbird"/>
                <a:cs typeface="TAN Songbird"/>
                <a:sym typeface="TAN Songbird"/>
              </a:rPr>
              <a:t>QUESTION 2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8700" y="3584685"/>
            <a:ext cx="8945225" cy="132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fr-FR" sz="3500" b="1" noProof="0" dirty="0">
                <a:solidFill>
                  <a:srgbClr val="FFFFFF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Quel est le principal frein à l’entrée des filles dans les métiers industriels ? </a:t>
            </a:r>
          </a:p>
        </p:txBody>
      </p:sp>
      <p:sp>
        <p:nvSpPr>
          <p:cNvPr id="25" name="Freeform 25"/>
          <p:cNvSpPr/>
          <p:nvPr/>
        </p:nvSpPr>
        <p:spPr>
          <a:xfrm>
            <a:off x="14470276" y="9180796"/>
            <a:ext cx="3421074" cy="764608"/>
          </a:xfrm>
          <a:custGeom>
            <a:avLst/>
            <a:gdLst/>
            <a:ahLst/>
            <a:cxnLst/>
            <a:rect l="l" t="t" r="r" b="b"/>
            <a:pathLst>
              <a:path w="3421074" h="764608">
                <a:moveTo>
                  <a:pt x="0" y="0"/>
                </a:moveTo>
                <a:lnTo>
                  <a:pt x="3421074" y="0"/>
                </a:lnTo>
                <a:lnTo>
                  <a:pt x="3421074" y="764608"/>
                </a:lnTo>
                <a:lnTo>
                  <a:pt x="0" y="7646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26" name="Freeform 26"/>
          <p:cNvSpPr/>
          <p:nvPr/>
        </p:nvSpPr>
        <p:spPr>
          <a:xfrm>
            <a:off x="13064102" y="3488863"/>
            <a:ext cx="2812349" cy="1683894"/>
          </a:xfrm>
          <a:custGeom>
            <a:avLst/>
            <a:gdLst/>
            <a:ahLst/>
            <a:cxnLst/>
            <a:rect l="l" t="t" r="r" b="b"/>
            <a:pathLst>
              <a:path w="2812349" h="1683894">
                <a:moveTo>
                  <a:pt x="0" y="0"/>
                </a:moveTo>
                <a:lnTo>
                  <a:pt x="2812348" y="0"/>
                </a:lnTo>
                <a:lnTo>
                  <a:pt x="2812348" y="1683894"/>
                </a:lnTo>
                <a:lnTo>
                  <a:pt x="0" y="16838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48" t="-2245" r="-67082" b="-176560"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1179042" y="5403201"/>
            <a:ext cx="4322270" cy="1614043"/>
            <a:chOff x="0" y="0"/>
            <a:chExt cx="5763027" cy="2152058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5763027" cy="2152058"/>
              <a:chOff x="0" y="0"/>
              <a:chExt cx="1138376" cy="42509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138376" cy="425098"/>
              </a:xfrm>
              <a:custGeom>
                <a:avLst/>
                <a:gdLst/>
                <a:ahLst/>
                <a:cxnLst/>
                <a:rect l="l" t="t" r="r" b="b"/>
                <a:pathLst>
                  <a:path w="1138376" h="425098">
                    <a:moveTo>
                      <a:pt x="91350" y="0"/>
                    </a:moveTo>
                    <a:lnTo>
                      <a:pt x="1047026" y="0"/>
                    </a:lnTo>
                    <a:cubicBezTo>
                      <a:pt x="1071254" y="0"/>
                      <a:pt x="1094489" y="9624"/>
                      <a:pt x="1111620" y="26756"/>
                    </a:cubicBezTo>
                    <a:cubicBezTo>
                      <a:pt x="1128751" y="43887"/>
                      <a:pt x="1138376" y="67122"/>
                      <a:pt x="1138376" y="91350"/>
                    </a:cubicBezTo>
                    <a:lnTo>
                      <a:pt x="1138376" y="333748"/>
                    </a:lnTo>
                    <a:cubicBezTo>
                      <a:pt x="1138376" y="357976"/>
                      <a:pt x="1128751" y="381211"/>
                      <a:pt x="1111620" y="398342"/>
                    </a:cubicBezTo>
                    <a:cubicBezTo>
                      <a:pt x="1094489" y="415474"/>
                      <a:pt x="1071254" y="425098"/>
                      <a:pt x="1047026" y="425098"/>
                    </a:cubicBezTo>
                    <a:lnTo>
                      <a:pt x="91350" y="425098"/>
                    </a:lnTo>
                    <a:cubicBezTo>
                      <a:pt x="67122" y="425098"/>
                      <a:pt x="43887" y="415474"/>
                      <a:pt x="26756" y="398342"/>
                    </a:cubicBezTo>
                    <a:cubicBezTo>
                      <a:pt x="9624" y="381211"/>
                      <a:pt x="0" y="357976"/>
                      <a:pt x="0" y="333748"/>
                    </a:cubicBezTo>
                    <a:lnTo>
                      <a:pt x="0" y="91350"/>
                    </a:lnTo>
                    <a:cubicBezTo>
                      <a:pt x="0" y="67122"/>
                      <a:pt x="9624" y="43887"/>
                      <a:pt x="26756" y="26756"/>
                    </a:cubicBezTo>
                    <a:cubicBezTo>
                      <a:pt x="43887" y="9624"/>
                      <a:pt x="67122" y="0"/>
                      <a:pt x="91350" y="0"/>
                    </a:cubicBezTo>
                    <a:close/>
                  </a:path>
                </a:pathLst>
              </a:custGeom>
              <a:solidFill>
                <a:srgbClr val="E9016A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85725"/>
                <a:ext cx="1138376" cy="5108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fr-FR" noProof="0" dirty="0"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35389" y="296140"/>
              <a:ext cx="5092248" cy="16943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99"/>
                </a:lnSpc>
              </a:pPr>
              <a:r>
                <a:rPr lang="fr-FR" sz="3499" b="1" noProof="0" dirty="0">
                  <a:solidFill>
                    <a:srgbClr val="FFFFFF"/>
                  </a:solidFill>
                  <a:latin typeface="Agrandir Medium"/>
                  <a:ea typeface="Agrandir Medium"/>
                  <a:cs typeface="Agrandir Medium"/>
                  <a:sym typeface="Agrandir Medium"/>
                </a:rPr>
                <a:t>B. Stéréotypes de genre</a:t>
              </a:r>
            </a:p>
          </p:txBody>
        </p:sp>
      </p:grpSp>
      <p:sp>
        <p:nvSpPr>
          <p:cNvPr id="8" name="Freeform 8"/>
          <p:cNvSpPr/>
          <p:nvPr/>
        </p:nvSpPr>
        <p:spPr>
          <a:xfrm rot="4355625">
            <a:off x="5825866" y="7268184"/>
            <a:ext cx="1314592" cy="1645812"/>
          </a:xfrm>
          <a:custGeom>
            <a:avLst/>
            <a:gdLst/>
            <a:ahLst/>
            <a:cxnLst/>
            <a:rect l="l" t="t" r="r" b="b"/>
            <a:pathLst>
              <a:path w="1314592" h="1645812">
                <a:moveTo>
                  <a:pt x="0" y="0"/>
                </a:moveTo>
                <a:lnTo>
                  <a:pt x="1314592" y="0"/>
                </a:lnTo>
                <a:lnTo>
                  <a:pt x="1314592" y="1645812"/>
                </a:lnTo>
                <a:lnTo>
                  <a:pt x="0" y="16458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2639587" y="9583327"/>
            <a:ext cx="12356304" cy="362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17"/>
              </a:lnSpc>
            </a:pPr>
            <a:r>
              <a:rPr lang="fr-FR" sz="1869" b="1" noProof="0" dirty="0">
                <a:solidFill>
                  <a:srgbClr val="000000"/>
                </a:solidFill>
                <a:latin typeface="Agrandir Ultra-Bold"/>
                <a:ea typeface="Agrandir Ultra-Bold"/>
                <a:cs typeface="Agrandir Ultra-Bold"/>
                <a:sym typeface="Agrandir Ultra-Bold"/>
              </a:rPr>
              <a:t>*</a:t>
            </a:r>
            <a:r>
              <a:rPr lang="fr-FR" sz="1869" noProof="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Carrières en sciences : l’orientation est-elle toujours genrée en 2024 ? - Etude Elles bougent, 2024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470276" y="9180796"/>
            <a:ext cx="3421074" cy="764608"/>
          </a:xfrm>
          <a:custGeom>
            <a:avLst/>
            <a:gdLst/>
            <a:ahLst/>
            <a:cxnLst/>
            <a:rect l="l" t="t" r="r" b="b"/>
            <a:pathLst>
              <a:path w="3421074" h="764608">
                <a:moveTo>
                  <a:pt x="0" y="0"/>
                </a:moveTo>
                <a:lnTo>
                  <a:pt x="3421074" y="0"/>
                </a:lnTo>
                <a:lnTo>
                  <a:pt x="3421074" y="764608"/>
                </a:lnTo>
                <a:lnTo>
                  <a:pt x="0" y="7646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11" name="Freeform 11"/>
          <p:cNvSpPr/>
          <p:nvPr/>
        </p:nvSpPr>
        <p:spPr>
          <a:xfrm>
            <a:off x="13064102" y="2768665"/>
            <a:ext cx="2812349" cy="1683894"/>
          </a:xfrm>
          <a:custGeom>
            <a:avLst/>
            <a:gdLst/>
            <a:ahLst/>
            <a:cxnLst/>
            <a:rect l="l" t="t" r="r" b="b"/>
            <a:pathLst>
              <a:path w="2812349" h="1683894">
                <a:moveTo>
                  <a:pt x="0" y="0"/>
                </a:moveTo>
                <a:lnTo>
                  <a:pt x="2812348" y="0"/>
                </a:lnTo>
                <a:lnTo>
                  <a:pt x="2812348" y="1683893"/>
                </a:lnTo>
                <a:lnTo>
                  <a:pt x="0" y="1683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12" name="TextBox 12"/>
          <p:cNvSpPr txBox="1"/>
          <p:nvPr/>
        </p:nvSpPr>
        <p:spPr>
          <a:xfrm>
            <a:off x="1028700" y="1289877"/>
            <a:ext cx="9812998" cy="1478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716"/>
              </a:lnSpc>
            </a:pPr>
            <a:r>
              <a:rPr lang="fr-FR" sz="6800" noProof="0" dirty="0">
                <a:solidFill>
                  <a:srgbClr val="FFFFFF"/>
                </a:solidFill>
                <a:latin typeface="TAN Songbird"/>
                <a:ea typeface="TAN Songbird"/>
                <a:cs typeface="TAN Songbird"/>
                <a:sym typeface="TAN Songbird"/>
              </a:rPr>
              <a:t>RÉPONSE 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3571356"/>
            <a:ext cx="8945225" cy="132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fr-FR" sz="3500" b="1" noProof="0" dirty="0">
                <a:solidFill>
                  <a:srgbClr val="FFFFFF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Quel est le principal frein à l’entrée des filles dans les métiers industriels ? 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018CBD39-A50C-6F28-75ED-7A9DB07453E1}"/>
              </a:ext>
            </a:extLst>
          </p:cNvPr>
          <p:cNvSpPr/>
          <p:nvPr/>
        </p:nvSpPr>
        <p:spPr>
          <a:xfrm>
            <a:off x="8077199" y="6084924"/>
            <a:ext cx="8153401" cy="2726115"/>
          </a:xfrm>
          <a:prstGeom prst="roundRect">
            <a:avLst/>
          </a:prstGeom>
          <a:solidFill>
            <a:srgbClr val="E901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14" name="TextBox 14"/>
          <p:cNvSpPr txBox="1"/>
          <p:nvPr/>
        </p:nvSpPr>
        <p:spPr>
          <a:xfrm>
            <a:off x="8403310" y="6260703"/>
            <a:ext cx="7285375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4675" lvl="1" indent="-182338" algn="l">
              <a:lnSpc>
                <a:spcPts val="2364"/>
              </a:lnSpc>
              <a:buFont typeface="Arial"/>
              <a:buChar char="•"/>
            </a:pPr>
            <a:r>
              <a:rPr lang="fr-FR" sz="2000" b="1" noProof="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82 % des femmes interrogées ont fait l'expérience de stéréotypes de genre durant leur parcours.</a:t>
            </a:r>
          </a:p>
          <a:p>
            <a:pPr marL="364675" lvl="1" indent="-182338" algn="l">
              <a:lnSpc>
                <a:spcPts val="2364"/>
              </a:lnSpc>
              <a:buFont typeface="Arial"/>
              <a:buChar char="•"/>
            </a:pPr>
            <a:r>
              <a:rPr lang="fr-FR" sz="2000" b="1" noProof="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44 % ont entendu qu'elles étaient moins compétentes en mathématiques que leurs homologues masculins.</a:t>
            </a:r>
          </a:p>
          <a:p>
            <a:pPr marL="364675" lvl="1" indent="-182338" algn="l">
              <a:lnSpc>
                <a:spcPts val="2364"/>
              </a:lnSpc>
              <a:buFont typeface="Arial"/>
              <a:buChar char="•"/>
            </a:pPr>
            <a:r>
              <a:rPr lang="fr-FR" sz="2000" b="1" noProof="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65 % des femmes actives perçoivent les secteurs industriels comme peu accessibles*</a:t>
            </a:r>
          </a:p>
          <a:p>
            <a:pPr algn="l">
              <a:lnSpc>
                <a:spcPts val="2364"/>
              </a:lnSpc>
            </a:pPr>
            <a:r>
              <a:rPr lang="fr-FR" sz="2000" noProof="0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Mais</a:t>
            </a:r>
            <a:r>
              <a:rPr lang="fr-FR" sz="2000" b="1" noProof="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 notez que ce ne sont que des idées reçues !</a:t>
            </a:r>
          </a:p>
          <a:p>
            <a:pPr algn="l">
              <a:lnSpc>
                <a:spcPts val="2364"/>
              </a:lnSpc>
            </a:pPr>
            <a:r>
              <a:rPr lang="fr-FR" sz="2000" b="1" noProof="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Ecoutez-vous, faites-vous confiance 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48" t="-2245" r="-67082" b="-176560"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3532037" y="5377225"/>
            <a:ext cx="4781667" cy="1455293"/>
            <a:chOff x="0" y="0"/>
            <a:chExt cx="6375555" cy="194039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6375555" cy="1940391"/>
              <a:chOff x="0" y="0"/>
              <a:chExt cx="1259369" cy="38328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259369" cy="383287"/>
              </a:xfrm>
              <a:custGeom>
                <a:avLst/>
                <a:gdLst/>
                <a:ahLst/>
                <a:cxnLst/>
                <a:rect l="l" t="t" r="r" b="b"/>
                <a:pathLst>
                  <a:path w="1259369" h="383287">
                    <a:moveTo>
                      <a:pt x="82573" y="0"/>
                    </a:moveTo>
                    <a:lnTo>
                      <a:pt x="1176796" y="0"/>
                    </a:lnTo>
                    <a:cubicBezTo>
                      <a:pt x="1198695" y="0"/>
                      <a:pt x="1219698" y="8700"/>
                      <a:pt x="1235184" y="24185"/>
                    </a:cubicBezTo>
                    <a:cubicBezTo>
                      <a:pt x="1250669" y="39671"/>
                      <a:pt x="1259369" y="60673"/>
                      <a:pt x="1259369" y="82573"/>
                    </a:cubicBezTo>
                    <a:lnTo>
                      <a:pt x="1259369" y="300714"/>
                    </a:lnTo>
                    <a:cubicBezTo>
                      <a:pt x="1259369" y="322614"/>
                      <a:pt x="1250669" y="343616"/>
                      <a:pt x="1235184" y="359102"/>
                    </a:cubicBezTo>
                    <a:cubicBezTo>
                      <a:pt x="1219698" y="374587"/>
                      <a:pt x="1198695" y="383287"/>
                      <a:pt x="1176796" y="383287"/>
                    </a:cubicBezTo>
                    <a:lnTo>
                      <a:pt x="82573" y="383287"/>
                    </a:lnTo>
                    <a:cubicBezTo>
                      <a:pt x="60673" y="383287"/>
                      <a:pt x="39671" y="374587"/>
                      <a:pt x="24185" y="359102"/>
                    </a:cubicBezTo>
                    <a:cubicBezTo>
                      <a:pt x="8700" y="343616"/>
                      <a:pt x="0" y="322614"/>
                      <a:pt x="0" y="300714"/>
                    </a:cubicBezTo>
                    <a:lnTo>
                      <a:pt x="0" y="82573"/>
                    </a:lnTo>
                    <a:cubicBezTo>
                      <a:pt x="0" y="60673"/>
                      <a:pt x="8700" y="39671"/>
                      <a:pt x="24185" y="24185"/>
                    </a:cubicBezTo>
                    <a:cubicBezTo>
                      <a:pt x="39671" y="8700"/>
                      <a:pt x="60673" y="0"/>
                      <a:pt x="82573" y="0"/>
                    </a:cubicBezTo>
                    <a:close/>
                  </a:path>
                </a:pathLst>
              </a:custGeom>
              <a:solidFill>
                <a:srgbClr val="FEF6F4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85725"/>
                <a:ext cx="1259369" cy="4690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fr-FR" noProof="0" dirty="0"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71037" y="256692"/>
              <a:ext cx="5633482" cy="1463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fr-FR" sz="3000" noProof="0" dirty="0">
                  <a:solidFill>
                    <a:srgbClr val="3D6C9D"/>
                  </a:solidFill>
                  <a:latin typeface="Agrandir"/>
                  <a:ea typeface="Agrandir"/>
                  <a:cs typeface="Agrandir"/>
                  <a:sym typeface="Agrandir"/>
                </a:rPr>
                <a:t>A. Meilleure productivité financière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735752" y="5377225"/>
            <a:ext cx="5266487" cy="1455293"/>
            <a:chOff x="0" y="0"/>
            <a:chExt cx="7021983" cy="194039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7021983" cy="1940391"/>
              <a:chOff x="0" y="0"/>
              <a:chExt cx="1387058" cy="38328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387058" cy="383287"/>
              </a:xfrm>
              <a:custGeom>
                <a:avLst/>
                <a:gdLst/>
                <a:ahLst/>
                <a:cxnLst/>
                <a:rect l="l" t="t" r="r" b="b"/>
                <a:pathLst>
                  <a:path w="1387058" h="383287">
                    <a:moveTo>
                      <a:pt x="74972" y="0"/>
                    </a:moveTo>
                    <a:lnTo>
                      <a:pt x="1312087" y="0"/>
                    </a:lnTo>
                    <a:cubicBezTo>
                      <a:pt x="1353492" y="0"/>
                      <a:pt x="1387058" y="33566"/>
                      <a:pt x="1387058" y="74972"/>
                    </a:cubicBezTo>
                    <a:lnTo>
                      <a:pt x="1387058" y="308315"/>
                    </a:lnTo>
                    <a:cubicBezTo>
                      <a:pt x="1387058" y="349721"/>
                      <a:pt x="1353492" y="383287"/>
                      <a:pt x="1312087" y="383287"/>
                    </a:cubicBezTo>
                    <a:lnTo>
                      <a:pt x="74972" y="383287"/>
                    </a:lnTo>
                    <a:cubicBezTo>
                      <a:pt x="55088" y="383287"/>
                      <a:pt x="36019" y="375388"/>
                      <a:pt x="21959" y="361328"/>
                    </a:cubicBezTo>
                    <a:cubicBezTo>
                      <a:pt x="7899" y="347268"/>
                      <a:pt x="0" y="328199"/>
                      <a:pt x="0" y="308315"/>
                    </a:cubicBezTo>
                    <a:lnTo>
                      <a:pt x="0" y="74972"/>
                    </a:lnTo>
                    <a:cubicBezTo>
                      <a:pt x="0" y="33566"/>
                      <a:pt x="33566" y="0"/>
                      <a:pt x="74972" y="0"/>
                    </a:cubicBezTo>
                    <a:close/>
                  </a:path>
                </a:pathLst>
              </a:custGeom>
              <a:solidFill>
                <a:srgbClr val="FEF6F4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85725"/>
                <a:ext cx="1387058" cy="4690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fr-FR" noProof="0" dirty="0"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408657" y="256692"/>
              <a:ext cx="6204670" cy="1463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fr-FR" sz="3000" noProof="0" dirty="0">
                  <a:solidFill>
                    <a:srgbClr val="3D6C9D"/>
                  </a:solidFill>
                  <a:latin typeface="Agrandir"/>
                  <a:ea typeface="Agrandir"/>
                  <a:cs typeface="Agrandir"/>
                  <a:sym typeface="Agrandir"/>
                </a:rPr>
                <a:t>B. Meilleure prise de décision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909524" y="813547"/>
            <a:ext cx="9812998" cy="1478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716"/>
              </a:lnSpc>
            </a:pPr>
            <a:r>
              <a:rPr lang="fr-FR" sz="6800" noProof="0" dirty="0">
                <a:solidFill>
                  <a:srgbClr val="EE9FB4"/>
                </a:solidFill>
                <a:latin typeface="TAN Songbird"/>
                <a:ea typeface="TAN Songbird"/>
                <a:cs typeface="TAN Songbird"/>
                <a:sym typeface="TAN Songbird"/>
              </a:rPr>
              <a:t>QUESTION 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811754" y="3304725"/>
            <a:ext cx="9910768" cy="132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fr-FR" sz="3500" b="1" noProof="0" dirty="0">
                <a:solidFill>
                  <a:srgbClr val="FFFFFF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Quels sont les impacts de la mixité sur la performance globale d’une entreprise ?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3532037" y="7184943"/>
            <a:ext cx="4781667" cy="1455293"/>
            <a:chOff x="0" y="0"/>
            <a:chExt cx="6375555" cy="1940391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6375555" cy="1940391"/>
              <a:chOff x="0" y="0"/>
              <a:chExt cx="1259369" cy="383287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259369" cy="383287"/>
              </a:xfrm>
              <a:custGeom>
                <a:avLst/>
                <a:gdLst/>
                <a:ahLst/>
                <a:cxnLst/>
                <a:rect l="l" t="t" r="r" b="b"/>
                <a:pathLst>
                  <a:path w="1259369" h="383287">
                    <a:moveTo>
                      <a:pt x="82573" y="0"/>
                    </a:moveTo>
                    <a:lnTo>
                      <a:pt x="1176796" y="0"/>
                    </a:lnTo>
                    <a:cubicBezTo>
                      <a:pt x="1198695" y="0"/>
                      <a:pt x="1219698" y="8700"/>
                      <a:pt x="1235184" y="24185"/>
                    </a:cubicBezTo>
                    <a:cubicBezTo>
                      <a:pt x="1250669" y="39671"/>
                      <a:pt x="1259369" y="60673"/>
                      <a:pt x="1259369" y="82573"/>
                    </a:cubicBezTo>
                    <a:lnTo>
                      <a:pt x="1259369" y="300714"/>
                    </a:lnTo>
                    <a:cubicBezTo>
                      <a:pt x="1259369" y="322614"/>
                      <a:pt x="1250669" y="343616"/>
                      <a:pt x="1235184" y="359102"/>
                    </a:cubicBezTo>
                    <a:cubicBezTo>
                      <a:pt x="1219698" y="374587"/>
                      <a:pt x="1198695" y="383287"/>
                      <a:pt x="1176796" y="383287"/>
                    </a:cubicBezTo>
                    <a:lnTo>
                      <a:pt x="82573" y="383287"/>
                    </a:lnTo>
                    <a:cubicBezTo>
                      <a:pt x="60673" y="383287"/>
                      <a:pt x="39671" y="374587"/>
                      <a:pt x="24185" y="359102"/>
                    </a:cubicBezTo>
                    <a:cubicBezTo>
                      <a:pt x="8700" y="343616"/>
                      <a:pt x="0" y="322614"/>
                      <a:pt x="0" y="300714"/>
                    </a:cubicBezTo>
                    <a:lnTo>
                      <a:pt x="0" y="82573"/>
                    </a:lnTo>
                    <a:cubicBezTo>
                      <a:pt x="0" y="60673"/>
                      <a:pt x="8700" y="39671"/>
                      <a:pt x="24185" y="24185"/>
                    </a:cubicBezTo>
                    <a:cubicBezTo>
                      <a:pt x="39671" y="8700"/>
                      <a:pt x="60673" y="0"/>
                      <a:pt x="82573" y="0"/>
                    </a:cubicBezTo>
                    <a:close/>
                  </a:path>
                </a:pathLst>
              </a:custGeom>
              <a:solidFill>
                <a:srgbClr val="FEF6F4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85725"/>
                <a:ext cx="1259369" cy="4690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r">
                  <a:lnSpc>
                    <a:spcPts val="2659"/>
                  </a:lnSpc>
                </a:pPr>
                <a:endParaRPr lang="fr-FR" noProof="0" dirty="0"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371037" y="284801"/>
              <a:ext cx="5633482" cy="1463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fr-FR" sz="3000" noProof="0" dirty="0">
                  <a:solidFill>
                    <a:srgbClr val="3D6C9D"/>
                  </a:solidFill>
                  <a:latin typeface="Agrandir"/>
                  <a:ea typeface="Agrandir"/>
                  <a:cs typeface="Agrandir"/>
                  <a:sym typeface="Agrandir"/>
                </a:rPr>
                <a:t>C. Meilleure créativité et innovation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735752" y="7184943"/>
            <a:ext cx="5266487" cy="921893"/>
            <a:chOff x="0" y="0"/>
            <a:chExt cx="7021983" cy="1229191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7021983" cy="1229191"/>
              <a:chOff x="0" y="0"/>
              <a:chExt cx="1387058" cy="242803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387058" cy="242803"/>
              </a:xfrm>
              <a:custGeom>
                <a:avLst/>
                <a:gdLst/>
                <a:ahLst/>
                <a:cxnLst/>
                <a:rect l="l" t="t" r="r" b="b"/>
                <a:pathLst>
                  <a:path w="1387058" h="242803">
                    <a:moveTo>
                      <a:pt x="74972" y="0"/>
                    </a:moveTo>
                    <a:lnTo>
                      <a:pt x="1312087" y="0"/>
                    </a:lnTo>
                    <a:cubicBezTo>
                      <a:pt x="1353492" y="0"/>
                      <a:pt x="1387058" y="33566"/>
                      <a:pt x="1387058" y="74972"/>
                    </a:cubicBezTo>
                    <a:lnTo>
                      <a:pt x="1387058" y="167831"/>
                    </a:lnTo>
                    <a:cubicBezTo>
                      <a:pt x="1387058" y="187715"/>
                      <a:pt x="1379160" y="206784"/>
                      <a:pt x="1365100" y="220844"/>
                    </a:cubicBezTo>
                    <a:cubicBezTo>
                      <a:pt x="1351040" y="234904"/>
                      <a:pt x="1331970" y="242803"/>
                      <a:pt x="1312087" y="242803"/>
                    </a:cubicBezTo>
                    <a:lnTo>
                      <a:pt x="74972" y="242803"/>
                    </a:lnTo>
                    <a:cubicBezTo>
                      <a:pt x="55088" y="242803"/>
                      <a:pt x="36019" y="234904"/>
                      <a:pt x="21959" y="220844"/>
                    </a:cubicBezTo>
                    <a:cubicBezTo>
                      <a:pt x="7899" y="206784"/>
                      <a:pt x="0" y="187715"/>
                      <a:pt x="0" y="167831"/>
                    </a:cubicBezTo>
                    <a:lnTo>
                      <a:pt x="0" y="74972"/>
                    </a:lnTo>
                    <a:cubicBezTo>
                      <a:pt x="0" y="33566"/>
                      <a:pt x="33566" y="0"/>
                      <a:pt x="74972" y="0"/>
                    </a:cubicBezTo>
                    <a:close/>
                  </a:path>
                </a:pathLst>
              </a:custGeom>
              <a:solidFill>
                <a:srgbClr val="FEF6F4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85725"/>
                <a:ext cx="1387058" cy="3285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fr-FR" noProof="0" dirty="0"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408657" y="284801"/>
              <a:ext cx="6204670" cy="752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fr-FR" sz="3000" noProof="0" dirty="0">
                  <a:solidFill>
                    <a:srgbClr val="3D6C9D"/>
                  </a:solidFill>
                  <a:latin typeface="Agrandir"/>
                  <a:ea typeface="Agrandir"/>
                  <a:cs typeface="Agrandir"/>
                  <a:sym typeface="Agrandir"/>
                </a:rPr>
                <a:t>D. Toutes les réponses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3113647" y="7912589"/>
            <a:ext cx="4680735" cy="2032815"/>
            <a:chOff x="0" y="0"/>
            <a:chExt cx="6240980" cy="2710419"/>
          </a:xfrm>
        </p:grpSpPr>
        <p:sp>
          <p:nvSpPr>
            <p:cNvPr id="26" name="Freeform 26"/>
            <p:cNvSpPr/>
            <p:nvPr/>
          </p:nvSpPr>
          <p:spPr>
            <a:xfrm>
              <a:off x="0" y="1690942"/>
              <a:ext cx="4561432" cy="1019477"/>
            </a:xfrm>
            <a:custGeom>
              <a:avLst/>
              <a:gdLst/>
              <a:ahLst/>
              <a:cxnLst/>
              <a:rect l="l" t="t" r="r" b="b"/>
              <a:pathLst>
                <a:path w="4561432" h="1019477">
                  <a:moveTo>
                    <a:pt x="0" y="0"/>
                  </a:moveTo>
                  <a:lnTo>
                    <a:pt x="4561432" y="0"/>
                  </a:lnTo>
                  <a:lnTo>
                    <a:pt x="4561432" y="1019477"/>
                  </a:lnTo>
                  <a:lnTo>
                    <a:pt x="0" y="1019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4098765" y="0"/>
              <a:ext cx="2142216" cy="2661138"/>
            </a:xfrm>
            <a:custGeom>
              <a:avLst/>
              <a:gdLst/>
              <a:ahLst/>
              <a:cxnLst/>
              <a:rect l="l" t="t" r="r" b="b"/>
              <a:pathLst>
                <a:path w="2142216" h="2661138">
                  <a:moveTo>
                    <a:pt x="0" y="0"/>
                  </a:moveTo>
                  <a:lnTo>
                    <a:pt x="2142215" y="0"/>
                  </a:lnTo>
                  <a:lnTo>
                    <a:pt x="2142215" y="2661138"/>
                  </a:lnTo>
                  <a:lnTo>
                    <a:pt x="0" y="2661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noProof="0" dirty="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48" t="-2245" r="-67082" b="-176560"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4019809" y="4250532"/>
            <a:ext cx="12819159" cy="5427998"/>
            <a:chOff x="0" y="0"/>
            <a:chExt cx="3121244" cy="13216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21244" cy="1321624"/>
            </a:xfrm>
            <a:custGeom>
              <a:avLst/>
              <a:gdLst/>
              <a:ahLst/>
              <a:cxnLst/>
              <a:rect l="l" t="t" r="r" b="b"/>
              <a:pathLst>
                <a:path w="3121244" h="1321624">
                  <a:moveTo>
                    <a:pt x="30801" y="0"/>
                  </a:moveTo>
                  <a:lnTo>
                    <a:pt x="3090443" y="0"/>
                  </a:lnTo>
                  <a:cubicBezTo>
                    <a:pt x="3107454" y="0"/>
                    <a:pt x="3121244" y="13790"/>
                    <a:pt x="3121244" y="30801"/>
                  </a:cubicBezTo>
                  <a:lnTo>
                    <a:pt x="3121244" y="1290823"/>
                  </a:lnTo>
                  <a:cubicBezTo>
                    <a:pt x="3121244" y="1307834"/>
                    <a:pt x="3107454" y="1321624"/>
                    <a:pt x="3090443" y="1321624"/>
                  </a:cubicBezTo>
                  <a:lnTo>
                    <a:pt x="30801" y="1321624"/>
                  </a:lnTo>
                  <a:cubicBezTo>
                    <a:pt x="22632" y="1321624"/>
                    <a:pt x="14798" y="1318379"/>
                    <a:pt x="9021" y="1312602"/>
                  </a:cubicBezTo>
                  <a:cubicBezTo>
                    <a:pt x="3245" y="1306826"/>
                    <a:pt x="0" y="1298992"/>
                    <a:pt x="0" y="1290823"/>
                  </a:cubicBezTo>
                  <a:lnTo>
                    <a:pt x="0" y="30801"/>
                  </a:lnTo>
                  <a:cubicBezTo>
                    <a:pt x="0" y="22632"/>
                    <a:pt x="3245" y="14798"/>
                    <a:pt x="9021" y="9021"/>
                  </a:cubicBezTo>
                  <a:cubicBezTo>
                    <a:pt x="14798" y="3245"/>
                    <a:pt x="22632" y="0"/>
                    <a:pt x="30801" y="0"/>
                  </a:cubicBezTo>
                  <a:close/>
                </a:path>
              </a:pathLst>
            </a:custGeom>
            <a:solidFill>
              <a:srgbClr val="FEF6F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3121244" cy="14073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fr-FR" noProof="0" dirty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118792" y="3712432"/>
            <a:ext cx="4675386" cy="1076200"/>
            <a:chOff x="0" y="0"/>
            <a:chExt cx="6233848" cy="1434933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6233848" cy="1434933"/>
              <a:chOff x="0" y="0"/>
              <a:chExt cx="1138376" cy="26203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138376" cy="262036"/>
              </a:xfrm>
              <a:custGeom>
                <a:avLst/>
                <a:gdLst/>
                <a:ahLst/>
                <a:cxnLst/>
                <a:rect l="l" t="t" r="r" b="b"/>
                <a:pathLst>
                  <a:path w="1138376" h="262036">
                    <a:moveTo>
                      <a:pt x="91350" y="0"/>
                    </a:moveTo>
                    <a:lnTo>
                      <a:pt x="1047026" y="0"/>
                    </a:lnTo>
                    <a:cubicBezTo>
                      <a:pt x="1071254" y="0"/>
                      <a:pt x="1094489" y="9624"/>
                      <a:pt x="1111620" y="26756"/>
                    </a:cubicBezTo>
                    <a:cubicBezTo>
                      <a:pt x="1128751" y="43887"/>
                      <a:pt x="1138376" y="67122"/>
                      <a:pt x="1138376" y="91350"/>
                    </a:cubicBezTo>
                    <a:lnTo>
                      <a:pt x="1138376" y="170686"/>
                    </a:lnTo>
                    <a:cubicBezTo>
                      <a:pt x="1138376" y="194914"/>
                      <a:pt x="1128751" y="218149"/>
                      <a:pt x="1111620" y="235280"/>
                    </a:cubicBezTo>
                    <a:cubicBezTo>
                      <a:pt x="1094489" y="252412"/>
                      <a:pt x="1071254" y="262036"/>
                      <a:pt x="1047026" y="262036"/>
                    </a:cubicBezTo>
                    <a:lnTo>
                      <a:pt x="91350" y="262036"/>
                    </a:lnTo>
                    <a:cubicBezTo>
                      <a:pt x="67122" y="262036"/>
                      <a:pt x="43887" y="252412"/>
                      <a:pt x="26756" y="235280"/>
                    </a:cubicBezTo>
                    <a:cubicBezTo>
                      <a:pt x="9624" y="218149"/>
                      <a:pt x="0" y="194914"/>
                      <a:pt x="0" y="170686"/>
                    </a:cubicBezTo>
                    <a:lnTo>
                      <a:pt x="0" y="91350"/>
                    </a:lnTo>
                    <a:cubicBezTo>
                      <a:pt x="0" y="67122"/>
                      <a:pt x="9624" y="43887"/>
                      <a:pt x="26756" y="26756"/>
                    </a:cubicBezTo>
                    <a:cubicBezTo>
                      <a:pt x="43887" y="9624"/>
                      <a:pt x="67122" y="0"/>
                      <a:pt x="91350" y="0"/>
                    </a:cubicBezTo>
                    <a:close/>
                  </a:path>
                </a:pathLst>
              </a:custGeom>
              <a:solidFill>
                <a:srgbClr val="E9016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85725"/>
                <a:ext cx="1138376" cy="3477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fr-FR" noProof="0" dirty="0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362791" y="251192"/>
              <a:ext cx="5508268" cy="945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00"/>
                </a:lnSpc>
              </a:pPr>
              <a:r>
                <a:rPr lang="fr-FR" sz="3785" b="1" noProof="0" dirty="0">
                  <a:solidFill>
                    <a:srgbClr val="FFFFFF"/>
                  </a:solidFill>
                  <a:latin typeface="Agrandir Heavy"/>
                  <a:ea typeface="Agrandir Heavy"/>
                  <a:cs typeface="Agrandir Heavy"/>
                  <a:sym typeface="Agrandir Heavy"/>
                </a:rPr>
                <a:t>Réponse D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446302" y="1060987"/>
            <a:ext cx="9812998" cy="1478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716"/>
              </a:lnSpc>
            </a:pPr>
            <a:r>
              <a:rPr lang="fr-FR" sz="6800" noProof="0" dirty="0">
                <a:solidFill>
                  <a:srgbClr val="FFFFFF"/>
                </a:solidFill>
                <a:latin typeface="TAN Songbird"/>
                <a:ea typeface="TAN Songbird"/>
                <a:cs typeface="TAN Songbird"/>
                <a:sym typeface="TAN Songbird"/>
              </a:rPr>
              <a:t>RÉPONSE 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293610" y="4610615"/>
            <a:ext cx="12271557" cy="4812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7"/>
              </a:lnSpc>
            </a:pPr>
            <a:r>
              <a:rPr lang="fr-FR" sz="2055" b="1" spc="-10" noProof="0" dirty="0">
                <a:solidFill>
                  <a:srgbClr val="3D6C9D"/>
                </a:solidFill>
                <a:latin typeface="Agrandir Bold"/>
                <a:ea typeface="Agrandir Bold"/>
                <a:cs typeface="Agrandir Bold"/>
                <a:sym typeface="Agrandir Bold"/>
              </a:rPr>
              <a:t>D. Toutes les réponses :</a:t>
            </a:r>
          </a:p>
          <a:p>
            <a:pPr algn="l">
              <a:lnSpc>
                <a:spcPts val="2877"/>
              </a:lnSpc>
            </a:pPr>
            <a:endParaRPr lang="fr-FR" sz="2055" b="1" spc="-10" noProof="0" dirty="0">
              <a:solidFill>
                <a:srgbClr val="3D6C9D"/>
              </a:solidFill>
              <a:latin typeface="Agrandir Bold"/>
              <a:ea typeface="Agrandir Bold"/>
              <a:cs typeface="Agrandir Bold"/>
              <a:sym typeface="Agrandir Bold"/>
            </a:endParaRPr>
          </a:p>
          <a:p>
            <a:pPr marL="443721" lvl="1" indent="-221861" algn="l">
              <a:lnSpc>
                <a:spcPts val="2877"/>
              </a:lnSpc>
              <a:buFont typeface="Arial"/>
              <a:buChar char="•"/>
            </a:pPr>
            <a:r>
              <a:rPr lang="fr-FR" sz="2055" b="1" spc="-10" noProof="0" dirty="0">
                <a:solidFill>
                  <a:srgbClr val="3D6C9D"/>
                </a:solidFill>
                <a:latin typeface="Agrandir Bold"/>
                <a:ea typeface="Agrandir Bold"/>
                <a:cs typeface="Agrandir Bold"/>
                <a:sym typeface="Agrandir Bold"/>
              </a:rPr>
              <a:t>Meilleure prise de décision. </a:t>
            </a:r>
            <a:r>
              <a:rPr lang="fr-FR" sz="2055" spc="-10" noProof="0" dirty="0">
                <a:solidFill>
                  <a:srgbClr val="3D6C9D"/>
                </a:solidFill>
                <a:latin typeface="Agrandir"/>
                <a:ea typeface="Agrandir"/>
                <a:cs typeface="Agrandir"/>
                <a:sym typeface="Agrandir"/>
              </a:rPr>
              <a:t>Les équipes mixtes sont jusqu’à 87 % plus susceptibles de prendre de meilleures décisions, selon l’étude </a:t>
            </a:r>
            <a:r>
              <a:rPr lang="fr-FR" sz="2055" spc="-10" noProof="0" dirty="0" err="1">
                <a:solidFill>
                  <a:srgbClr val="3D6C9D"/>
                </a:solidFill>
                <a:latin typeface="Agrandir"/>
                <a:ea typeface="Agrandir"/>
                <a:cs typeface="Agrandir"/>
                <a:sym typeface="Agrandir"/>
              </a:rPr>
              <a:t>Cloverpop</a:t>
            </a:r>
            <a:r>
              <a:rPr lang="fr-FR" sz="2055" spc="-10" noProof="0" dirty="0">
                <a:solidFill>
                  <a:srgbClr val="3D6C9D"/>
                </a:solidFill>
                <a:latin typeface="Agrandir"/>
                <a:ea typeface="Agrandir"/>
                <a:cs typeface="Agrandir"/>
                <a:sym typeface="Agrandir"/>
              </a:rPr>
              <a:t> (Forbes), et arrivent deux fois plus vite aux décisions avec moins de </a:t>
            </a:r>
            <a:r>
              <a:rPr lang="fr-FR" sz="2055" spc="-10" noProof="0" dirty="0" err="1">
                <a:solidFill>
                  <a:srgbClr val="3D6C9D"/>
                </a:solidFill>
                <a:latin typeface="Agrandir"/>
                <a:ea typeface="Agrandir"/>
                <a:cs typeface="Agrandir"/>
                <a:sym typeface="Agrandir"/>
              </a:rPr>
              <a:t>reunions</a:t>
            </a:r>
            <a:r>
              <a:rPr lang="fr-FR" sz="2055" spc="-10" noProof="0" dirty="0">
                <a:solidFill>
                  <a:srgbClr val="3D6C9D"/>
                </a:solidFill>
                <a:latin typeface="Agrandir"/>
                <a:ea typeface="Agrandir"/>
                <a:cs typeface="Agrandir"/>
                <a:sym typeface="Agrandir"/>
              </a:rPr>
              <a:t>.</a:t>
            </a:r>
          </a:p>
          <a:p>
            <a:pPr algn="l">
              <a:lnSpc>
                <a:spcPts val="2877"/>
              </a:lnSpc>
              <a:spcBef>
                <a:spcPct val="0"/>
              </a:spcBef>
            </a:pPr>
            <a:endParaRPr lang="fr-FR" sz="2055" spc="-10" noProof="0" dirty="0">
              <a:solidFill>
                <a:srgbClr val="3D6C9D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443721" lvl="1" indent="-221861" algn="l">
              <a:lnSpc>
                <a:spcPts val="2877"/>
              </a:lnSpc>
              <a:buFont typeface="Arial"/>
              <a:buChar char="•"/>
            </a:pPr>
            <a:r>
              <a:rPr lang="fr-FR" sz="2055" b="1" spc="-10" noProof="0" dirty="0">
                <a:solidFill>
                  <a:srgbClr val="3D6C9D"/>
                </a:solidFill>
                <a:latin typeface="Agrandir Bold"/>
                <a:ea typeface="Agrandir Bold"/>
                <a:cs typeface="Agrandir Bold"/>
                <a:sym typeface="Agrandir Bold"/>
              </a:rPr>
              <a:t>Meilleure créativité. </a:t>
            </a:r>
            <a:r>
              <a:rPr lang="fr-FR" sz="2055" spc="-10" noProof="0" dirty="0">
                <a:solidFill>
                  <a:srgbClr val="3D6C9D"/>
                </a:solidFill>
                <a:latin typeface="Agrandir"/>
                <a:ea typeface="Agrandir"/>
                <a:cs typeface="Agrandir"/>
                <a:sym typeface="Agrandir"/>
              </a:rPr>
              <a:t>Une étude du Boston Consulting Group en 2018 a révélé que les entreprises ayant une diversité supérieure à la moyenne génèrent 45 % de leur chiffre d'affaires total grâce à l'innovation, contre seulement 26 % pour celles ayant une diversité inférieure à la moyenne.</a:t>
            </a:r>
          </a:p>
          <a:p>
            <a:pPr algn="l">
              <a:lnSpc>
                <a:spcPts val="2877"/>
              </a:lnSpc>
              <a:spcBef>
                <a:spcPct val="0"/>
              </a:spcBef>
            </a:pPr>
            <a:endParaRPr lang="fr-FR" sz="2055" spc="-10" noProof="0" dirty="0">
              <a:solidFill>
                <a:srgbClr val="3D6C9D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443721" lvl="1" indent="-221861" algn="l">
              <a:lnSpc>
                <a:spcPts val="2877"/>
              </a:lnSpc>
              <a:buFont typeface="Arial"/>
              <a:buChar char="•"/>
            </a:pPr>
            <a:r>
              <a:rPr lang="fr-FR" sz="2055" b="1" spc="-10" noProof="0" dirty="0">
                <a:solidFill>
                  <a:srgbClr val="3D6C9D"/>
                </a:solidFill>
                <a:latin typeface="Agrandir Bold"/>
                <a:ea typeface="Agrandir Bold"/>
                <a:cs typeface="Agrandir Bold"/>
                <a:sym typeface="Agrandir Bold"/>
              </a:rPr>
              <a:t>Meilleure productivité.</a:t>
            </a:r>
            <a:r>
              <a:rPr lang="fr-FR" sz="2055" spc="-10" noProof="0" dirty="0">
                <a:solidFill>
                  <a:srgbClr val="3D6C9D"/>
                </a:solidFill>
                <a:latin typeface="Agrandir"/>
                <a:ea typeface="Agrandir"/>
                <a:cs typeface="Agrandir"/>
                <a:sym typeface="Agrandir"/>
              </a:rPr>
              <a:t> Selon une </a:t>
            </a:r>
            <a:r>
              <a:rPr lang="fr-FR" sz="2055" u="sng" spc="-10" noProof="0" dirty="0">
                <a:solidFill>
                  <a:srgbClr val="3D6C9D"/>
                </a:solidFill>
                <a:latin typeface="Agrandir"/>
                <a:ea typeface="Agrandir"/>
                <a:cs typeface="Agrandir"/>
                <a:sym typeface="Agrandir"/>
                <a:hlinkClick r:id="rId3" tooltip="https://www.mckinsey.com/featured-insights/diversity-and-inclusion/diversity-wins-how-inclusion-matters"/>
              </a:rPr>
              <a:t>étude de McKinsey &amp; </a:t>
            </a:r>
            <a:r>
              <a:rPr lang="fr-FR" sz="2055" u="sng" spc="-10" noProof="0" dirty="0" err="1">
                <a:solidFill>
                  <a:srgbClr val="3D6C9D"/>
                </a:solidFill>
                <a:latin typeface="Agrandir"/>
                <a:ea typeface="Agrandir"/>
                <a:cs typeface="Agrandir"/>
                <a:sym typeface="Agrandir"/>
                <a:hlinkClick r:id="rId3" tooltip="https://www.mckinsey.com/featured-insights/diversity-and-inclusion/diversity-wins-how-inclusion-matters"/>
              </a:rPr>
              <a:t>Company</a:t>
            </a:r>
            <a:r>
              <a:rPr lang="fr-FR" sz="2055" spc="-10" noProof="0" dirty="0">
                <a:solidFill>
                  <a:srgbClr val="3D6C9D"/>
                </a:solidFill>
                <a:latin typeface="Agrandir"/>
                <a:ea typeface="Agrandir"/>
                <a:cs typeface="Agrandir"/>
                <a:sym typeface="Agrandir"/>
              </a:rPr>
              <a:t>, les entreprises mixtes sont plus susceptibles de surpasser leurs concurrents à 25 %.</a:t>
            </a:r>
          </a:p>
        </p:txBody>
      </p:sp>
      <p:sp>
        <p:nvSpPr>
          <p:cNvPr id="13" name="Freeform 13"/>
          <p:cNvSpPr/>
          <p:nvPr/>
        </p:nvSpPr>
        <p:spPr>
          <a:xfrm>
            <a:off x="14470276" y="9180796"/>
            <a:ext cx="3421074" cy="764608"/>
          </a:xfrm>
          <a:custGeom>
            <a:avLst/>
            <a:gdLst/>
            <a:ahLst/>
            <a:cxnLst/>
            <a:rect l="l" t="t" r="r" b="b"/>
            <a:pathLst>
              <a:path w="3421074" h="764608">
                <a:moveTo>
                  <a:pt x="0" y="0"/>
                </a:moveTo>
                <a:lnTo>
                  <a:pt x="3421074" y="0"/>
                </a:lnTo>
                <a:lnTo>
                  <a:pt x="3421074" y="764608"/>
                </a:lnTo>
                <a:lnTo>
                  <a:pt x="0" y="7646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14" name="Freeform 14"/>
          <p:cNvSpPr/>
          <p:nvPr/>
        </p:nvSpPr>
        <p:spPr>
          <a:xfrm rot="-5400000" flipV="1">
            <a:off x="401193" y="536925"/>
            <a:ext cx="3312414" cy="4114800"/>
          </a:xfrm>
          <a:custGeom>
            <a:avLst/>
            <a:gdLst/>
            <a:ahLst/>
            <a:cxnLst/>
            <a:rect l="l" t="t" r="r" b="b"/>
            <a:pathLst>
              <a:path w="3312414" h="4114800">
                <a:moveTo>
                  <a:pt x="0" y="4114800"/>
                </a:moveTo>
                <a:lnTo>
                  <a:pt x="3312414" y="4114800"/>
                </a:lnTo>
                <a:lnTo>
                  <a:pt x="3312414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48" t="-2245" r="-67082" b="-176560"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1476856" y="5239766"/>
            <a:ext cx="4322270" cy="1614043"/>
            <a:chOff x="0" y="0"/>
            <a:chExt cx="1138376" cy="425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38376" cy="425098"/>
            </a:xfrm>
            <a:custGeom>
              <a:avLst/>
              <a:gdLst/>
              <a:ahLst/>
              <a:cxnLst/>
              <a:rect l="l" t="t" r="r" b="b"/>
              <a:pathLst>
                <a:path w="1138376" h="425098">
                  <a:moveTo>
                    <a:pt x="91350" y="0"/>
                  </a:moveTo>
                  <a:lnTo>
                    <a:pt x="1047026" y="0"/>
                  </a:lnTo>
                  <a:cubicBezTo>
                    <a:pt x="1071254" y="0"/>
                    <a:pt x="1094489" y="9624"/>
                    <a:pt x="1111620" y="26756"/>
                  </a:cubicBezTo>
                  <a:cubicBezTo>
                    <a:pt x="1128751" y="43887"/>
                    <a:pt x="1138376" y="67122"/>
                    <a:pt x="1138376" y="91350"/>
                  </a:cubicBezTo>
                  <a:lnTo>
                    <a:pt x="1138376" y="333748"/>
                  </a:lnTo>
                  <a:cubicBezTo>
                    <a:pt x="1138376" y="357976"/>
                    <a:pt x="1128751" y="381211"/>
                    <a:pt x="1111620" y="398342"/>
                  </a:cubicBezTo>
                  <a:cubicBezTo>
                    <a:pt x="1094489" y="415474"/>
                    <a:pt x="1071254" y="425098"/>
                    <a:pt x="1047026" y="425098"/>
                  </a:cubicBezTo>
                  <a:lnTo>
                    <a:pt x="91350" y="425098"/>
                  </a:lnTo>
                  <a:cubicBezTo>
                    <a:pt x="67122" y="425098"/>
                    <a:pt x="43887" y="415474"/>
                    <a:pt x="26756" y="398342"/>
                  </a:cubicBezTo>
                  <a:cubicBezTo>
                    <a:pt x="9624" y="381211"/>
                    <a:pt x="0" y="357976"/>
                    <a:pt x="0" y="333748"/>
                  </a:cubicBezTo>
                  <a:lnTo>
                    <a:pt x="0" y="91350"/>
                  </a:lnTo>
                  <a:cubicBezTo>
                    <a:pt x="0" y="67122"/>
                    <a:pt x="9624" y="43887"/>
                    <a:pt x="26756" y="26756"/>
                  </a:cubicBezTo>
                  <a:cubicBezTo>
                    <a:pt x="43887" y="9624"/>
                    <a:pt x="67122" y="0"/>
                    <a:pt x="91350" y="0"/>
                  </a:cubicBezTo>
                  <a:close/>
                </a:path>
              </a:pathLst>
            </a:custGeom>
            <a:solidFill>
              <a:srgbClr val="FEF6F4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1138376" cy="5108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fr-FR" noProof="0" dirty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099810" y="5239766"/>
            <a:ext cx="4322270" cy="1614043"/>
            <a:chOff x="0" y="0"/>
            <a:chExt cx="1138376" cy="4250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38376" cy="425098"/>
            </a:xfrm>
            <a:custGeom>
              <a:avLst/>
              <a:gdLst/>
              <a:ahLst/>
              <a:cxnLst/>
              <a:rect l="l" t="t" r="r" b="b"/>
              <a:pathLst>
                <a:path w="1138376" h="425098">
                  <a:moveTo>
                    <a:pt x="91350" y="0"/>
                  </a:moveTo>
                  <a:lnTo>
                    <a:pt x="1047026" y="0"/>
                  </a:lnTo>
                  <a:cubicBezTo>
                    <a:pt x="1071254" y="0"/>
                    <a:pt x="1094489" y="9624"/>
                    <a:pt x="1111620" y="26756"/>
                  </a:cubicBezTo>
                  <a:cubicBezTo>
                    <a:pt x="1128751" y="43887"/>
                    <a:pt x="1138376" y="67122"/>
                    <a:pt x="1138376" y="91350"/>
                  </a:cubicBezTo>
                  <a:lnTo>
                    <a:pt x="1138376" y="333748"/>
                  </a:lnTo>
                  <a:cubicBezTo>
                    <a:pt x="1138376" y="357976"/>
                    <a:pt x="1128751" y="381211"/>
                    <a:pt x="1111620" y="398342"/>
                  </a:cubicBezTo>
                  <a:cubicBezTo>
                    <a:pt x="1094489" y="415474"/>
                    <a:pt x="1071254" y="425098"/>
                    <a:pt x="1047026" y="425098"/>
                  </a:cubicBezTo>
                  <a:lnTo>
                    <a:pt x="91350" y="425098"/>
                  </a:lnTo>
                  <a:cubicBezTo>
                    <a:pt x="67122" y="425098"/>
                    <a:pt x="43887" y="415474"/>
                    <a:pt x="26756" y="398342"/>
                  </a:cubicBezTo>
                  <a:cubicBezTo>
                    <a:pt x="9624" y="381211"/>
                    <a:pt x="0" y="357976"/>
                    <a:pt x="0" y="333748"/>
                  </a:cubicBezTo>
                  <a:lnTo>
                    <a:pt x="0" y="91350"/>
                  </a:lnTo>
                  <a:cubicBezTo>
                    <a:pt x="0" y="67122"/>
                    <a:pt x="9624" y="43887"/>
                    <a:pt x="26756" y="26756"/>
                  </a:cubicBezTo>
                  <a:cubicBezTo>
                    <a:pt x="43887" y="9624"/>
                    <a:pt x="67122" y="0"/>
                    <a:pt x="91350" y="0"/>
                  </a:cubicBezTo>
                  <a:close/>
                </a:path>
              </a:pathLst>
            </a:custGeom>
            <a:solidFill>
              <a:srgbClr val="FEF6F4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85725"/>
              <a:ext cx="1138376" cy="5108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fr-FR" noProof="0" dirty="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476856" y="1060882"/>
            <a:ext cx="9812998" cy="1478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716"/>
              </a:lnSpc>
            </a:pPr>
            <a:r>
              <a:rPr lang="fr-FR" sz="6800" noProof="0" dirty="0">
                <a:solidFill>
                  <a:srgbClr val="F2B3CF"/>
                </a:solidFill>
                <a:latin typeface="TAN Songbird"/>
                <a:ea typeface="TAN Songbird"/>
                <a:cs typeface="TAN Songbird"/>
                <a:sym typeface="TAN Songbird"/>
              </a:rPr>
              <a:t>QUESTION 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76856" y="3261741"/>
            <a:ext cx="9953144" cy="12202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900"/>
              </a:lnSpc>
            </a:pPr>
            <a:r>
              <a:rPr lang="fr-FR" sz="3500" b="1" noProof="0" dirty="0">
                <a:solidFill>
                  <a:srgbClr val="FFFFFF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L’environnement est une des principales préoccupations de l’industrie. Vrai ou faux 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20016" y="5838825"/>
            <a:ext cx="1279469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fr-FR" sz="3000" noProof="0" dirty="0">
                <a:solidFill>
                  <a:srgbClr val="3D6C9D"/>
                </a:solidFill>
                <a:latin typeface="Agrandir"/>
                <a:ea typeface="Agrandir"/>
                <a:cs typeface="Agrandir"/>
                <a:sym typeface="Agrandir"/>
              </a:rPr>
              <a:t>A. Vrai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468213" y="5838825"/>
            <a:ext cx="1810236" cy="507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fr-FR" sz="3000" spc="-15" noProof="0" dirty="0">
                <a:solidFill>
                  <a:srgbClr val="3D6C9D"/>
                </a:solidFill>
                <a:latin typeface="Agrandir"/>
                <a:ea typeface="Agrandir"/>
                <a:cs typeface="Agrandir"/>
                <a:sym typeface="Agrandir"/>
              </a:rPr>
              <a:t>B.  Faux</a:t>
            </a:r>
          </a:p>
        </p:txBody>
      </p:sp>
      <p:sp>
        <p:nvSpPr>
          <p:cNvPr id="13" name="Freeform 13"/>
          <p:cNvSpPr/>
          <p:nvPr/>
        </p:nvSpPr>
        <p:spPr>
          <a:xfrm>
            <a:off x="13064102" y="3488863"/>
            <a:ext cx="2812349" cy="1683894"/>
          </a:xfrm>
          <a:custGeom>
            <a:avLst/>
            <a:gdLst/>
            <a:ahLst/>
            <a:cxnLst/>
            <a:rect l="l" t="t" r="r" b="b"/>
            <a:pathLst>
              <a:path w="2812349" h="1683894">
                <a:moveTo>
                  <a:pt x="0" y="0"/>
                </a:moveTo>
                <a:lnTo>
                  <a:pt x="2812348" y="0"/>
                </a:lnTo>
                <a:lnTo>
                  <a:pt x="2812348" y="1683894"/>
                </a:lnTo>
                <a:lnTo>
                  <a:pt x="0" y="16838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14" name="Freeform 14"/>
          <p:cNvSpPr/>
          <p:nvPr/>
        </p:nvSpPr>
        <p:spPr>
          <a:xfrm>
            <a:off x="14470276" y="9180796"/>
            <a:ext cx="3421074" cy="764608"/>
          </a:xfrm>
          <a:custGeom>
            <a:avLst/>
            <a:gdLst/>
            <a:ahLst/>
            <a:cxnLst/>
            <a:rect l="l" t="t" r="r" b="b"/>
            <a:pathLst>
              <a:path w="3421074" h="764608">
                <a:moveTo>
                  <a:pt x="0" y="0"/>
                </a:moveTo>
                <a:lnTo>
                  <a:pt x="3421074" y="0"/>
                </a:lnTo>
                <a:lnTo>
                  <a:pt x="3421074" y="764608"/>
                </a:lnTo>
                <a:lnTo>
                  <a:pt x="0" y="7646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48" t="-2245" r="-67082" b="-176560"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1476856" y="5052546"/>
            <a:ext cx="4322270" cy="1614043"/>
            <a:chOff x="0" y="0"/>
            <a:chExt cx="1138376" cy="425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38376" cy="425098"/>
            </a:xfrm>
            <a:custGeom>
              <a:avLst/>
              <a:gdLst/>
              <a:ahLst/>
              <a:cxnLst/>
              <a:rect l="l" t="t" r="r" b="b"/>
              <a:pathLst>
                <a:path w="1138376" h="425098">
                  <a:moveTo>
                    <a:pt x="91350" y="0"/>
                  </a:moveTo>
                  <a:lnTo>
                    <a:pt x="1047026" y="0"/>
                  </a:lnTo>
                  <a:cubicBezTo>
                    <a:pt x="1071254" y="0"/>
                    <a:pt x="1094489" y="9624"/>
                    <a:pt x="1111620" y="26756"/>
                  </a:cubicBezTo>
                  <a:cubicBezTo>
                    <a:pt x="1128751" y="43887"/>
                    <a:pt x="1138376" y="67122"/>
                    <a:pt x="1138376" y="91350"/>
                  </a:cubicBezTo>
                  <a:lnTo>
                    <a:pt x="1138376" y="333748"/>
                  </a:lnTo>
                  <a:cubicBezTo>
                    <a:pt x="1138376" y="357976"/>
                    <a:pt x="1128751" y="381211"/>
                    <a:pt x="1111620" y="398342"/>
                  </a:cubicBezTo>
                  <a:cubicBezTo>
                    <a:pt x="1094489" y="415474"/>
                    <a:pt x="1071254" y="425098"/>
                    <a:pt x="1047026" y="425098"/>
                  </a:cubicBezTo>
                  <a:lnTo>
                    <a:pt x="91350" y="425098"/>
                  </a:lnTo>
                  <a:cubicBezTo>
                    <a:pt x="67122" y="425098"/>
                    <a:pt x="43887" y="415474"/>
                    <a:pt x="26756" y="398342"/>
                  </a:cubicBezTo>
                  <a:cubicBezTo>
                    <a:pt x="9624" y="381211"/>
                    <a:pt x="0" y="357976"/>
                    <a:pt x="0" y="333748"/>
                  </a:cubicBezTo>
                  <a:lnTo>
                    <a:pt x="0" y="91350"/>
                  </a:lnTo>
                  <a:cubicBezTo>
                    <a:pt x="0" y="67122"/>
                    <a:pt x="9624" y="43887"/>
                    <a:pt x="26756" y="26756"/>
                  </a:cubicBezTo>
                  <a:cubicBezTo>
                    <a:pt x="43887" y="9624"/>
                    <a:pt x="67122" y="0"/>
                    <a:pt x="91350" y="0"/>
                  </a:cubicBezTo>
                  <a:close/>
                </a:path>
              </a:pathLst>
            </a:custGeom>
            <a:solidFill>
              <a:srgbClr val="E9016A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1138376" cy="5108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fr-FR" noProof="0" dirty="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476856" y="1060882"/>
            <a:ext cx="9812998" cy="1478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716"/>
              </a:lnSpc>
            </a:pPr>
            <a:r>
              <a:rPr lang="fr-FR" sz="6800" noProof="0" dirty="0">
                <a:solidFill>
                  <a:srgbClr val="FFFFFF"/>
                </a:solidFill>
                <a:latin typeface="TAN Songbird"/>
                <a:ea typeface="TAN Songbird"/>
                <a:cs typeface="TAN Songbird"/>
                <a:sym typeface="TAN Songbird"/>
              </a:rPr>
              <a:t>RÉPONSE 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76856" y="3074521"/>
            <a:ext cx="9479727" cy="132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00"/>
              </a:lnSpc>
            </a:pPr>
            <a:r>
              <a:rPr lang="fr-FR" sz="3500" b="1" noProof="0" dirty="0">
                <a:solidFill>
                  <a:srgbClr val="FFFFFF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L’environnement est une des principales préoccupations de l’industrie. Vrai ou faux 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20016" y="5610225"/>
            <a:ext cx="1279469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fr-FR" sz="3000" b="1" noProof="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A. Vrai</a:t>
            </a:r>
          </a:p>
        </p:txBody>
      </p:sp>
      <p:sp>
        <p:nvSpPr>
          <p:cNvPr id="13" name="Freeform 13"/>
          <p:cNvSpPr/>
          <p:nvPr/>
        </p:nvSpPr>
        <p:spPr>
          <a:xfrm rot="5400000">
            <a:off x="1586748" y="6873361"/>
            <a:ext cx="872310" cy="1092094"/>
          </a:xfrm>
          <a:custGeom>
            <a:avLst/>
            <a:gdLst/>
            <a:ahLst/>
            <a:cxnLst/>
            <a:rect l="l" t="t" r="r" b="b"/>
            <a:pathLst>
              <a:path w="872310" h="1092094">
                <a:moveTo>
                  <a:pt x="0" y="0"/>
                </a:moveTo>
                <a:lnTo>
                  <a:pt x="872310" y="0"/>
                </a:lnTo>
                <a:lnTo>
                  <a:pt x="872310" y="1092093"/>
                </a:lnTo>
                <a:lnTo>
                  <a:pt x="0" y="10920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14" name="TextBox 14"/>
          <p:cNvSpPr txBox="1"/>
          <p:nvPr/>
        </p:nvSpPr>
        <p:spPr>
          <a:xfrm>
            <a:off x="2986848" y="7156992"/>
            <a:ext cx="10048821" cy="2406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fr-FR" sz="2000" b="1" spc="-9" noProof="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Pour plusieurs raisons :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fr-FR" sz="2000" b="1" spc="-9" noProof="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Pression réglementaire croissante (loi Climat, normes européennes, fiscalité carbone)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fr-FR" sz="2000" b="1" spc="-9" noProof="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Attentes sociétales : consommateurs, investisseurs et jeunes talents exigent des engagements concrets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fr-FR" sz="2000" b="1" spc="-9" noProof="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Avantages économiques à long terme : efficacité énergétique, réduction des déchets, image de marque</a:t>
            </a:r>
          </a:p>
        </p:txBody>
      </p:sp>
      <p:sp>
        <p:nvSpPr>
          <p:cNvPr id="15" name="Freeform 15"/>
          <p:cNvSpPr/>
          <p:nvPr/>
        </p:nvSpPr>
        <p:spPr>
          <a:xfrm>
            <a:off x="14470276" y="9180796"/>
            <a:ext cx="3421074" cy="764608"/>
          </a:xfrm>
          <a:custGeom>
            <a:avLst/>
            <a:gdLst/>
            <a:ahLst/>
            <a:cxnLst/>
            <a:rect l="l" t="t" r="r" b="b"/>
            <a:pathLst>
              <a:path w="3421074" h="764608">
                <a:moveTo>
                  <a:pt x="0" y="0"/>
                </a:moveTo>
                <a:lnTo>
                  <a:pt x="3421074" y="0"/>
                </a:lnTo>
                <a:lnTo>
                  <a:pt x="3421074" y="764608"/>
                </a:lnTo>
                <a:lnTo>
                  <a:pt x="0" y="7646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16" name="Freeform 16"/>
          <p:cNvSpPr/>
          <p:nvPr/>
        </p:nvSpPr>
        <p:spPr>
          <a:xfrm>
            <a:off x="13064102" y="3488863"/>
            <a:ext cx="2812349" cy="1683894"/>
          </a:xfrm>
          <a:custGeom>
            <a:avLst/>
            <a:gdLst/>
            <a:ahLst/>
            <a:cxnLst/>
            <a:rect l="l" t="t" r="r" b="b"/>
            <a:pathLst>
              <a:path w="2812349" h="1683894">
                <a:moveTo>
                  <a:pt x="0" y="0"/>
                </a:moveTo>
                <a:lnTo>
                  <a:pt x="2812348" y="0"/>
                </a:lnTo>
                <a:lnTo>
                  <a:pt x="2812348" y="1683894"/>
                </a:lnTo>
                <a:lnTo>
                  <a:pt x="0" y="168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8cf427e-8def-4bb6-9196-fcbf7d9c0a84" xsi:nil="true"/>
    <lcf76f155ced4ddcb4097134ff3c332f xmlns="3e57c99f-556b-41c5-8654-7d52a8ba84d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60FD311102D547B5C2787064E55082" ma:contentTypeVersion="14" ma:contentTypeDescription="Crée un document." ma:contentTypeScope="" ma:versionID="84cb48cf99cda1b6eeb42f1dc9e8cb9f">
  <xsd:schema xmlns:xsd="http://www.w3.org/2001/XMLSchema" xmlns:xs="http://www.w3.org/2001/XMLSchema" xmlns:p="http://schemas.microsoft.com/office/2006/metadata/properties" xmlns:ns2="3e57c99f-556b-41c5-8654-7d52a8ba84db" xmlns:ns3="58cf427e-8def-4bb6-9196-fcbf7d9c0a84" targetNamespace="http://schemas.microsoft.com/office/2006/metadata/properties" ma:root="true" ma:fieldsID="1210d9be2a0e2138c59b45ff8a16fb52" ns2:_="" ns3:_="">
    <xsd:import namespace="3e57c99f-556b-41c5-8654-7d52a8ba84db"/>
    <xsd:import namespace="58cf427e-8def-4bb6-9196-fcbf7d9c0a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57c99f-556b-41c5-8654-7d52a8ba84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Balises d’images" ma:readOnly="false" ma:fieldId="{5cf76f15-5ced-4ddc-b409-7134ff3c332f}" ma:taxonomyMulti="true" ma:sspId="9cd26227-b18d-4071-a6a9-53c08aca94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cf427e-8def-4bb6-9196-fcbf7d9c0a84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7b382f69-02c5-4d54-b7d5-795b596eb090}" ma:internalName="TaxCatchAll" ma:showField="CatchAllData" ma:web="58cf427e-8def-4bb6-9196-fcbf7d9c0a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0F72D0-E7D3-48B8-957D-54585F5B8CFD}">
  <ds:schemaRefs>
    <ds:schemaRef ds:uri="http://schemas.microsoft.com/office/2006/metadata/properties"/>
    <ds:schemaRef ds:uri="http://schemas.microsoft.com/office/infopath/2007/PartnerControls"/>
    <ds:schemaRef ds:uri="58cf427e-8def-4bb6-9196-fcbf7d9c0a84"/>
    <ds:schemaRef ds:uri="3e57c99f-556b-41c5-8654-7d52a8ba84db"/>
  </ds:schemaRefs>
</ds:datastoreItem>
</file>

<file path=customXml/itemProps2.xml><?xml version="1.0" encoding="utf-8"?>
<ds:datastoreItem xmlns:ds="http://schemas.openxmlformats.org/officeDocument/2006/customXml" ds:itemID="{E2EE52E7-C1F9-433C-9F71-BD3355D6E24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E5A646-945F-4857-8218-9815026CBC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57c99f-556b-41c5-8654-7d52a8ba84db"/>
    <ds:schemaRef ds:uri="58cf427e-8def-4bb6-9196-fcbf7d9c0a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1115</Words>
  <Application>Microsoft Office PowerPoint</Application>
  <PresentationFormat>Personnalisé</PresentationFormat>
  <Paragraphs>107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7" baseType="lpstr">
      <vt:lpstr>Futura Medium</vt:lpstr>
      <vt:lpstr>Futura</vt:lpstr>
      <vt:lpstr>Agrandir Bold</vt:lpstr>
      <vt:lpstr>Calibri</vt:lpstr>
      <vt:lpstr>TAN Songbird</vt:lpstr>
      <vt:lpstr>Agrandir</vt:lpstr>
      <vt:lpstr>Agrandir Medium</vt:lpstr>
      <vt:lpstr>Agrandir Medium Italics</vt:lpstr>
      <vt:lpstr>Agrandir Heavy</vt:lpstr>
      <vt:lpstr>Agrandir Ultra-Bold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Quiz SEDI 2025</dc:title>
  <cp:lastModifiedBy>Émilie Vandeputte</cp:lastModifiedBy>
  <cp:revision>1</cp:revision>
  <dcterms:created xsi:type="dcterms:W3CDTF">2006-08-16T00:00:00Z</dcterms:created>
  <dcterms:modified xsi:type="dcterms:W3CDTF">2025-11-07T23:46:59Z</dcterms:modified>
  <dc:identifier>DAGrdusIP7A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0x010100B560FD311102D547B5C2787064E55082</vt:lpwstr>
  </property>
  <property fmtid="{D5CDD505-2E9C-101B-9397-08002B2CF9AE}" pid="3" name="MediaServiceImageTags">
    <vt:lpwstr/>
  </property>
</Properties>
</file>