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18288000" cy="10287000"/>
  <p:notesSz cx="6858000" cy="9144000"/>
  <p:embeddedFontLst>
    <p:embeddedFont>
      <p:font typeface="Bebas Neue Bold" charset="1" panose="020B0606020202050201"/>
      <p:regular r:id="rId35"/>
    </p:embeddedFont>
    <p:embeddedFont>
      <p:font typeface="Open Sans Bold" charset="1" panose="020B0806030504020204"/>
      <p:regular r:id="rId36"/>
    </p:embeddedFont>
    <p:embeddedFont>
      <p:font typeface="Montserrat Ultra-Bold" charset="1" panose="00000900000000000000"/>
      <p:regular r:id="rId37"/>
    </p:embeddedFont>
    <p:embeddedFont>
      <p:font typeface="Open Sans" charset="1" panose="020B0606030504020204"/>
      <p:regular r:id="rId38"/>
    </p:embeddedFont>
    <p:embeddedFont>
      <p:font typeface="Montserrat Bold" charset="1" panose="00000800000000000000"/>
      <p:regular r:id="rId39"/>
    </p:embeddedFont>
    <p:embeddedFont>
      <p:font typeface="Open Sauce Bold" charset="1" panose="00000800000000000000"/>
      <p:regular r:id="rId40"/>
    </p:embeddedFont>
    <p:embeddedFont>
      <p:font typeface="Open Sauce Light" charset="1" panose="00000400000000000000"/>
      <p:regular r:id="rId41"/>
    </p:embeddedFont>
    <p:embeddedFont>
      <p:font typeface="Open Sauce" charset="1" panose="0000050000000000000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jpeg" Type="http://schemas.openxmlformats.org/officeDocument/2006/relationships/image"/><Relationship Id="rId4" Target="../media/image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jpeg" Type="http://schemas.openxmlformats.org/officeDocument/2006/relationships/image"/><Relationship Id="rId4" Target="../media/image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20.jpeg" Type="http://schemas.openxmlformats.org/officeDocument/2006/relationships/image"/><Relationship Id="rId4" Target="../media/image21.jpeg" Type="http://schemas.openxmlformats.org/officeDocument/2006/relationships/image"/><Relationship Id="rId5" Target="../media/image22.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2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28.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2.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2.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33.jpeg" Type="http://schemas.openxmlformats.org/officeDocument/2006/relationships/image"/><Relationship Id="rId4" Target="../media/image34.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2" Target="../media/image35.pn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 Id="rId5" Target="../media/image38.png" Type="http://schemas.openxmlformats.org/officeDocument/2006/relationships/image"/><Relationship Id="rId6" Target="../media/image39.png" Type="http://schemas.openxmlformats.org/officeDocument/2006/relationships/image"/><Relationship Id="rId7" Target="../media/image40.png" Type="http://schemas.openxmlformats.org/officeDocument/2006/relationships/image"/><Relationship Id="rId8" Target="../media/image41.png" Type="http://schemas.openxmlformats.org/officeDocument/2006/relationships/image"/><Relationship Id="rId9" Target="../media/image42.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jpeg" Type="http://schemas.openxmlformats.org/officeDocument/2006/relationships/image"/><Relationship Id="rId3" Target="../media/image45.png" Type="http://schemas.openxmlformats.org/officeDocument/2006/relationships/image"/><Relationship Id="rId4" Target="../media/image46.svg" Type="http://schemas.openxmlformats.org/officeDocument/2006/relationships/image"/><Relationship Id="rId5" Target="../media/image4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 Id="rId4" Target="../media/image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https://www.ecologie.gouv.fr/leconomie-circulaire" TargetMode="External" Type="http://schemas.openxmlformats.org/officeDocument/2006/relationships/hyperlink"/><Relationship Id="rId4" Target="https://www.unido.org/sites/default/files/2012-10/Green%20Industry%20Platform%20-%20Introductory%20Note%20%28French%29_0.pdf" TargetMode="External" Type="http://schemas.openxmlformats.org/officeDocument/2006/relationships/hyperlink"/><Relationship Id="rId5" Target="../media/image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p:nvPr/>
        </p:nvGrpSpPr>
        <p:grpSpPr>
          <a:xfrm rot="0">
            <a:off x="1841963" y="7089904"/>
            <a:ext cx="1153016" cy="1153016"/>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667"/>
              </a:srgbClr>
            </a:solidFill>
          </p:spPr>
        </p:sp>
      </p:grpSp>
      <p:grpSp>
        <p:nvGrpSpPr>
          <p:cNvPr name="Group 4" id="4"/>
          <p:cNvGrpSpPr/>
          <p:nvPr/>
        </p:nvGrpSpPr>
        <p:grpSpPr>
          <a:xfrm rot="0">
            <a:off x="-485022" y="7912483"/>
            <a:ext cx="2615770" cy="2615770"/>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667"/>
              </a:srgbClr>
            </a:solidFill>
          </p:spPr>
        </p:sp>
      </p:grpSp>
      <p:grpSp>
        <p:nvGrpSpPr>
          <p:cNvPr name="Group 6" id="6"/>
          <p:cNvGrpSpPr/>
          <p:nvPr/>
        </p:nvGrpSpPr>
        <p:grpSpPr>
          <a:xfrm rot="-10800000">
            <a:off x="15293021" y="1385527"/>
            <a:ext cx="1153016" cy="1153016"/>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667"/>
              </a:srgbClr>
            </a:solidFill>
          </p:spPr>
        </p:sp>
      </p:grpSp>
      <p:grpSp>
        <p:nvGrpSpPr>
          <p:cNvPr name="Group 8" id="8"/>
          <p:cNvGrpSpPr/>
          <p:nvPr/>
        </p:nvGrpSpPr>
        <p:grpSpPr>
          <a:xfrm rot="-10800000">
            <a:off x="16157252" y="-899805"/>
            <a:ext cx="2615770" cy="2615770"/>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EDB12">
                <a:alpha val="6667"/>
              </a:srgbClr>
            </a:solidFill>
          </p:spPr>
        </p:sp>
      </p:grpSp>
      <p:sp>
        <p:nvSpPr>
          <p:cNvPr name="Freeform 10" id="10"/>
          <p:cNvSpPr/>
          <p:nvPr/>
        </p:nvSpPr>
        <p:spPr>
          <a:xfrm flipH="false" flipV="false" rot="0">
            <a:off x="-485022" y="-86474"/>
            <a:ext cx="20623780" cy="10311890"/>
          </a:xfrm>
          <a:custGeom>
            <a:avLst/>
            <a:gdLst/>
            <a:ahLst/>
            <a:cxnLst/>
            <a:rect r="r" b="b" t="t" l="l"/>
            <a:pathLst>
              <a:path h="10311890" w="20623780">
                <a:moveTo>
                  <a:pt x="0" y="0"/>
                </a:moveTo>
                <a:lnTo>
                  <a:pt x="20623781" y="0"/>
                </a:lnTo>
                <a:lnTo>
                  <a:pt x="20623781" y="10311890"/>
                </a:lnTo>
                <a:lnTo>
                  <a:pt x="0" y="10311890"/>
                </a:lnTo>
                <a:lnTo>
                  <a:pt x="0" y="0"/>
                </a:lnTo>
                <a:close/>
              </a:path>
            </a:pathLst>
          </a:custGeom>
          <a:blipFill>
            <a:blip r:embed="rId2">
              <a:alphaModFix amt="72000"/>
            </a:blip>
            <a:stretch>
              <a:fillRect l="0" t="0" r="0" b="0"/>
            </a:stretch>
          </a:blipFill>
        </p:spPr>
      </p:sp>
      <p:sp>
        <p:nvSpPr>
          <p:cNvPr name="Freeform 11" id="11"/>
          <p:cNvSpPr/>
          <p:nvPr/>
        </p:nvSpPr>
        <p:spPr>
          <a:xfrm flipH="false" flipV="false" rot="0">
            <a:off x="13714214" y="8365991"/>
            <a:ext cx="3750923" cy="854377"/>
          </a:xfrm>
          <a:custGeom>
            <a:avLst/>
            <a:gdLst/>
            <a:ahLst/>
            <a:cxnLst/>
            <a:rect r="r" b="b" t="t" l="l"/>
            <a:pathLst>
              <a:path h="854377" w="3750923">
                <a:moveTo>
                  <a:pt x="0" y="0"/>
                </a:moveTo>
                <a:lnTo>
                  <a:pt x="3750923" y="0"/>
                </a:lnTo>
                <a:lnTo>
                  <a:pt x="3750923" y="854377"/>
                </a:lnTo>
                <a:lnTo>
                  <a:pt x="0" y="854377"/>
                </a:lnTo>
                <a:lnTo>
                  <a:pt x="0" y="0"/>
                </a:lnTo>
                <a:close/>
              </a:path>
            </a:pathLst>
          </a:custGeom>
          <a:blipFill>
            <a:blip r:embed="rId3"/>
            <a:stretch>
              <a:fillRect l="0" t="0" r="0" b="0"/>
            </a:stretch>
          </a:blipFill>
        </p:spPr>
      </p:sp>
      <p:sp>
        <p:nvSpPr>
          <p:cNvPr name="TextBox 12" id="12"/>
          <p:cNvSpPr txBox="true"/>
          <p:nvPr/>
        </p:nvSpPr>
        <p:spPr>
          <a:xfrm rot="0">
            <a:off x="1028700" y="3967635"/>
            <a:ext cx="16230600" cy="1975074"/>
          </a:xfrm>
          <a:prstGeom prst="rect">
            <a:avLst/>
          </a:prstGeom>
        </p:spPr>
        <p:txBody>
          <a:bodyPr anchor="t" rtlCol="false" tIns="0" lIns="0" bIns="0" rIns="0">
            <a:spAutoFit/>
          </a:bodyPr>
          <a:lstStyle/>
          <a:p>
            <a:pPr algn="ctr">
              <a:lnSpc>
                <a:spcPts val="16087"/>
              </a:lnSpc>
              <a:spcBef>
                <a:spcPct val="0"/>
              </a:spcBef>
            </a:pPr>
            <a:r>
              <a:rPr lang="en-US" b="true" sz="11491">
                <a:solidFill>
                  <a:srgbClr val="FFFFFF"/>
                </a:solidFill>
                <a:latin typeface="Bebas Neue Bold"/>
                <a:ea typeface="Bebas Neue Bold"/>
                <a:cs typeface="Bebas Neue Bold"/>
                <a:sym typeface="Bebas Neue Bold"/>
              </a:rPr>
              <a:t>ELLES BOUGENT POUR DEMAIN</a:t>
            </a:r>
          </a:p>
        </p:txBody>
      </p:sp>
      <p:sp>
        <p:nvSpPr>
          <p:cNvPr name="TextBox 13" id="13"/>
          <p:cNvSpPr txBox="true"/>
          <p:nvPr/>
        </p:nvSpPr>
        <p:spPr>
          <a:xfrm rot="0">
            <a:off x="1841963" y="5598684"/>
            <a:ext cx="14604073" cy="621373"/>
          </a:xfrm>
          <a:prstGeom prst="rect">
            <a:avLst/>
          </a:prstGeom>
        </p:spPr>
        <p:txBody>
          <a:bodyPr anchor="t" rtlCol="false" tIns="0" lIns="0" bIns="0" rIns="0">
            <a:spAutoFit/>
          </a:bodyPr>
          <a:lstStyle/>
          <a:p>
            <a:pPr algn="ctr">
              <a:lnSpc>
                <a:spcPts val="5126"/>
              </a:lnSpc>
              <a:spcBef>
                <a:spcPct val="0"/>
              </a:spcBef>
            </a:pPr>
            <a:r>
              <a:rPr lang="en-US" b="true" sz="3661" spc="2043">
                <a:solidFill>
                  <a:srgbClr val="4B99D2"/>
                </a:solidFill>
                <a:latin typeface="Open Sans Bold"/>
                <a:ea typeface="Open Sans Bold"/>
                <a:cs typeface="Open Sans Bold"/>
                <a:sym typeface="Open Sans Bold"/>
              </a:rPr>
              <a:t>31 MARS - 04 AVRIL 2024</a:t>
            </a:r>
          </a:p>
        </p:txBody>
      </p:sp>
      <p:sp>
        <p:nvSpPr>
          <p:cNvPr name="TextBox 14" id="14"/>
          <p:cNvSpPr txBox="true"/>
          <p:nvPr/>
        </p:nvSpPr>
        <p:spPr>
          <a:xfrm rot="0">
            <a:off x="1418936" y="7502391"/>
            <a:ext cx="4482152" cy="863600"/>
          </a:xfrm>
          <a:prstGeom prst="rect">
            <a:avLst/>
          </a:prstGeom>
        </p:spPr>
        <p:txBody>
          <a:bodyPr anchor="t" rtlCol="false" tIns="0" lIns="0" bIns="0" rIns="0">
            <a:spAutoFit/>
          </a:bodyPr>
          <a:lstStyle/>
          <a:p>
            <a:pPr algn="ctr">
              <a:lnSpc>
                <a:spcPts val="7000"/>
              </a:lnSpc>
              <a:spcBef>
                <a:spcPct val="0"/>
              </a:spcBef>
            </a:pPr>
            <a:r>
              <a:rPr lang="en-US" b="true" sz="5000">
                <a:solidFill>
                  <a:srgbClr val="FFFFFF"/>
                </a:solidFill>
                <a:latin typeface="Bebas Neue Bold"/>
                <a:ea typeface="Bebas Neue Bold"/>
                <a:cs typeface="Bebas Neue Bold"/>
                <a:sym typeface="Bebas Neue Bold"/>
              </a:rPr>
              <a:t>NOM ÉTABLISSEMENT</a:t>
            </a:r>
          </a:p>
        </p:txBody>
      </p:sp>
      <p:sp>
        <p:nvSpPr>
          <p:cNvPr name="TextBox 15" id="15"/>
          <p:cNvSpPr txBox="true"/>
          <p:nvPr/>
        </p:nvSpPr>
        <p:spPr>
          <a:xfrm rot="0">
            <a:off x="1630450" y="8394700"/>
            <a:ext cx="1576043" cy="863600"/>
          </a:xfrm>
          <a:prstGeom prst="rect">
            <a:avLst/>
          </a:prstGeom>
        </p:spPr>
        <p:txBody>
          <a:bodyPr anchor="t" rtlCol="false" tIns="0" lIns="0" bIns="0" rIns="0">
            <a:spAutoFit/>
          </a:bodyPr>
          <a:lstStyle/>
          <a:p>
            <a:pPr algn="l">
              <a:lnSpc>
                <a:spcPts val="7000"/>
              </a:lnSpc>
              <a:spcBef>
                <a:spcPct val="0"/>
              </a:spcBef>
            </a:pPr>
            <a:r>
              <a:rPr lang="en-US" b="true" sz="5000">
                <a:solidFill>
                  <a:srgbClr val="FFFFFF"/>
                </a:solidFill>
                <a:latin typeface="Bebas Neue Bold"/>
                <a:ea typeface="Bebas Neue Bold"/>
                <a:cs typeface="Bebas Neue Bold"/>
                <a:sym typeface="Bebas Neue Bold"/>
              </a:rPr>
              <a:t>DATE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4000" y="1490281"/>
            <a:ext cx="7306439" cy="730643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5018" t="0" r="-25018" b="0"/>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B99D2"/>
            </a:solidFill>
          </p:spPr>
        </p:sp>
      </p:grpSp>
      <p:sp>
        <p:nvSpPr>
          <p:cNvPr name="TextBox 5" id="5"/>
          <p:cNvSpPr txBox="true"/>
          <p:nvPr/>
        </p:nvSpPr>
        <p:spPr>
          <a:xfrm rot="0">
            <a:off x="1197372" y="7979172"/>
            <a:ext cx="7583643" cy="357740"/>
          </a:xfrm>
          <a:prstGeom prst="rect">
            <a:avLst/>
          </a:prstGeom>
        </p:spPr>
        <p:txBody>
          <a:bodyPr anchor="t" rtlCol="false" tIns="0" lIns="0" bIns="0" rIns="0">
            <a:spAutoFit/>
          </a:bodyPr>
          <a:lstStyle/>
          <a:p>
            <a:pPr algn="l">
              <a:lnSpc>
                <a:spcPts val="2857"/>
              </a:lnSpc>
              <a:spcBef>
                <a:spcPct val="0"/>
              </a:spcBef>
            </a:pPr>
            <a:r>
              <a:rPr lang="en-US" b="true" sz="2040">
                <a:solidFill>
                  <a:srgbClr val="FFFFFF"/>
                </a:solidFill>
                <a:latin typeface="Open Sans Bold"/>
                <a:ea typeface="Open Sans Bold"/>
                <a:cs typeface="Open Sans Bold"/>
                <a:sym typeface="Open Sans Bold"/>
              </a:rPr>
              <a:t>ELLES BOUGENT POUR DEMAIN</a:t>
            </a:r>
          </a:p>
        </p:txBody>
      </p:sp>
      <p:grpSp>
        <p:nvGrpSpPr>
          <p:cNvPr name="Group 6" id="6"/>
          <p:cNvGrpSpPr/>
          <p:nvPr/>
        </p:nvGrpSpPr>
        <p:grpSpPr>
          <a:xfrm rot="-10800000">
            <a:off x="16169829" y="7560552"/>
            <a:ext cx="621302" cy="62130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8" id="8"/>
          <p:cNvGrpSpPr/>
          <p:nvPr/>
        </p:nvGrpSpPr>
        <p:grpSpPr>
          <a:xfrm rot="-10800000">
            <a:off x="8567492" y="1262781"/>
            <a:ext cx="1153016" cy="1153016"/>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10" id="10"/>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11" id="11"/>
          <p:cNvSpPr txBox="true"/>
          <p:nvPr/>
        </p:nvSpPr>
        <p:spPr>
          <a:xfrm rot="0">
            <a:off x="1197372" y="4363205"/>
            <a:ext cx="7513908" cy="2761773"/>
          </a:xfrm>
          <a:prstGeom prst="rect">
            <a:avLst/>
          </a:prstGeom>
        </p:spPr>
        <p:txBody>
          <a:bodyPr anchor="t" rtlCol="false" tIns="0" lIns="0" bIns="0" rIns="0">
            <a:spAutoFit/>
          </a:bodyPr>
          <a:lstStyle/>
          <a:p>
            <a:pPr algn="l">
              <a:lnSpc>
                <a:spcPts val="7376"/>
              </a:lnSpc>
              <a:spcBef>
                <a:spcPct val="0"/>
              </a:spcBef>
            </a:pPr>
            <a:r>
              <a:rPr lang="en-US" b="true" sz="5268">
                <a:solidFill>
                  <a:srgbClr val="FFFFFF"/>
                </a:solidFill>
                <a:latin typeface="Montserrat Bold"/>
                <a:ea typeface="Montserrat Bold"/>
                <a:cs typeface="Montserrat Bold"/>
                <a:sym typeface="Montserrat Bold"/>
              </a:rPr>
              <a:t>QUELLES SONT LES RAISONS DE CES CHIFFRES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p:nvPr/>
        </p:nvGrpSpPr>
        <p:grpSpPr>
          <a:xfrm rot="0">
            <a:off x="0" y="2578373"/>
            <a:ext cx="5550077" cy="5130253"/>
            <a:chOff x="0" y="0"/>
            <a:chExt cx="7400102" cy="6840338"/>
          </a:xfrm>
        </p:grpSpPr>
        <p:pic>
          <p:nvPicPr>
            <p:cNvPr name="Picture 3" id="3"/>
            <p:cNvPicPr>
              <a:picLocks noChangeAspect="true"/>
            </p:cNvPicPr>
            <p:nvPr/>
          </p:nvPicPr>
          <p:blipFill>
            <a:blip r:embed="rId2"/>
            <a:srcRect l="8728" t="19212" r="43472" b="14512"/>
            <a:stretch>
              <a:fillRect/>
            </a:stretch>
          </p:blipFill>
          <p:spPr>
            <a:xfrm flipH="false" flipV="false">
              <a:off x="0" y="0"/>
              <a:ext cx="7400102" cy="6840338"/>
            </a:xfrm>
            <a:prstGeom prst="rect">
              <a:avLst/>
            </a:prstGeom>
          </p:spPr>
        </p:pic>
      </p:grpSp>
      <p:sp>
        <p:nvSpPr>
          <p:cNvPr name="TextBox 4" id="4"/>
          <p:cNvSpPr txBox="true"/>
          <p:nvPr/>
        </p:nvSpPr>
        <p:spPr>
          <a:xfrm rot="0">
            <a:off x="6862817" y="2330969"/>
            <a:ext cx="10396483" cy="1588135"/>
          </a:xfrm>
          <a:prstGeom prst="rect">
            <a:avLst/>
          </a:prstGeom>
        </p:spPr>
        <p:txBody>
          <a:bodyPr anchor="t" rtlCol="false" tIns="0" lIns="0" bIns="0" rIns="0">
            <a:spAutoFit/>
          </a:bodyPr>
          <a:lstStyle/>
          <a:p>
            <a:pPr algn="l">
              <a:lnSpc>
                <a:spcPts val="6440"/>
              </a:lnSpc>
              <a:spcBef>
                <a:spcPct val="0"/>
              </a:spcBef>
            </a:pPr>
            <a:r>
              <a:rPr lang="en-US" b="true" sz="4600">
                <a:solidFill>
                  <a:srgbClr val="FFFFFF"/>
                </a:solidFill>
                <a:latin typeface="Montserrat Bold"/>
                <a:ea typeface="Montserrat Bold"/>
                <a:cs typeface="Montserrat Bold"/>
                <a:sym typeface="Montserrat Bold"/>
              </a:rPr>
              <a:t>LES FREINS À L'ORIENTATION DES FILLES DANS L'INDUSTRIE </a:t>
            </a:r>
          </a:p>
        </p:txBody>
      </p:sp>
      <p:sp>
        <p:nvSpPr>
          <p:cNvPr name="TextBox 5" id="5"/>
          <p:cNvSpPr txBox="true"/>
          <p:nvPr/>
        </p:nvSpPr>
        <p:spPr>
          <a:xfrm rot="0">
            <a:off x="6862817" y="1909923"/>
            <a:ext cx="5198242" cy="264160"/>
          </a:xfrm>
          <a:prstGeom prst="rect">
            <a:avLst/>
          </a:prstGeom>
        </p:spPr>
        <p:txBody>
          <a:bodyPr anchor="t" rtlCol="false" tIns="0" lIns="0" bIns="0" rIns="0">
            <a:spAutoFit/>
          </a:bodyPr>
          <a:lstStyle/>
          <a:p>
            <a:pPr algn="l">
              <a:lnSpc>
                <a:spcPts val="2239"/>
              </a:lnSpc>
              <a:spcBef>
                <a:spcPct val="0"/>
              </a:spcBef>
            </a:pPr>
            <a:r>
              <a:rPr lang="en-US" b="true" sz="1599">
                <a:solidFill>
                  <a:srgbClr val="FFFFFF"/>
                </a:solidFill>
                <a:latin typeface="Open Sans Bold"/>
                <a:ea typeface="Open Sans Bold"/>
                <a:cs typeface="Open Sans Bold"/>
                <a:sym typeface="Open Sans Bold"/>
              </a:rPr>
              <a:t>ELLES BOUGENT POUR DEMAIN</a:t>
            </a:r>
          </a:p>
        </p:txBody>
      </p:sp>
      <p:grpSp>
        <p:nvGrpSpPr>
          <p:cNvPr name="Group 6" id="6"/>
          <p:cNvGrpSpPr/>
          <p:nvPr/>
        </p:nvGrpSpPr>
        <p:grpSpPr>
          <a:xfrm rot="0">
            <a:off x="6662233" y="4339808"/>
            <a:ext cx="207911" cy="207911"/>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solidFill>
          </p:spPr>
        </p:sp>
      </p:grpSp>
      <p:sp>
        <p:nvSpPr>
          <p:cNvPr name="TextBox 8" id="8"/>
          <p:cNvSpPr txBox="true"/>
          <p:nvPr/>
        </p:nvSpPr>
        <p:spPr>
          <a:xfrm rot="0">
            <a:off x="7154248" y="4077721"/>
            <a:ext cx="11133752" cy="4141091"/>
          </a:xfrm>
          <a:prstGeom prst="rect">
            <a:avLst/>
          </a:prstGeom>
        </p:spPr>
        <p:txBody>
          <a:bodyPr anchor="t" rtlCol="false" tIns="0" lIns="0" bIns="0" rIns="0">
            <a:spAutoFit/>
          </a:bodyPr>
          <a:lstStyle/>
          <a:p>
            <a:pPr algn="l">
              <a:lnSpc>
                <a:spcPts val="4157"/>
              </a:lnSpc>
            </a:pPr>
            <a:r>
              <a:rPr lang="en-US" b="true" sz="2199">
                <a:solidFill>
                  <a:srgbClr val="FFFFFF"/>
                </a:solidFill>
                <a:latin typeface="Open Sans Bold"/>
                <a:ea typeface="Open Sans Bold"/>
                <a:cs typeface="Open Sans Bold"/>
                <a:sym typeface="Open Sans Bold"/>
              </a:rPr>
              <a:t>LES STÉRÉOTYPES DE GENRE QUI PÈSENT SUR LA SOCIÉTÉ</a:t>
            </a:r>
          </a:p>
          <a:p>
            <a:pPr algn="l">
              <a:lnSpc>
                <a:spcPts val="4157"/>
              </a:lnSpc>
            </a:pPr>
            <a:r>
              <a:rPr lang="en-US" b="true" sz="2199">
                <a:solidFill>
                  <a:srgbClr val="FFFFFF"/>
                </a:solidFill>
                <a:latin typeface="Open Sans Bold"/>
                <a:ea typeface="Open Sans Bold"/>
                <a:cs typeface="Open Sans Bold"/>
                <a:sym typeface="Open Sans Bold"/>
              </a:rPr>
              <a:t>L'INVISIBILITÉ DE SES MÉTIERS ET DU POTENTIEL DE CARRIÈRE</a:t>
            </a:r>
          </a:p>
          <a:p>
            <a:pPr algn="l">
              <a:lnSpc>
                <a:spcPts val="4157"/>
              </a:lnSpc>
            </a:pPr>
            <a:r>
              <a:rPr lang="en-US" b="true" sz="2199">
                <a:solidFill>
                  <a:srgbClr val="FFFFFF"/>
                </a:solidFill>
                <a:latin typeface="Open Sans Bold"/>
                <a:ea typeface="Open Sans Bold"/>
                <a:cs typeface="Open Sans Bold"/>
                <a:sym typeface="Open Sans Bold"/>
              </a:rPr>
              <a:t>LE MANQUE DE RÔLE MODÈLE FÉMININ </a:t>
            </a:r>
          </a:p>
          <a:p>
            <a:pPr algn="l">
              <a:lnSpc>
                <a:spcPts val="4157"/>
              </a:lnSpc>
            </a:pPr>
            <a:r>
              <a:rPr lang="en-US" b="true" sz="2199">
                <a:solidFill>
                  <a:srgbClr val="FFFFFF"/>
                </a:solidFill>
                <a:latin typeface="Open Sans Bold"/>
                <a:ea typeface="Open Sans Bold"/>
                <a:cs typeface="Open Sans Bold"/>
                <a:sym typeface="Open Sans Bold"/>
              </a:rPr>
              <a:t>L'INFLUENCE DES PROCHES ET DE LA FAMILLE</a:t>
            </a:r>
          </a:p>
          <a:p>
            <a:pPr algn="l">
              <a:lnSpc>
                <a:spcPts val="4157"/>
              </a:lnSpc>
            </a:pPr>
            <a:r>
              <a:rPr lang="en-US" b="true" sz="2199">
                <a:solidFill>
                  <a:srgbClr val="FFFFFF"/>
                </a:solidFill>
                <a:latin typeface="Open Sans Bold"/>
                <a:ea typeface="Open Sans Bold"/>
                <a:cs typeface="Open Sans Bold"/>
                <a:sym typeface="Open Sans Bold"/>
              </a:rPr>
              <a:t>L'INFLUENCE DES PROFESSEURS ET PSYCHOLOGUES DE L’ÉDUCATION NATIONALE</a:t>
            </a:r>
          </a:p>
          <a:p>
            <a:pPr algn="l">
              <a:lnSpc>
                <a:spcPts val="4157"/>
              </a:lnSpc>
            </a:pPr>
            <a:r>
              <a:rPr lang="en-US" b="true" sz="2199">
                <a:solidFill>
                  <a:srgbClr val="FFFFFF"/>
                </a:solidFill>
                <a:latin typeface="Open Sans Bold"/>
                <a:ea typeface="Open Sans Bold"/>
                <a:cs typeface="Open Sans Bold"/>
                <a:sym typeface="Open Sans Bold"/>
              </a:rPr>
              <a:t>LA PEUR D'ÊTRE LA SEULE FILLE DANS LA PROMO OU DANS L'ENTREPRISE</a:t>
            </a:r>
          </a:p>
          <a:p>
            <a:pPr algn="l">
              <a:lnSpc>
                <a:spcPts val="4157"/>
              </a:lnSpc>
            </a:pPr>
            <a:r>
              <a:rPr lang="en-US" b="true" sz="2199">
                <a:solidFill>
                  <a:srgbClr val="FFFFFF"/>
                </a:solidFill>
                <a:latin typeface="Open Sans Bold"/>
                <a:ea typeface="Open Sans Bold"/>
                <a:cs typeface="Open Sans Bold"/>
                <a:sym typeface="Open Sans Bold"/>
              </a:rPr>
              <a:t>LA PEUR DE L'ÉCHEC </a:t>
            </a:r>
          </a:p>
          <a:p>
            <a:pPr algn="l">
              <a:lnSpc>
                <a:spcPts val="4157"/>
              </a:lnSpc>
            </a:pPr>
          </a:p>
        </p:txBody>
      </p:sp>
      <p:grpSp>
        <p:nvGrpSpPr>
          <p:cNvPr name="Group 9" id="9"/>
          <p:cNvGrpSpPr/>
          <p:nvPr/>
        </p:nvGrpSpPr>
        <p:grpSpPr>
          <a:xfrm rot="0">
            <a:off x="6662233" y="5309150"/>
            <a:ext cx="207911" cy="207911"/>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solidFill>
          </p:spPr>
        </p:sp>
      </p:grpSp>
      <p:grpSp>
        <p:nvGrpSpPr>
          <p:cNvPr name="Group 11" id="11"/>
          <p:cNvGrpSpPr/>
          <p:nvPr/>
        </p:nvGrpSpPr>
        <p:grpSpPr>
          <a:xfrm rot="0">
            <a:off x="6662233" y="5840912"/>
            <a:ext cx="207911" cy="207911"/>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solidFill>
          </p:spPr>
        </p:sp>
      </p:grpSp>
      <p:grpSp>
        <p:nvGrpSpPr>
          <p:cNvPr name="Group 13" id="13"/>
          <p:cNvGrpSpPr/>
          <p:nvPr/>
        </p:nvGrpSpPr>
        <p:grpSpPr>
          <a:xfrm rot="0">
            <a:off x="6662233" y="6964796"/>
            <a:ext cx="207911" cy="207911"/>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solidFill>
          </p:spPr>
        </p:sp>
      </p:grpSp>
      <p:grpSp>
        <p:nvGrpSpPr>
          <p:cNvPr name="Group 15" id="15"/>
          <p:cNvGrpSpPr/>
          <p:nvPr/>
        </p:nvGrpSpPr>
        <p:grpSpPr>
          <a:xfrm rot="-10800000">
            <a:off x="5239426" y="2435267"/>
            <a:ext cx="621302" cy="621302"/>
            <a:chOff x="0" y="0"/>
            <a:chExt cx="6350000" cy="6350000"/>
          </a:xfrm>
        </p:grpSpPr>
        <p:sp>
          <p:nvSpPr>
            <p:cNvPr name="Freeform 16" id="1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17" id="17"/>
          <p:cNvGrpSpPr/>
          <p:nvPr/>
        </p:nvGrpSpPr>
        <p:grpSpPr>
          <a:xfrm rot="-10800000">
            <a:off x="789535" y="7068752"/>
            <a:ext cx="1153016" cy="1153016"/>
            <a:chOff x="0" y="0"/>
            <a:chExt cx="6350000" cy="6350000"/>
          </a:xfrm>
        </p:grpSpPr>
        <p:sp>
          <p:nvSpPr>
            <p:cNvPr name="Freeform 18" id="1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19" id="19"/>
          <p:cNvGrpSpPr/>
          <p:nvPr/>
        </p:nvGrpSpPr>
        <p:grpSpPr>
          <a:xfrm rot="0">
            <a:off x="6662233" y="4776854"/>
            <a:ext cx="207911" cy="207911"/>
            <a:chOff x="0" y="0"/>
            <a:chExt cx="6350000" cy="6350000"/>
          </a:xfrm>
        </p:grpSpPr>
        <p:sp>
          <p:nvSpPr>
            <p:cNvPr name="Freeform 20" id="2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solidFill>
          </p:spPr>
        </p:sp>
      </p:grpSp>
      <p:grpSp>
        <p:nvGrpSpPr>
          <p:cNvPr name="Group 21" id="21"/>
          <p:cNvGrpSpPr/>
          <p:nvPr/>
        </p:nvGrpSpPr>
        <p:grpSpPr>
          <a:xfrm rot="0">
            <a:off x="6662233" y="6372673"/>
            <a:ext cx="207911" cy="207911"/>
            <a:chOff x="0" y="0"/>
            <a:chExt cx="6350000" cy="6350000"/>
          </a:xfrm>
        </p:grpSpPr>
        <p:sp>
          <p:nvSpPr>
            <p:cNvPr name="Freeform 22" id="2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solidFill>
          </p:spPr>
        </p:sp>
      </p:grpSp>
      <p:grpSp>
        <p:nvGrpSpPr>
          <p:cNvPr name="Group 23" id="23"/>
          <p:cNvGrpSpPr/>
          <p:nvPr/>
        </p:nvGrpSpPr>
        <p:grpSpPr>
          <a:xfrm rot="0">
            <a:off x="6662233" y="7500715"/>
            <a:ext cx="207911" cy="207911"/>
            <a:chOff x="0" y="0"/>
            <a:chExt cx="6350000" cy="6350000"/>
          </a:xfrm>
        </p:grpSpPr>
        <p:sp>
          <p:nvSpPr>
            <p:cNvPr name="Freeform 24" id="2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solidFill>
          </p:spPr>
        </p:sp>
      </p:grpSp>
      <p:sp>
        <p:nvSpPr>
          <p:cNvPr name="Freeform 25" id="25"/>
          <p:cNvSpPr/>
          <p:nvPr/>
        </p:nvSpPr>
        <p:spPr>
          <a:xfrm flipH="false" flipV="false" rot="0">
            <a:off x="15297985"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p:nvPr/>
        </p:nvGrpSpPr>
        <p:grpSpPr>
          <a:xfrm rot="0">
            <a:off x="0" y="2578373"/>
            <a:ext cx="5550077" cy="5130253"/>
            <a:chOff x="0" y="0"/>
            <a:chExt cx="7400102" cy="6840338"/>
          </a:xfrm>
        </p:grpSpPr>
        <p:pic>
          <p:nvPicPr>
            <p:cNvPr name="Picture 3" id="3"/>
            <p:cNvPicPr>
              <a:picLocks noChangeAspect="true"/>
            </p:cNvPicPr>
            <p:nvPr/>
          </p:nvPicPr>
          <p:blipFill>
            <a:blip r:embed="rId2"/>
            <a:srcRect l="13893" t="0" r="13893" b="0"/>
            <a:stretch>
              <a:fillRect/>
            </a:stretch>
          </p:blipFill>
          <p:spPr>
            <a:xfrm flipH="false" flipV="false">
              <a:off x="0" y="0"/>
              <a:ext cx="7400102" cy="6840338"/>
            </a:xfrm>
            <a:prstGeom prst="rect">
              <a:avLst/>
            </a:prstGeom>
          </p:spPr>
        </p:pic>
      </p:grpSp>
      <p:grpSp>
        <p:nvGrpSpPr>
          <p:cNvPr name="Group 4" id="4"/>
          <p:cNvGrpSpPr/>
          <p:nvPr/>
        </p:nvGrpSpPr>
        <p:grpSpPr>
          <a:xfrm rot="0">
            <a:off x="5934919" y="2578373"/>
            <a:ext cx="3209081" cy="5130253"/>
            <a:chOff x="0" y="0"/>
            <a:chExt cx="4278774" cy="6840338"/>
          </a:xfrm>
        </p:grpSpPr>
        <p:pic>
          <p:nvPicPr>
            <p:cNvPr name="Picture 5" id="5"/>
            <p:cNvPicPr>
              <a:picLocks noChangeAspect="true"/>
            </p:cNvPicPr>
            <p:nvPr/>
          </p:nvPicPr>
          <p:blipFill>
            <a:blip r:embed="rId3"/>
            <a:srcRect l="29149" t="0" r="29149" b="0"/>
            <a:stretch>
              <a:fillRect/>
            </a:stretch>
          </p:blipFill>
          <p:spPr>
            <a:xfrm flipH="false" flipV="false">
              <a:off x="0" y="0"/>
              <a:ext cx="4278774" cy="6840338"/>
            </a:xfrm>
            <a:prstGeom prst="rect">
              <a:avLst/>
            </a:prstGeom>
          </p:spPr>
        </p:pic>
      </p:grpSp>
      <p:sp>
        <p:nvSpPr>
          <p:cNvPr name="TextBox 6" id="6"/>
          <p:cNvSpPr txBox="true"/>
          <p:nvPr/>
        </p:nvSpPr>
        <p:spPr>
          <a:xfrm rot="0">
            <a:off x="10243610" y="2679243"/>
            <a:ext cx="7015690" cy="1374775"/>
          </a:xfrm>
          <a:prstGeom prst="rect">
            <a:avLst/>
          </a:prstGeom>
        </p:spPr>
        <p:txBody>
          <a:bodyPr anchor="t" rtlCol="false" tIns="0" lIns="0" bIns="0" rIns="0">
            <a:spAutoFit/>
          </a:bodyPr>
          <a:lstStyle/>
          <a:p>
            <a:pPr algn="l">
              <a:lnSpc>
                <a:spcPts val="5599"/>
              </a:lnSpc>
              <a:spcBef>
                <a:spcPct val="0"/>
              </a:spcBef>
            </a:pPr>
            <a:r>
              <a:rPr lang="en-US" b="true" sz="3999">
                <a:solidFill>
                  <a:srgbClr val="FFFFFF"/>
                </a:solidFill>
                <a:latin typeface="Montserrat Bold"/>
                <a:ea typeface="Montserrat Bold"/>
                <a:cs typeface="Montserrat Bold"/>
                <a:sym typeface="Montserrat Bold"/>
              </a:rPr>
              <a:t>QU’EST CE QUE LE STÉRÉOTYPE DE GENRE ?</a:t>
            </a:r>
          </a:p>
        </p:txBody>
      </p:sp>
      <p:sp>
        <p:nvSpPr>
          <p:cNvPr name="TextBox 7" id="7"/>
          <p:cNvSpPr txBox="true"/>
          <p:nvPr/>
        </p:nvSpPr>
        <p:spPr>
          <a:xfrm rot="0">
            <a:off x="10243610" y="2239147"/>
            <a:ext cx="5273507" cy="264160"/>
          </a:xfrm>
          <a:prstGeom prst="rect">
            <a:avLst/>
          </a:prstGeom>
        </p:spPr>
        <p:txBody>
          <a:bodyPr anchor="t" rtlCol="false" tIns="0" lIns="0" bIns="0" rIns="0">
            <a:spAutoFit/>
          </a:bodyPr>
          <a:lstStyle/>
          <a:p>
            <a:pPr algn="l">
              <a:lnSpc>
                <a:spcPts val="2239"/>
              </a:lnSpc>
              <a:spcBef>
                <a:spcPct val="0"/>
              </a:spcBef>
            </a:pPr>
            <a:r>
              <a:rPr lang="en-US" b="true" sz="1599">
                <a:solidFill>
                  <a:srgbClr val="FFFFFF"/>
                </a:solidFill>
                <a:latin typeface="Open Sans Bold"/>
                <a:ea typeface="Open Sans Bold"/>
                <a:cs typeface="Open Sans Bold"/>
                <a:sym typeface="Open Sans Bold"/>
              </a:rPr>
              <a:t>ELLES BOUGENT POUR DEMAIN</a:t>
            </a:r>
          </a:p>
        </p:txBody>
      </p:sp>
      <p:grpSp>
        <p:nvGrpSpPr>
          <p:cNvPr name="Group 8" id="8"/>
          <p:cNvGrpSpPr/>
          <p:nvPr/>
        </p:nvGrpSpPr>
        <p:grpSpPr>
          <a:xfrm rot="0">
            <a:off x="10243610" y="4624938"/>
            <a:ext cx="207911" cy="207911"/>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solidFill>
          </p:spPr>
        </p:sp>
      </p:grpSp>
      <p:sp>
        <p:nvSpPr>
          <p:cNvPr name="TextBox 10" id="10"/>
          <p:cNvSpPr txBox="true"/>
          <p:nvPr/>
        </p:nvSpPr>
        <p:spPr>
          <a:xfrm rot="0">
            <a:off x="10766868" y="4553346"/>
            <a:ext cx="6208006" cy="1989456"/>
          </a:xfrm>
          <a:prstGeom prst="rect">
            <a:avLst/>
          </a:prstGeom>
        </p:spPr>
        <p:txBody>
          <a:bodyPr anchor="t" rtlCol="false" tIns="0" lIns="0" bIns="0" rIns="0">
            <a:spAutoFit/>
          </a:bodyPr>
          <a:lstStyle/>
          <a:p>
            <a:pPr algn="l">
              <a:lnSpc>
                <a:spcPts val="3219"/>
              </a:lnSpc>
              <a:spcBef>
                <a:spcPct val="0"/>
              </a:spcBef>
            </a:pPr>
            <a:r>
              <a:rPr lang="en-US" b="true" sz="2299">
                <a:solidFill>
                  <a:srgbClr val="FFFFFF"/>
                </a:solidFill>
                <a:latin typeface="Open Sans Bold"/>
                <a:ea typeface="Open Sans Bold"/>
                <a:cs typeface="Open Sans Bold"/>
                <a:sym typeface="Open Sans Bold"/>
              </a:rPr>
              <a:t>LES STÉRÉOTYPES DE GENRE SONT DES CARACTÉRISTIQUES ARBITRAIRES (FONDÉES SUR DES IDÉES PRÉCONÇUES) QUE L'ON ATTRIBUE À UN GROUPE DE PERSONNES EN FONCTION DE LEUR SEXE. </a:t>
            </a:r>
          </a:p>
        </p:txBody>
      </p:sp>
      <p:grpSp>
        <p:nvGrpSpPr>
          <p:cNvPr name="Group 11" id="11"/>
          <p:cNvGrpSpPr/>
          <p:nvPr/>
        </p:nvGrpSpPr>
        <p:grpSpPr>
          <a:xfrm rot="0">
            <a:off x="10243610" y="6819027"/>
            <a:ext cx="207911" cy="207911"/>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solidFill>
          </p:spPr>
        </p:sp>
      </p:grpSp>
      <p:grpSp>
        <p:nvGrpSpPr>
          <p:cNvPr name="Group 13" id="13"/>
          <p:cNvGrpSpPr/>
          <p:nvPr/>
        </p:nvGrpSpPr>
        <p:grpSpPr>
          <a:xfrm rot="-10800000">
            <a:off x="8833349" y="2267722"/>
            <a:ext cx="621302" cy="621302"/>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15" id="15"/>
          <p:cNvGrpSpPr/>
          <p:nvPr/>
        </p:nvGrpSpPr>
        <p:grpSpPr>
          <a:xfrm rot="-10800000">
            <a:off x="2198530" y="7068752"/>
            <a:ext cx="1153016" cy="1153016"/>
            <a:chOff x="0" y="0"/>
            <a:chExt cx="6350000" cy="6350000"/>
          </a:xfrm>
        </p:grpSpPr>
        <p:sp>
          <p:nvSpPr>
            <p:cNvPr name="Freeform 16" id="1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TextBox 17" id="17"/>
          <p:cNvSpPr txBox="true"/>
          <p:nvPr/>
        </p:nvSpPr>
        <p:spPr>
          <a:xfrm rot="0">
            <a:off x="10735625" y="6733302"/>
            <a:ext cx="6208006" cy="1189356"/>
          </a:xfrm>
          <a:prstGeom prst="rect">
            <a:avLst/>
          </a:prstGeom>
        </p:spPr>
        <p:txBody>
          <a:bodyPr anchor="t" rtlCol="false" tIns="0" lIns="0" bIns="0" rIns="0">
            <a:spAutoFit/>
          </a:bodyPr>
          <a:lstStyle/>
          <a:p>
            <a:pPr algn="l">
              <a:lnSpc>
                <a:spcPts val="3219"/>
              </a:lnSpc>
              <a:spcBef>
                <a:spcPct val="0"/>
              </a:spcBef>
            </a:pPr>
            <a:r>
              <a:rPr lang="en-US" b="true" sz="2299">
                <a:solidFill>
                  <a:srgbClr val="FFFFFF"/>
                </a:solidFill>
                <a:latin typeface="Open Sans Bold"/>
                <a:ea typeface="Open Sans Bold"/>
                <a:cs typeface="Open Sans Bold"/>
                <a:sym typeface="Open Sans Bold"/>
              </a:rPr>
              <a:t>CES STÉRÉOTYPES ONT UN IMPACT SUR LES RÔLES ATTRIBUÉS AUX HOMMES ET AUX FEMMES DANS LA SOCIÉTÉ.</a:t>
            </a:r>
          </a:p>
        </p:txBody>
      </p:sp>
      <p:sp>
        <p:nvSpPr>
          <p:cNvPr name="Freeform 18" id="18"/>
          <p:cNvSpPr/>
          <p:nvPr/>
        </p:nvSpPr>
        <p:spPr>
          <a:xfrm flipH="false" flipV="false" rot="0">
            <a:off x="15297985"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4"/>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sp>
        <p:nvSpPr>
          <p:cNvPr name="TextBox 2" id="2"/>
          <p:cNvSpPr txBox="true"/>
          <p:nvPr/>
        </p:nvSpPr>
        <p:spPr>
          <a:xfrm rot="0">
            <a:off x="1025484" y="1776120"/>
            <a:ext cx="9117403" cy="1623695"/>
          </a:xfrm>
          <a:prstGeom prst="rect">
            <a:avLst/>
          </a:prstGeom>
        </p:spPr>
        <p:txBody>
          <a:bodyPr anchor="t" rtlCol="false" tIns="0" lIns="0" bIns="0" rIns="0">
            <a:spAutoFit/>
          </a:bodyPr>
          <a:lstStyle/>
          <a:p>
            <a:pPr algn="l">
              <a:lnSpc>
                <a:spcPts val="6580"/>
              </a:lnSpc>
              <a:spcBef>
                <a:spcPct val="0"/>
              </a:spcBef>
            </a:pPr>
            <a:r>
              <a:rPr lang="en-US" b="true" sz="4700">
                <a:solidFill>
                  <a:srgbClr val="FFFFFF"/>
                </a:solidFill>
                <a:latin typeface="Montserrat Bold"/>
                <a:ea typeface="Montserrat Bold"/>
                <a:cs typeface="Montserrat Bold"/>
                <a:sym typeface="Montserrat Bold"/>
              </a:rPr>
              <a:t>COMMENT FONCTIONNENT LES STÉRÉOTYPES ?</a:t>
            </a:r>
          </a:p>
        </p:txBody>
      </p:sp>
      <p:sp>
        <p:nvSpPr>
          <p:cNvPr name="TextBox 3" id="3"/>
          <p:cNvSpPr txBox="true"/>
          <p:nvPr/>
        </p:nvSpPr>
        <p:spPr>
          <a:xfrm rot="0">
            <a:off x="1025484" y="6801082"/>
            <a:ext cx="7362127" cy="1809751"/>
          </a:xfrm>
          <a:prstGeom prst="rect">
            <a:avLst/>
          </a:prstGeom>
        </p:spPr>
        <p:txBody>
          <a:bodyPr anchor="t" rtlCol="false" tIns="0" lIns="0" bIns="0" rIns="0">
            <a:spAutoFit/>
          </a:bodyPr>
          <a:lstStyle/>
          <a:p>
            <a:pPr algn="l">
              <a:lnSpc>
                <a:spcPts val="3674"/>
              </a:lnSpc>
              <a:spcBef>
                <a:spcPct val="0"/>
              </a:spcBef>
            </a:pPr>
            <a:r>
              <a:rPr lang="en-US" b="true" sz="2624">
                <a:solidFill>
                  <a:srgbClr val="FFFFFF"/>
                </a:solidFill>
                <a:latin typeface="Open Sans Bold"/>
                <a:ea typeface="Open Sans Bold"/>
                <a:cs typeface="Open Sans Bold"/>
                <a:sym typeface="Open Sans Bold"/>
              </a:rPr>
              <a:t>CES MOUVEMENTS DE BALANCIER CONSTITUENT DES VERROUS PUISSANTS QUI BLOQUENT LA PROGRESSION DE L’ÉGALITÉ ENTRE LES FEMMES ET LES HOMMES.</a:t>
            </a:r>
          </a:p>
        </p:txBody>
      </p:sp>
      <p:grpSp>
        <p:nvGrpSpPr>
          <p:cNvPr name="Group 4" id="4"/>
          <p:cNvGrpSpPr/>
          <p:nvPr/>
        </p:nvGrpSpPr>
        <p:grpSpPr>
          <a:xfrm rot="-10800000">
            <a:off x="9907728" y="7219276"/>
            <a:ext cx="621302" cy="621302"/>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6" id="6"/>
          <p:cNvSpPr/>
          <p:nvPr/>
        </p:nvSpPr>
        <p:spPr>
          <a:xfrm flipH="false" flipV="false" rot="0">
            <a:off x="1025484" y="581956"/>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2"/>
            <a:stretch>
              <a:fillRect l="0" t="0" r="0" b="0"/>
            </a:stretch>
          </a:blipFill>
        </p:spPr>
      </p:sp>
      <p:grpSp>
        <p:nvGrpSpPr>
          <p:cNvPr name="Group 7" id="7"/>
          <p:cNvGrpSpPr/>
          <p:nvPr/>
        </p:nvGrpSpPr>
        <p:grpSpPr>
          <a:xfrm rot="0">
            <a:off x="1028700" y="4341096"/>
            <a:ext cx="207911" cy="207911"/>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solidFill>
          </p:spPr>
        </p:sp>
      </p:grpSp>
      <p:grpSp>
        <p:nvGrpSpPr>
          <p:cNvPr name="Group 9" id="9"/>
          <p:cNvGrpSpPr/>
          <p:nvPr/>
        </p:nvGrpSpPr>
        <p:grpSpPr>
          <a:xfrm rot="0">
            <a:off x="1028700" y="5071268"/>
            <a:ext cx="207911" cy="207911"/>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solidFill>
          </p:spPr>
        </p:sp>
      </p:grpSp>
      <p:sp>
        <p:nvSpPr>
          <p:cNvPr name="TextBox 11" id="11"/>
          <p:cNvSpPr txBox="true"/>
          <p:nvPr/>
        </p:nvSpPr>
        <p:spPr>
          <a:xfrm rot="0">
            <a:off x="1499115" y="4175811"/>
            <a:ext cx="2616891" cy="481331"/>
          </a:xfrm>
          <a:prstGeom prst="rect">
            <a:avLst/>
          </a:prstGeom>
        </p:spPr>
        <p:txBody>
          <a:bodyPr anchor="t" rtlCol="false" tIns="0" lIns="0" bIns="0" rIns="0">
            <a:spAutoFit/>
          </a:bodyPr>
          <a:lstStyle/>
          <a:p>
            <a:pPr algn="l">
              <a:lnSpc>
                <a:spcPts val="3919"/>
              </a:lnSpc>
              <a:spcBef>
                <a:spcPct val="0"/>
              </a:spcBef>
            </a:pPr>
            <a:r>
              <a:rPr lang="en-US" b="true" sz="2799">
                <a:solidFill>
                  <a:srgbClr val="FFFFFF"/>
                </a:solidFill>
                <a:latin typeface="Open Sans Bold"/>
                <a:ea typeface="Open Sans Bold"/>
                <a:cs typeface="Open Sans Bold"/>
                <a:sym typeface="Open Sans Bold"/>
              </a:rPr>
              <a:t>STÉRÉOTYPES</a:t>
            </a:r>
          </a:p>
        </p:txBody>
      </p:sp>
      <p:sp>
        <p:nvSpPr>
          <p:cNvPr name="TextBox 12" id="12"/>
          <p:cNvSpPr txBox="true"/>
          <p:nvPr/>
        </p:nvSpPr>
        <p:spPr>
          <a:xfrm rot="0">
            <a:off x="1499115" y="4925034"/>
            <a:ext cx="2616891" cy="371541"/>
          </a:xfrm>
          <a:prstGeom prst="rect">
            <a:avLst/>
          </a:prstGeom>
        </p:spPr>
        <p:txBody>
          <a:bodyPr anchor="t" rtlCol="false" tIns="0" lIns="0" bIns="0" rIns="0">
            <a:spAutoFit/>
          </a:bodyPr>
          <a:lstStyle/>
          <a:p>
            <a:pPr algn="l">
              <a:lnSpc>
                <a:spcPts val="3146"/>
              </a:lnSpc>
              <a:spcBef>
                <a:spcPct val="0"/>
              </a:spcBef>
            </a:pPr>
            <a:r>
              <a:rPr lang="en-US" b="true" sz="2247">
                <a:solidFill>
                  <a:srgbClr val="FFFFFF"/>
                </a:solidFill>
                <a:latin typeface="Open Sans Bold"/>
                <a:ea typeface="Open Sans Bold"/>
                <a:cs typeface="Open Sans Bold"/>
                <a:sym typeface="Open Sans Bold"/>
              </a:rPr>
              <a:t>DISCRIMINATIONS</a:t>
            </a:r>
          </a:p>
        </p:txBody>
      </p:sp>
      <p:grpSp>
        <p:nvGrpSpPr>
          <p:cNvPr name="Group 13" id="13"/>
          <p:cNvGrpSpPr/>
          <p:nvPr/>
        </p:nvGrpSpPr>
        <p:grpSpPr>
          <a:xfrm rot="0">
            <a:off x="1028700" y="5790966"/>
            <a:ext cx="207911" cy="207911"/>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solidFill>
          </p:spPr>
        </p:sp>
      </p:grpSp>
      <p:sp>
        <p:nvSpPr>
          <p:cNvPr name="TextBox 15" id="15"/>
          <p:cNvSpPr txBox="true"/>
          <p:nvPr/>
        </p:nvSpPr>
        <p:spPr>
          <a:xfrm rot="0">
            <a:off x="1499115" y="5625681"/>
            <a:ext cx="2616891" cy="481331"/>
          </a:xfrm>
          <a:prstGeom prst="rect">
            <a:avLst/>
          </a:prstGeom>
        </p:spPr>
        <p:txBody>
          <a:bodyPr anchor="t" rtlCol="false" tIns="0" lIns="0" bIns="0" rIns="0">
            <a:spAutoFit/>
          </a:bodyPr>
          <a:lstStyle/>
          <a:p>
            <a:pPr algn="l">
              <a:lnSpc>
                <a:spcPts val="3919"/>
              </a:lnSpc>
              <a:spcBef>
                <a:spcPct val="0"/>
              </a:spcBef>
            </a:pPr>
            <a:r>
              <a:rPr lang="en-US" b="true" sz="2799">
                <a:solidFill>
                  <a:srgbClr val="FFFFFF"/>
                </a:solidFill>
                <a:latin typeface="Open Sans Bold"/>
                <a:ea typeface="Open Sans Bold"/>
                <a:cs typeface="Open Sans Bold"/>
                <a:sym typeface="Open Sans Bold"/>
              </a:rPr>
              <a:t>INÉGALITÉS</a:t>
            </a:r>
          </a:p>
        </p:txBody>
      </p:sp>
      <p:sp>
        <p:nvSpPr>
          <p:cNvPr name="Freeform 16" id="16"/>
          <p:cNvSpPr/>
          <p:nvPr/>
        </p:nvSpPr>
        <p:spPr>
          <a:xfrm flipH="false" flipV="false" rot="0">
            <a:off x="11007749" y="2168025"/>
            <a:ext cx="5940900" cy="2903243"/>
          </a:xfrm>
          <a:custGeom>
            <a:avLst/>
            <a:gdLst/>
            <a:ahLst/>
            <a:cxnLst/>
            <a:rect r="r" b="b" t="t" l="l"/>
            <a:pathLst>
              <a:path h="2903243" w="5940900">
                <a:moveTo>
                  <a:pt x="0" y="0"/>
                </a:moveTo>
                <a:lnTo>
                  <a:pt x="5940900" y="0"/>
                </a:lnTo>
                <a:lnTo>
                  <a:pt x="5940900" y="2903243"/>
                </a:lnTo>
                <a:lnTo>
                  <a:pt x="0" y="2903243"/>
                </a:lnTo>
                <a:lnTo>
                  <a:pt x="0" y="0"/>
                </a:lnTo>
                <a:close/>
              </a:path>
            </a:pathLst>
          </a:custGeom>
          <a:blipFill>
            <a:blip r:embed="rId3"/>
            <a:stretch>
              <a:fillRect l="-6078" t="-22209" r="0" b="0"/>
            </a:stretch>
          </a:blipFill>
        </p:spPr>
      </p:sp>
      <p:grpSp>
        <p:nvGrpSpPr>
          <p:cNvPr name="Group 17" id="17"/>
          <p:cNvGrpSpPr/>
          <p:nvPr/>
        </p:nvGrpSpPr>
        <p:grpSpPr>
          <a:xfrm rot="-10800000">
            <a:off x="16586711" y="1861845"/>
            <a:ext cx="824969" cy="824969"/>
            <a:chOff x="0" y="0"/>
            <a:chExt cx="6350000" cy="6350000"/>
          </a:xfrm>
        </p:grpSpPr>
        <p:sp>
          <p:nvSpPr>
            <p:cNvPr name="Freeform 18" id="1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19" id="19"/>
          <p:cNvSpPr/>
          <p:nvPr/>
        </p:nvSpPr>
        <p:spPr>
          <a:xfrm flipH="false" flipV="false" rot="0">
            <a:off x="9907728" y="6501117"/>
            <a:ext cx="7851071" cy="3285605"/>
          </a:xfrm>
          <a:custGeom>
            <a:avLst/>
            <a:gdLst/>
            <a:ahLst/>
            <a:cxnLst/>
            <a:rect r="r" b="b" t="t" l="l"/>
            <a:pathLst>
              <a:path h="3285605" w="7851071">
                <a:moveTo>
                  <a:pt x="0" y="0"/>
                </a:moveTo>
                <a:lnTo>
                  <a:pt x="7851070" y="0"/>
                </a:lnTo>
                <a:lnTo>
                  <a:pt x="7851070" y="3285605"/>
                </a:lnTo>
                <a:lnTo>
                  <a:pt x="0" y="3285605"/>
                </a:lnTo>
                <a:lnTo>
                  <a:pt x="0" y="0"/>
                </a:lnTo>
                <a:close/>
              </a:path>
            </a:pathLst>
          </a:custGeom>
          <a:blipFill>
            <a:blip r:embed="rId4"/>
            <a:stretch>
              <a:fillRect l="-8236" t="-18909" r="-5033" b="0"/>
            </a:stretch>
          </a:blipFill>
        </p:spPr>
      </p:sp>
      <p:grpSp>
        <p:nvGrpSpPr>
          <p:cNvPr name="Group 20" id="20"/>
          <p:cNvGrpSpPr/>
          <p:nvPr/>
        </p:nvGrpSpPr>
        <p:grpSpPr>
          <a:xfrm rot="-10800000">
            <a:off x="9717362" y="9258300"/>
            <a:ext cx="811668" cy="811668"/>
            <a:chOff x="0" y="0"/>
            <a:chExt cx="6350000" cy="6350000"/>
          </a:xfrm>
        </p:grpSpPr>
        <p:sp>
          <p:nvSpPr>
            <p:cNvPr name="Freeform 21" id="2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TextBox 22" id="22"/>
          <p:cNvSpPr txBox="true"/>
          <p:nvPr/>
        </p:nvSpPr>
        <p:spPr>
          <a:xfrm rot="0">
            <a:off x="10493367" y="1104290"/>
            <a:ext cx="6969664" cy="398632"/>
          </a:xfrm>
          <a:prstGeom prst="rect">
            <a:avLst/>
          </a:prstGeom>
        </p:spPr>
        <p:txBody>
          <a:bodyPr anchor="t" rtlCol="false" tIns="0" lIns="0" bIns="0" rIns="0">
            <a:spAutoFit/>
          </a:bodyPr>
          <a:lstStyle/>
          <a:p>
            <a:pPr algn="l">
              <a:lnSpc>
                <a:spcPts val="3228"/>
              </a:lnSpc>
              <a:spcBef>
                <a:spcPct val="0"/>
              </a:spcBef>
            </a:pPr>
            <a:r>
              <a:rPr lang="en-US" b="true" sz="2305">
                <a:solidFill>
                  <a:srgbClr val="FFFFFF"/>
                </a:solidFill>
                <a:latin typeface="Montserrat Bold"/>
                <a:ea typeface="Montserrat Bold"/>
                <a:cs typeface="Montserrat Bold"/>
                <a:sym typeface="Montserrat Bold"/>
              </a:rPr>
              <a:t>LA CLÉ DE DÉCRYPTAGE DES STÉRÉOTYPES :</a:t>
            </a:r>
          </a:p>
        </p:txBody>
      </p:sp>
      <p:sp>
        <p:nvSpPr>
          <p:cNvPr name="TextBox 23" id="23"/>
          <p:cNvSpPr txBox="true"/>
          <p:nvPr/>
        </p:nvSpPr>
        <p:spPr>
          <a:xfrm rot="0">
            <a:off x="10529030" y="5739162"/>
            <a:ext cx="6470165" cy="413726"/>
          </a:xfrm>
          <a:prstGeom prst="rect">
            <a:avLst/>
          </a:prstGeom>
        </p:spPr>
        <p:txBody>
          <a:bodyPr anchor="t" rtlCol="false" tIns="0" lIns="0" bIns="0" rIns="0">
            <a:spAutoFit/>
          </a:bodyPr>
          <a:lstStyle/>
          <a:p>
            <a:pPr algn="l">
              <a:lnSpc>
                <a:spcPts val="3446"/>
              </a:lnSpc>
              <a:spcBef>
                <a:spcPct val="0"/>
              </a:spcBef>
            </a:pPr>
            <a:r>
              <a:rPr lang="en-US" b="true" sz="2461">
                <a:solidFill>
                  <a:srgbClr val="FFFFFF"/>
                </a:solidFill>
                <a:latin typeface="Montserrat Bold"/>
                <a:ea typeface="Montserrat Bold"/>
                <a:cs typeface="Montserrat Bold"/>
                <a:sym typeface="Montserrat Bold"/>
              </a:rPr>
              <a:t>EXEMPLE AVEC LES MATHÉMATIQUES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sp>
        <p:nvSpPr>
          <p:cNvPr name="TextBox 2" id="2"/>
          <p:cNvSpPr txBox="true"/>
          <p:nvPr/>
        </p:nvSpPr>
        <p:spPr>
          <a:xfrm rot="0">
            <a:off x="1028700" y="818609"/>
            <a:ext cx="11467759" cy="1623695"/>
          </a:xfrm>
          <a:prstGeom prst="rect">
            <a:avLst/>
          </a:prstGeom>
        </p:spPr>
        <p:txBody>
          <a:bodyPr anchor="t" rtlCol="false" tIns="0" lIns="0" bIns="0" rIns="0">
            <a:spAutoFit/>
          </a:bodyPr>
          <a:lstStyle/>
          <a:p>
            <a:pPr algn="l">
              <a:lnSpc>
                <a:spcPts val="6580"/>
              </a:lnSpc>
            </a:pPr>
            <a:r>
              <a:rPr lang="en-US" b="true" sz="4700">
                <a:solidFill>
                  <a:srgbClr val="FFFFFF"/>
                </a:solidFill>
                <a:latin typeface="Montserrat Bold"/>
                <a:ea typeface="Montserrat Bold"/>
                <a:cs typeface="Montserrat Bold"/>
                <a:sym typeface="Montserrat Bold"/>
              </a:rPr>
              <a:t>LES CONSÉQUENCES DE </a:t>
            </a:r>
          </a:p>
          <a:p>
            <a:pPr algn="l">
              <a:lnSpc>
                <a:spcPts val="6580"/>
              </a:lnSpc>
              <a:spcBef>
                <a:spcPct val="0"/>
              </a:spcBef>
            </a:pPr>
            <a:r>
              <a:rPr lang="en-US" b="true" sz="4700">
                <a:solidFill>
                  <a:srgbClr val="FFFFFF"/>
                </a:solidFill>
                <a:latin typeface="Montserrat Bold"/>
                <a:ea typeface="Montserrat Bold"/>
                <a:cs typeface="Montserrat Bold"/>
                <a:sym typeface="Montserrat Bold"/>
              </a:rPr>
              <a:t>CES BIAIS</a:t>
            </a:r>
          </a:p>
        </p:txBody>
      </p:sp>
      <p:sp>
        <p:nvSpPr>
          <p:cNvPr name="TextBox 3" id="3"/>
          <p:cNvSpPr txBox="true"/>
          <p:nvPr/>
        </p:nvSpPr>
        <p:spPr>
          <a:xfrm rot="0">
            <a:off x="1103982" y="2880454"/>
            <a:ext cx="9498130" cy="1359615"/>
          </a:xfrm>
          <a:prstGeom prst="rect">
            <a:avLst/>
          </a:prstGeom>
        </p:spPr>
        <p:txBody>
          <a:bodyPr anchor="t" rtlCol="false" tIns="0" lIns="0" bIns="0" rIns="0">
            <a:spAutoFit/>
          </a:bodyPr>
          <a:lstStyle/>
          <a:p>
            <a:pPr algn="l">
              <a:lnSpc>
                <a:spcPts val="2760"/>
              </a:lnSpc>
              <a:spcBef>
                <a:spcPct val="0"/>
              </a:spcBef>
            </a:pPr>
            <a:r>
              <a:rPr lang="en-US" b="true" sz="1971">
                <a:solidFill>
                  <a:srgbClr val="FFFFFF"/>
                </a:solidFill>
                <a:latin typeface="Open Sans Bold"/>
                <a:ea typeface="Open Sans Bold"/>
                <a:cs typeface="Open Sans Bold"/>
                <a:sym typeface="Open Sans Bold"/>
              </a:rPr>
              <a:t>LES FILLES S’ORIENTENT PLUS FACILEMENT VERS LES SECTEURS DU MÉDICAL ET PARAMÉDICAL, DE LA COMMUNICATION, DE L'ÉDUCATION, DES RESSOURCES HUMAINES...ALORS QUE LES GARÇONS S’INTÉRESSENT  À L’INFORMATIQUE, À LA ROBOTIQUE, À L’AÉRONAUTIQUE, À L’AUTOMOBILE…</a:t>
            </a:r>
          </a:p>
        </p:txBody>
      </p:sp>
      <p:grpSp>
        <p:nvGrpSpPr>
          <p:cNvPr name="Group 4" id="4"/>
          <p:cNvGrpSpPr>
            <a:grpSpLocks noChangeAspect="true"/>
          </p:cNvGrpSpPr>
          <p:nvPr/>
        </p:nvGrpSpPr>
        <p:grpSpPr>
          <a:xfrm rot="0">
            <a:off x="12086448" y="1978541"/>
            <a:ext cx="3298997" cy="3298997"/>
            <a:chOff x="0" y="0"/>
            <a:chExt cx="6350000" cy="6350000"/>
          </a:xfrm>
        </p:grpSpPr>
        <p:sp>
          <p:nvSpPr>
            <p:cNvPr name="Freeform 5" id="5"/>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5029" t="0" r="-25029" b="0"/>
              </a:stretch>
            </a:blipFill>
          </p:spPr>
        </p:sp>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B99D2"/>
            </a:solidFill>
          </p:spPr>
        </p:sp>
      </p:grpSp>
      <p:grpSp>
        <p:nvGrpSpPr>
          <p:cNvPr name="Group 7" id="7"/>
          <p:cNvGrpSpPr>
            <a:grpSpLocks noChangeAspect="true"/>
          </p:cNvGrpSpPr>
          <p:nvPr/>
        </p:nvGrpSpPr>
        <p:grpSpPr>
          <a:xfrm rot="0">
            <a:off x="14527347" y="4618301"/>
            <a:ext cx="3298997" cy="3298997"/>
            <a:chOff x="0" y="0"/>
            <a:chExt cx="6350000" cy="6350000"/>
          </a:xfrm>
        </p:grpSpPr>
        <p:sp>
          <p:nvSpPr>
            <p:cNvPr name="Freeform 8" id="8"/>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0" t="-16019" r="0" b="-37334"/>
              </a:stretch>
            </a:blipFill>
          </p:spPr>
        </p:sp>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B99D2"/>
            </a:solidFill>
          </p:spPr>
        </p:sp>
      </p:grpSp>
      <p:grpSp>
        <p:nvGrpSpPr>
          <p:cNvPr name="Group 10" id="10"/>
          <p:cNvGrpSpPr/>
          <p:nvPr/>
        </p:nvGrpSpPr>
        <p:grpSpPr>
          <a:xfrm rot="-10800000">
            <a:off x="12086448" y="5394232"/>
            <a:ext cx="485293" cy="485293"/>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12" id="12"/>
          <p:cNvGrpSpPr/>
          <p:nvPr/>
        </p:nvGrpSpPr>
        <p:grpSpPr>
          <a:xfrm rot="-10800000">
            <a:off x="13076513" y="5848212"/>
            <a:ext cx="900610" cy="900610"/>
            <a:chOff x="0" y="0"/>
            <a:chExt cx="6350000" cy="6350000"/>
          </a:xfrm>
        </p:grpSpPr>
        <p:sp>
          <p:nvSpPr>
            <p:cNvPr name="Freeform 13" id="1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14" id="14"/>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4"/>
            <a:stretch>
              <a:fillRect l="0" t="0" r="0" b="0"/>
            </a:stretch>
          </a:blipFill>
        </p:spPr>
      </p:sp>
      <p:sp>
        <p:nvSpPr>
          <p:cNvPr name="TextBox 15" id="15"/>
          <p:cNvSpPr txBox="true"/>
          <p:nvPr/>
        </p:nvSpPr>
        <p:spPr>
          <a:xfrm rot="0">
            <a:off x="1028700" y="5039626"/>
            <a:ext cx="8931086" cy="860426"/>
          </a:xfrm>
          <a:prstGeom prst="rect">
            <a:avLst/>
          </a:prstGeom>
        </p:spPr>
        <p:txBody>
          <a:bodyPr anchor="t" rtlCol="false" tIns="0" lIns="0" bIns="0" rIns="0">
            <a:spAutoFit/>
          </a:bodyPr>
          <a:lstStyle/>
          <a:p>
            <a:pPr algn="l">
              <a:lnSpc>
                <a:spcPts val="3499"/>
              </a:lnSpc>
              <a:spcBef>
                <a:spcPct val="0"/>
              </a:spcBef>
            </a:pPr>
            <a:r>
              <a:rPr lang="en-US" b="true" sz="2499">
                <a:solidFill>
                  <a:srgbClr val="FFFFFF"/>
                </a:solidFill>
                <a:latin typeface="Open Sans Bold"/>
                <a:ea typeface="Open Sans Bold"/>
                <a:cs typeface="Open Sans Bold"/>
                <a:sym typeface="Open Sans Bold"/>
              </a:rPr>
              <a:t>LES FEMMES SONT MAJORITAIREMENT DANS LES FAMILLES DE MÉTIERS LES MOINS RÉMUNÉRÉES</a:t>
            </a:r>
          </a:p>
        </p:txBody>
      </p:sp>
      <p:graphicFrame>
        <p:nvGraphicFramePr>
          <p:cNvPr name="Table 16" id="16"/>
          <p:cNvGraphicFramePr>
            <a:graphicFrameLocks noGrp="true"/>
          </p:cNvGraphicFramePr>
          <p:nvPr/>
        </p:nvGraphicFramePr>
        <p:xfrm>
          <a:off x="1103982" y="6701167"/>
          <a:ext cx="7315200" cy="1638300"/>
        </p:xfrm>
        <a:graphic>
          <a:graphicData uri="http://schemas.openxmlformats.org/drawingml/2006/table">
            <a:tbl>
              <a:tblPr/>
              <a:tblGrid>
                <a:gridCol w="3657600"/>
                <a:gridCol w="3657600"/>
              </a:tblGrid>
              <a:tr h="819150">
                <a:tc>
                  <a:txBody>
                    <a:bodyPr anchor="t" rtlCol="false"/>
                    <a:lstStyle/>
                    <a:p>
                      <a:pPr algn="ctr">
                        <a:lnSpc>
                          <a:spcPts val="2659"/>
                        </a:lnSpc>
                        <a:defRPr/>
                      </a:pPr>
                      <a:r>
                        <a:rPr lang="en-US" b="true" sz="1899">
                          <a:solidFill>
                            <a:srgbClr val="FFFFFF"/>
                          </a:solidFill>
                          <a:latin typeface="Open Sans Bold"/>
                          <a:ea typeface="Open Sans Bold"/>
                          <a:cs typeface="Open Sans Bold"/>
                          <a:sym typeface="Open Sans Bold"/>
                        </a:rPr>
                        <a:t>SALAIRE MOYEN D'UNE FEMME</a:t>
                      </a:r>
                      <a:endParaRPr lang="en-US" sz="1100"/>
                    </a:p>
                  </a:txBody>
                  <a:tcPr marL="190500" marR="190500" marT="190500" marB="190500" anchor="ctr">
                    <a:lnL cmpd="sng" algn="ctr" cap="flat" w="38100">
                      <a:solidFill>
                        <a:srgbClr val="4B99D2"/>
                      </a:solidFill>
                      <a:prstDash val="solid"/>
                      <a:round/>
                      <a:headEnd type="none" w="med" len="med"/>
                      <a:tailEnd type="none" w="med" len="med"/>
                    </a:lnL>
                    <a:lnR cmpd="sng" algn="ctr" cap="flat" w="38100">
                      <a:solidFill>
                        <a:srgbClr val="4B99D2"/>
                      </a:solidFill>
                      <a:prstDash val="solid"/>
                      <a:round/>
                      <a:headEnd type="none" w="med" len="med"/>
                      <a:tailEnd type="none" w="med" len="med"/>
                    </a:lnR>
                    <a:lnT cmpd="sng" algn="ctr" cap="flat" w="38100">
                      <a:solidFill>
                        <a:srgbClr val="4B99D2"/>
                      </a:solidFill>
                      <a:prstDash val="solid"/>
                      <a:round/>
                      <a:headEnd type="none" w="med" len="med"/>
                      <a:tailEnd type="none" w="med" len="med"/>
                    </a:lnT>
                    <a:lnB cmpd="sng" algn="ctr" cap="flat" w="38100">
                      <a:solidFill>
                        <a:srgbClr val="4B99D2"/>
                      </a:solidFill>
                      <a:prstDash val="solid"/>
                      <a:round/>
                      <a:headEnd type="none" w="med" len="med"/>
                      <a:tailEnd type="none" w="med" len="med"/>
                    </a:lnB>
                    <a:solidFill>
                      <a:srgbClr val="287FB6"/>
                    </a:solidFill>
                  </a:tcPr>
                </a:tc>
                <a:tc>
                  <a:txBody>
                    <a:bodyPr anchor="t" rtlCol="false"/>
                    <a:lstStyle/>
                    <a:p>
                      <a:pPr algn="ctr">
                        <a:lnSpc>
                          <a:spcPts val="2659"/>
                        </a:lnSpc>
                        <a:defRPr/>
                      </a:pPr>
                      <a:r>
                        <a:rPr lang="en-US" b="true" sz="1899">
                          <a:solidFill>
                            <a:srgbClr val="FFFFFF"/>
                          </a:solidFill>
                          <a:latin typeface="Open Sans Bold"/>
                          <a:ea typeface="Open Sans Bold"/>
                          <a:cs typeface="Open Sans Bold"/>
                          <a:sym typeface="Open Sans Bold"/>
                        </a:rPr>
                        <a:t>SALAIRE MOYEN D'UN HOMME</a:t>
                      </a:r>
                      <a:endParaRPr lang="en-US" sz="1100"/>
                    </a:p>
                  </a:txBody>
                  <a:tcPr marL="190500" marR="190500" marT="190500" marB="190500" anchor="ctr">
                    <a:lnL cmpd="sng" algn="ctr" cap="flat" w="38100">
                      <a:solidFill>
                        <a:srgbClr val="4B99D2"/>
                      </a:solidFill>
                      <a:prstDash val="solid"/>
                      <a:round/>
                      <a:headEnd type="none" w="med" len="med"/>
                      <a:tailEnd type="none" w="med" len="med"/>
                    </a:lnL>
                    <a:lnR cmpd="sng" algn="ctr" cap="flat" w="38100">
                      <a:solidFill>
                        <a:srgbClr val="4B99D2"/>
                      </a:solidFill>
                      <a:prstDash val="solid"/>
                      <a:round/>
                      <a:headEnd type="none" w="med" len="med"/>
                      <a:tailEnd type="none" w="med" len="med"/>
                    </a:lnR>
                    <a:lnT cmpd="sng" algn="ctr" cap="flat" w="38100">
                      <a:solidFill>
                        <a:srgbClr val="4B99D2"/>
                      </a:solidFill>
                      <a:prstDash val="solid"/>
                      <a:round/>
                      <a:headEnd type="none" w="med" len="med"/>
                      <a:tailEnd type="none" w="med" len="med"/>
                    </a:lnT>
                    <a:lnB cmpd="sng" algn="ctr" cap="flat" w="38100">
                      <a:solidFill>
                        <a:srgbClr val="4B99D2"/>
                      </a:solidFill>
                      <a:prstDash val="solid"/>
                      <a:round/>
                      <a:headEnd type="none" w="med" len="med"/>
                      <a:tailEnd type="none" w="med" len="med"/>
                    </a:lnB>
                    <a:solidFill>
                      <a:srgbClr val="287FB6"/>
                    </a:solidFill>
                  </a:tcPr>
                </a:tc>
              </a:tr>
              <a:tr h="819150">
                <a:tc>
                  <a:txBody>
                    <a:bodyPr anchor="t" rtlCol="false"/>
                    <a:lstStyle/>
                    <a:p>
                      <a:pPr algn="ctr">
                        <a:lnSpc>
                          <a:spcPts val="2659"/>
                        </a:lnSpc>
                        <a:defRPr/>
                      </a:pPr>
                      <a:r>
                        <a:rPr lang="en-US" b="true" sz="1899">
                          <a:solidFill>
                            <a:srgbClr val="FFFFFF"/>
                          </a:solidFill>
                          <a:latin typeface="Open Sans Bold"/>
                          <a:ea typeface="Open Sans Bold"/>
                          <a:cs typeface="Open Sans Bold"/>
                          <a:sym typeface="Open Sans Bold"/>
                        </a:rPr>
                        <a:t>1 943€</a:t>
                      </a:r>
                      <a:endParaRPr lang="en-US" sz="1100"/>
                    </a:p>
                  </a:txBody>
                  <a:tcPr marL="190500" marR="190500" marT="190500" marB="190500" anchor="ctr">
                    <a:lnL cmpd="sng" algn="ctr" cap="flat" w="38100">
                      <a:solidFill>
                        <a:srgbClr val="4B99D2"/>
                      </a:solidFill>
                      <a:prstDash val="solid"/>
                      <a:round/>
                      <a:headEnd type="none" w="med" len="med"/>
                      <a:tailEnd type="none" w="med" len="med"/>
                    </a:lnL>
                    <a:lnR cmpd="sng" algn="ctr" cap="flat" w="38100">
                      <a:solidFill>
                        <a:srgbClr val="4B99D2"/>
                      </a:solidFill>
                      <a:prstDash val="solid"/>
                      <a:round/>
                      <a:headEnd type="none" w="med" len="med"/>
                      <a:tailEnd type="none" w="med" len="med"/>
                    </a:lnR>
                    <a:lnT cmpd="sng" algn="ctr" cap="flat" w="38100">
                      <a:solidFill>
                        <a:srgbClr val="4B99D2"/>
                      </a:solidFill>
                      <a:prstDash val="solid"/>
                      <a:round/>
                      <a:headEnd type="none" w="med" len="med"/>
                      <a:tailEnd type="none" w="med" len="med"/>
                    </a:lnT>
                    <a:lnB cmpd="sng" algn="ctr" cap="flat" w="38100">
                      <a:solidFill>
                        <a:srgbClr val="4B99D2"/>
                      </a:solidFill>
                      <a:prstDash val="solid"/>
                      <a:round/>
                      <a:headEnd type="none" w="med" len="med"/>
                      <a:tailEnd type="none" w="med" len="med"/>
                    </a:lnB>
                  </a:tcPr>
                </a:tc>
                <a:tc>
                  <a:txBody>
                    <a:bodyPr anchor="t" rtlCol="false"/>
                    <a:lstStyle/>
                    <a:p>
                      <a:pPr algn="ctr">
                        <a:lnSpc>
                          <a:spcPts val="2659"/>
                        </a:lnSpc>
                        <a:defRPr/>
                      </a:pPr>
                      <a:r>
                        <a:rPr lang="en-US" b="true" sz="1899">
                          <a:solidFill>
                            <a:srgbClr val="FFFFFF"/>
                          </a:solidFill>
                          <a:latin typeface="Open Sans Bold"/>
                          <a:ea typeface="Open Sans Bold"/>
                          <a:cs typeface="Open Sans Bold"/>
                          <a:sym typeface="Open Sans Bold"/>
                        </a:rPr>
                        <a:t>2 339€</a:t>
                      </a:r>
                      <a:endParaRPr lang="en-US" sz="1100"/>
                    </a:p>
                  </a:txBody>
                  <a:tcPr marL="190500" marR="190500" marT="190500" marB="190500" anchor="ctr">
                    <a:lnL cmpd="sng" algn="ctr" cap="flat" w="38100">
                      <a:solidFill>
                        <a:srgbClr val="4B99D2"/>
                      </a:solidFill>
                      <a:prstDash val="solid"/>
                      <a:round/>
                      <a:headEnd type="none" w="med" len="med"/>
                      <a:tailEnd type="none" w="med" len="med"/>
                    </a:lnL>
                    <a:lnR cmpd="sng" algn="ctr" cap="flat" w="38100">
                      <a:solidFill>
                        <a:srgbClr val="4B99D2"/>
                      </a:solidFill>
                      <a:prstDash val="solid"/>
                      <a:round/>
                      <a:headEnd type="none" w="med" len="med"/>
                      <a:tailEnd type="none" w="med" len="med"/>
                    </a:lnR>
                    <a:lnT cmpd="sng" algn="ctr" cap="flat" w="38100">
                      <a:solidFill>
                        <a:srgbClr val="4B99D2"/>
                      </a:solidFill>
                      <a:prstDash val="solid"/>
                      <a:round/>
                      <a:headEnd type="none" w="med" len="med"/>
                      <a:tailEnd type="none" w="med" len="med"/>
                    </a:lnT>
                    <a:lnB cmpd="sng" algn="ctr" cap="flat" w="38100">
                      <a:solidFill>
                        <a:srgbClr val="4B99D2"/>
                      </a:solidFill>
                      <a:prstDash val="solid"/>
                      <a:round/>
                      <a:headEnd type="none" w="med" len="med"/>
                      <a:tailEnd type="none" w="med" len="med"/>
                    </a:lnB>
                  </a:tcPr>
                </a:tc>
              </a:tr>
            </a:tbl>
          </a:graphicData>
        </a:graphic>
      </p:graphicFrame>
      <p:sp>
        <p:nvSpPr>
          <p:cNvPr name="TextBox 17" id="17"/>
          <p:cNvSpPr txBox="true"/>
          <p:nvPr/>
        </p:nvSpPr>
        <p:spPr>
          <a:xfrm rot="0">
            <a:off x="1103982" y="8766145"/>
            <a:ext cx="10982466" cy="744717"/>
          </a:xfrm>
          <a:prstGeom prst="rect">
            <a:avLst/>
          </a:prstGeom>
        </p:spPr>
        <p:txBody>
          <a:bodyPr anchor="t" rtlCol="false" tIns="0" lIns="0" bIns="0" rIns="0">
            <a:spAutoFit/>
          </a:bodyPr>
          <a:lstStyle/>
          <a:p>
            <a:pPr algn="l">
              <a:lnSpc>
                <a:spcPts val="3052"/>
              </a:lnSpc>
            </a:pPr>
            <a:r>
              <a:rPr lang="en-US" b="true" sz="2180">
                <a:solidFill>
                  <a:srgbClr val="FFFFFF"/>
                </a:solidFill>
                <a:latin typeface="Open Sans Bold"/>
                <a:ea typeface="Open Sans Bold"/>
                <a:cs typeface="Open Sans Bold"/>
                <a:sym typeface="Open Sans Bold"/>
              </a:rPr>
              <a:t>À LA FIN D’UNE CARRIÈRE DE 43 ANS, CET ÉCART SALARIAL REPRÉSENTE 204 336€</a:t>
            </a:r>
          </a:p>
          <a:p>
            <a:pPr algn="l">
              <a:lnSpc>
                <a:spcPts val="3052"/>
              </a:lnSpc>
              <a:spcBef>
                <a:spcPct val="0"/>
              </a:spcBef>
            </a:pPr>
          </a:p>
        </p:txBody>
      </p:sp>
      <p:grpSp>
        <p:nvGrpSpPr>
          <p:cNvPr name="Group 18" id="18"/>
          <p:cNvGrpSpPr/>
          <p:nvPr/>
        </p:nvGrpSpPr>
        <p:grpSpPr>
          <a:xfrm rot="0">
            <a:off x="594661" y="2994754"/>
            <a:ext cx="207911" cy="207911"/>
            <a:chOff x="0" y="0"/>
            <a:chExt cx="6350000" cy="6350000"/>
          </a:xfrm>
        </p:grpSpPr>
        <p:sp>
          <p:nvSpPr>
            <p:cNvPr name="Freeform 19" id="1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solidFill>
          </p:spPr>
        </p:sp>
      </p:grpSp>
      <p:grpSp>
        <p:nvGrpSpPr>
          <p:cNvPr name="Group 20" id="20"/>
          <p:cNvGrpSpPr/>
          <p:nvPr/>
        </p:nvGrpSpPr>
        <p:grpSpPr>
          <a:xfrm rot="0">
            <a:off x="594661" y="5153926"/>
            <a:ext cx="207911" cy="207911"/>
            <a:chOff x="0" y="0"/>
            <a:chExt cx="6350000" cy="6350000"/>
          </a:xfrm>
        </p:grpSpPr>
        <p:sp>
          <p:nvSpPr>
            <p:cNvPr name="Freeform 21" id="2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solidFill>
          </p:spPr>
        </p:sp>
      </p:grpSp>
      <p:grpSp>
        <p:nvGrpSpPr>
          <p:cNvPr name="Group 22" id="22"/>
          <p:cNvGrpSpPr/>
          <p:nvPr/>
        </p:nvGrpSpPr>
        <p:grpSpPr>
          <a:xfrm rot="0">
            <a:off x="594661" y="8909020"/>
            <a:ext cx="207911" cy="207911"/>
            <a:chOff x="0" y="0"/>
            <a:chExt cx="6350000" cy="6350000"/>
          </a:xfrm>
        </p:grpSpPr>
        <p:sp>
          <p:nvSpPr>
            <p:cNvPr name="Freeform 23" id="2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solid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4000" y="1490281"/>
            <a:ext cx="7306439" cy="730643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64205" t="0" r="0" b="0"/>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B99D2"/>
            </a:solidFill>
          </p:spPr>
        </p:sp>
      </p:grpSp>
      <p:sp>
        <p:nvSpPr>
          <p:cNvPr name="TextBox 5" id="5"/>
          <p:cNvSpPr txBox="true"/>
          <p:nvPr/>
        </p:nvSpPr>
        <p:spPr>
          <a:xfrm rot="0">
            <a:off x="1197372" y="7668521"/>
            <a:ext cx="7583643" cy="357740"/>
          </a:xfrm>
          <a:prstGeom prst="rect">
            <a:avLst/>
          </a:prstGeom>
        </p:spPr>
        <p:txBody>
          <a:bodyPr anchor="t" rtlCol="false" tIns="0" lIns="0" bIns="0" rIns="0">
            <a:spAutoFit/>
          </a:bodyPr>
          <a:lstStyle/>
          <a:p>
            <a:pPr algn="l">
              <a:lnSpc>
                <a:spcPts val="2857"/>
              </a:lnSpc>
              <a:spcBef>
                <a:spcPct val="0"/>
              </a:spcBef>
            </a:pPr>
            <a:r>
              <a:rPr lang="en-US" b="true" sz="2040">
                <a:solidFill>
                  <a:srgbClr val="FFFFFF"/>
                </a:solidFill>
                <a:latin typeface="Open Sans Bold"/>
                <a:ea typeface="Open Sans Bold"/>
                <a:cs typeface="Open Sans Bold"/>
                <a:sym typeface="Open Sans Bold"/>
              </a:rPr>
              <a:t>ELLES BOUGENT POUR DEMAIN</a:t>
            </a:r>
          </a:p>
        </p:txBody>
      </p:sp>
      <p:grpSp>
        <p:nvGrpSpPr>
          <p:cNvPr name="Group 6" id="6"/>
          <p:cNvGrpSpPr/>
          <p:nvPr/>
        </p:nvGrpSpPr>
        <p:grpSpPr>
          <a:xfrm rot="-10800000">
            <a:off x="16169829" y="7560552"/>
            <a:ext cx="621302" cy="62130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8" id="8"/>
          <p:cNvGrpSpPr/>
          <p:nvPr/>
        </p:nvGrpSpPr>
        <p:grpSpPr>
          <a:xfrm rot="-10800000">
            <a:off x="8567492" y="1262781"/>
            <a:ext cx="1153016" cy="1153016"/>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10" id="10"/>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11" id="11"/>
          <p:cNvSpPr txBox="true"/>
          <p:nvPr/>
        </p:nvSpPr>
        <p:spPr>
          <a:xfrm rot="0">
            <a:off x="1197372" y="4334630"/>
            <a:ext cx="7107515" cy="3089434"/>
          </a:xfrm>
          <a:prstGeom prst="rect">
            <a:avLst/>
          </a:prstGeom>
        </p:spPr>
        <p:txBody>
          <a:bodyPr anchor="t" rtlCol="false" tIns="0" lIns="0" bIns="0" rIns="0">
            <a:spAutoFit/>
          </a:bodyPr>
          <a:lstStyle/>
          <a:p>
            <a:pPr algn="l">
              <a:lnSpc>
                <a:spcPts val="8216"/>
              </a:lnSpc>
              <a:spcBef>
                <a:spcPct val="0"/>
              </a:spcBef>
            </a:pPr>
            <a:r>
              <a:rPr lang="en-US" b="true" sz="5868">
                <a:solidFill>
                  <a:srgbClr val="FFFFFF"/>
                </a:solidFill>
                <a:latin typeface="Montserrat Bold"/>
                <a:ea typeface="Montserrat Bold"/>
                <a:cs typeface="Montserrat Bold"/>
                <a:sym typeface="Montserrat Bold"/>
              </a:rPr>
              <a:t>COMMENT CHANGER LA DONNE?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sp>
        <p:nvSpPr>
          <p:cNvPr name="TextBox 2" id="2"/>
          <p:cNvSpPr txBox="true"/>
          <p:nvPr/>
        </p:nvSpPr>
        <p:spPr>
          <a:xfrm rot="0">
            <a:off x="4432197" y="1746777"/>
            <a:ext cx="9423606" cy="844550"/>
          </a:xfrm>
          <a:prstGeom prst="rect">
            <a:avLst/>
          </a:prstGeom>
        </p:spPr>
        <p:txBody>
          <a:bodyPr anchor="t" rtlCol="false" tIns="0" lIns="0" bIns="0" rIns="0">
            <a:spAutoFit/>
          </a:bodyPr>
          <a:lstStyle/>
          <a:p>
            <a:pPr algn="ctr">
              <a:lnSpc>
                <a:spcPts val="6999"/>
              </a:lnSpc>
              <a:spcBef>
                <a:spcPct val="0"/>
              </a:spcBef>
            </a:pPr>
            <a:r>
              <a:rPr lang="en-US" b="true" sz="4999">
                <a:solidFill>
                  <a:srgbClr val="FFFFFF"/>
                </a:solidFill>
                <a:latin typeface="Montserrat Bold"/>
                <a:ea typeface="Montserrat Bold"/>
                <a:cs typeface="Montserrat Bold"/>
                <a:sym typeface="Montserrat Bold"/>
              </a:rPr>
              <a:t>ELLES BOUGENT POUR :</a:t>
            </a:r>
          </a:p>
        </p:txBody>
      </p:sp>
      <p:sp>
        <p:nvSpPr>
          <p:cNvPr name="TextBox 3" id="3"/>
          <p:cNvSpPr txBox="true"/>
          <p:nvPr/>
        </p:nvSpPr>
        <p:spPr>
          <a:xfrm rot="0">
            <a:off x="6551197" y="1406417"/>
            <a:ext cx="5185606" cy="264160"/>
          </a:xfrm>
          <a:prstGeom prst="rect">
            <a:avLst/>
          </a:prstGeom>
        </p:spPr>
        <p:txBody>
          <a:bodyPr anchor="t" rtlCol="false" tIns="0" lIns="0" bIns="0" rIns="0">
            <a:spAutoFit/>
          </a:bodyPr>
          <a:lstStyle/>
          <a:p>
            <a:pPr algn="ctr">
              <a:lnSpc>
                <a:spcPts val="2239"/>
              </a:lnSpc>
              <a:spcBef>
                <a:spcPct val="0"/>
              </a:spcBef>
            </a:pPr>
            <a:r>
              <a:rPr lang="en-US" b="true" sz="1599">
                <a:solidFill>
                  <a:srgbClr val="FFFFFF"/>
                </a:solidFill>
                <a:latin typeface="Open Sans Bold"/>
                <a:ea typeface="Open Sans Bold"/>
                <a:cs typeface="Open Sans Bold"/>
                <a:sym typeface="Open Sans Bold"/>
              </a:rPr>
              <a:t>ELLES BOUGENT POUR DEMAIN</a:t>
            </a:r>
          </a:p>
        </p:txBody>
      </p:sp>
      <p:sp>
        <p:nvSpPr>
          <p:cNvPr name="Freeform 4" id="4"/>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2"/>
            <a:stretch>
              <a:fillRect l="0" t="0" r="0" b="0"/>
            </a:stretch>
          </a:blipFill>
        </p:spPr>
      </p:sp>
      <p:sp>
        <p:nvSpPr>
          <p:cNvPr name="TextBox 5" id="5"/>
          <p:cNvSpPr txBox="true"/>
          <p:nvPr/>
        </p:nvSpPr>
        <p:spPr>
          <a:xfrm rot="0">
            <a:off x="1528651" y="5647122"/>
            <a:ext cx="4977088" cy="958538"/>
          </a:xfrm>
          <a:prstGeom prst="rect">
            <a:avLst/>
          </a:prstGeom>
        </p:spPr>
        <p:txBody>
          <a:bodyPr anchor="t" rtlCol="false" tIns="0" lIns="0" bIns="0" rIns="0">
            <a:spAutoFit/>
          </a:bodyPr>
          <a:lstStyle/>
          <a:p>
            <a:pPr algn="ctr">
              <a:lnSpc>
                <a:spcPts val="3867"/>
              </a:lnSpc>
            </a:pPr>
            <a:r>
              <a:rPr lang="en-US" b="true" sz="2762">
                <a:solidFill>
                  <a:srgbClr val="FFFFFF"/>
                </a:solidFill>
                <a:latin typeface="Montserrat Bold"/>
                <a:ea typeface="Montserrat Bold"/>
                <a:cs typeface="Montserrat Bold"/>
                <a:sym typeface="Montserrat Bold"/>
              </a:rPr>
              <a:t>CASSER LES STÉRÉOTYPES DE GENRE INDUITS</a:t>
            </a:r>
            <a:r>
              <a:rPr lang="en-US" b="true" sz="2762">
                <a:solidFill>
                  <a:srgbClr val="FFFFFF"/>
                </a:solidFill>
                <a:latin typeface="Montserrat Bold"/>
                <a:ea typeface="Montserrat Bold"/>
                <a:cs typeface="Montserrat Bold"/>
                <a:sym typeface="Montserrat Bold"/>
              </a:rPr>
              <a:t> </a:t>
            </a:r>
          </a:p>
        </p:txBody>
      </p:sp>
      <p:sp>
        <p:nvSpPr>
          <p:cNvPr name="TextBox 6" id="6"/>
          <p:cNvSpPr txBox="true"/>
          <p:nvPr/>
        </p:nvSpPr>
        <p:spPr>
          <a:xfrm rot="0">
            <a:off x="7134004" y="5656647"/>
            <a:ext cx="4592913" cy="772333"/>
          </a:xfrm>
          <a:prstGeom prst="rect">
            <a:avLst/>
          </a:prstGeom>
        </p:spPr>
        <p:txBody>
          <a:bodyPr anchor="t" rtlCol="false" tIns="0" lIns="0" bIns="0" rIns="0">
            <a:spAutoFit/>
          </a:bodyPr>
          <a:lstStyle/>
          <a:p>
            <a:pPr algn="ctr">
              <a:lnSpc>
                <a:spcPts val="3105"/>
              </a:lnSpc>
            </a:pPr>
            <a:r>
              <a:rPr lang="en-US" b="true" sz="2218">
                <a:solidFill>
                  <a:srgbClr val="FFFFFF"/>
                </a:solidFill>
                <a:latin typeface="Montserrat Bold"/>
                <a:ea typeface="Montserrat Bold"/>
                <a:cs typeface="Montserrat Bold"/>
                <a:sym typeface="Montserrat Bold"/>
              </a:rPr>
              <a:t>PERMETTRE L’IDENTIFICATION ET LA PROJECTION </a:t>
            </a:r>
          </a:p>
        </p:txBody>
      </p:sp>
      <p:sp>
        <p:nvSpPr>
          <p:cNvPr name="TextBox 7" id="7"/>
          <p:cNvSpPr txBox="true"/>
          <p:nvPr/>
        </p:nvSpPr>
        <p:spPr>
          <a:xfrm rot="0">
            <a:off x="12746115" y="5666172"/>
            <a:ext cx="4513185" cy="709229"/>
          </a:xfrm>
          <a:prstGeom prst="rect">
            <a:avLst/>
          </a:prstGeom>
        </p:spPr>
        <p:txBody>
          <a:bodyPr anchor="t" rtlCol="false" tIns="0" lIns="0" bIns="0" rIns="0">
            <a:spAutoFit/>
          </a:bodyPr>
          <a:lstStyle/>
          <a:p>
            <a:pPr algn="ctr">
              <a:lnSpc>
                <a:spcPts val="2908"/>
              </a:lnSpc>
            </a:pPr>
            <a:r>
              <a:rPr lang="en-US" b="true" sz="2077">
                <a:solidFill>
                  <a:srgbClr val="FFFFFF"/>
                </a:solidFill>
                <a:latin typeface="Montserrat Bold"/>
                <a:ea typeface="Montserrat Bold"/>
                <a:cs typeface="Montserrat Bold"/>
                <a:sym typeface="Montserrat Bold"/>
              </a:rPr>
              <a:t>APPORTER UNE AIDE VÉRITABLE SUR L’ORIENTATION</a:t>
            </a:r>
          </a:p>
        </p:txBody>
      </p:sp>
      <p:sp>
        <p:nvSpPr>
          <p:cNvPr name="TextBox 8" id="8"/>
          <p:cNvSpPr txBox="true"/>
          <p:nvPr/>
        </p:nvSpPr>
        <p:spPr>
          <a:xfrm rot="0">
            <a:off x="6823585" y="6907791"/>
            <a:ext cx="5312049" cy="759932"/>
          </a:xfrm>
          <a:prstGeom prst="rect">
            <a:avLst/>
          </a:prstGeom>
        </p:spPr>
        <p:txBody>
          <a:bodyPr anchor="t" rtlCol="false" tIns="0" lIns="0" bIns="0" rIns="0">
            <a:spAutoFit/>
          </a:bodyPr>
          <a:lstStyle/>
          <a:p>
            <a:pPr algn="ctr">
              <a:lnSpc>
                <a:spcPts val="3139"/>
              </a:lnSpc>
              <a:spcBef>
                <a:spcPct val="0"/>
              </a:spcBef>
            </a:pPr>
            <a:r>
              <a:rPr lang="en-US" b="true" sz="2165">
                <a:solidFill>
                  <a:srgbClr val="FFFFFF"/>
                </a:solidFill>
                <a:latin typeface="Open Sans Bold"/>
                <a:ea typeface="Open Sans Bold"/>
                <a:cs typeface="Open Sans Bold"/>
                <a:sym typeface="Open Sans Bold"/>
              </a:rPr>
              <a:t>DE CES FILLES VERS DES CARRIÈRES D'INGÉNIEURES ET DE TECHNICIENNES.</a:t>
            </a:r>
          </a:p>
        </p:txBody>
      </p:sp>
      <p:sp>
        <p:nvSpPr>
          <p:cNvPr name="TextBox 9" id="9"/>
          <p:cNvSpPr txBox="true"/>
          <p:nvPr/>
        </p:nvSpPr>
        <p:spPr>
          <a:xfrm rot="0">
            <a:off x="12830856" y="6907791"/>
            <a:ext cx="4343703" cy="1540982"/>
          </a:xfrm>
          <a:prstGeom prst="rect">
            <a:avLst/>
          </a:prstGeom>
        </p:spPr>
        <p:txBody>
          <a:bodyPr anchor="t" rtlCol="false" tIns="0" lIns="0" bIns="0" rIns="0">
            <a:spAutoFit/>
          </a:bodyPr>
          <a:lstStyle/>
          <a:p>
            <a:pPr algn="ctr">
              <a:lnSpc>
                <a:spcPts val="3139"/>
              </a:lnSpc>
              <a:spcBef>
                <a:spcPct val="0"/>
              </a:spcBef>
            </a:pPr>
            <a:r>
              <a:rPr lang="en-US" b="true" sz="2165">
                <a:solidFill>
                  <a:srgbClr val="FFFFFF"/>
                </a:solidFill>
                <a:latin typeface="Open Sans Bold"/>
                <a:ea typeface="Open Sans Bold"/>
                <a:cs typeface="Open Sans Bold"/>
                <a:sym typeface="Open Sans Bold"/>
              </a:rPr>
              <a:t>ET LA DÉFINITION DU PROJET PROFESSIONNEL, GRÂCE AUX NOMBREUX ÉVÉNEMENTS QUE NOUS ORGANISONS.</a:t>
            </a:r>
          </a:p>
        </p:txBody>
      </p:sp>
      <p:sp>
        <p:nvSpPr>
          <p:cNvPr name="TextBox 10" id="10"/>
          <p:cNvSpPr txBox="true"/>
          <p:nvPr/>
        </p:nvSpPr>
        <p:spPr>
          <a:xfrm rot="0">
            <a:off x="1528651" y="6907791"/>
            <a:ext cx="4744561" cy="1931507"/>
          </a:xfrm>
          <a:prstGeom prst="rect">
            <a:avLst/>
          </a:prstGeom>
        </p:spPr>
        <p:txBody>
          <a:bodyPr anchor="t" rtlCol="false" tIns="0" lIns="0" bIns="0" rIns="0">
            <a:spAutoFit/>
          </a:bodyPr>
          <a:lstStyle/>
          <a:p>
            <a:pPr algn="ctr">
              <a:lnSpc>
                <a:spcPts val="3139"/>
              </a:lnSpc>
              <a:spcBef>
                <a:spcPct val="0"/>
              </a:spcBef>
            </a:pPr>
            <a:r>
              <a:rPr lang="en-US" b="true" sz="2165">
                <a:solidFill>
                  <a:srgbClr val="FFFFFF"/>
                </a:solidFill>
                <a:latin typeface="Open Sans Bold"/>
                <a:ea typeface="Open Sans Bold"/>
                <a:cs typeface="Open Sans Bold"/>
                <a:sym typeface="Open Sans Bold"/>
              </a:rPr>
              <a:t>ET INCONSCIENTS SUR CES MÉTIERS EN INFORMANT LES FILLES PAR LE BIAIS DE TÉMOIGNAGES DE RÔLE MODELS : LES MARRAINES ELLES BOUGENT.</a:t>
            </a:r>
          </a:p>
        </p:txBody>
      </p:sp>
      <p:grpSp>
        <p:nvGrpSpPr>
          <p:cNvPr name="Group 11" id="11"/>
          <p:cNvGrpSpPr>
            <a:grpSpLocks noChangeAspect="true"/>
          </p:cNvGrpSpPr>
          <p:nvPr/>
        </p:nvGrpSpPr>
        <p:grpSpPr>
          <a:xfrm rot="0">
            <a:off x="2932455" y="3063064"/>
            <a:ext cx="2169480" cy="2169471"/>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52" t="0" r="-24952" b="0"/>
              </a:stretch>
            </a:blipFill>
          </p:spPr>
        </p:sp>
      </p:grpSp>
      <p:grpSp>
        <p:nvGrpSpPr>
          <p:cNvPr name="Group 13" id="13"/>
          <p:cNvGrpSpPr>
            <a:grpSpLocks noChangeAspect="true"/>
          </p:cNvGrpSpPr>
          <p:nvPr/>
        </p:nvGrpSpPr>
        <p:grpSpPr>
          <a:xfrm rot="0">
            <a:off x="8428905" y="3315041"/>
            <a:ext cx="2101410" cy="2101401"/>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8226" t="-37546" r="-21493" b="-48747"/>
              </a:stretch>
            </a:blipFill>
          </p:spPr>
        </p:sp>
      </p:grpSp>
      <p:grpSp>
        <p:nvGrpSpPr>
          <p:cNvPr name="Group 15" id="15"/>
          <p:cNvGrpSpPr>
            <a:grpSpLocks noChangeAspect="true"/>
          </p:cNvGrpSpPr>
          <p:nvPr/>
        </p:nvGrpSpPr>
        <p:grpSpPr>
          <a:xfrm rot="0">
            <a:off x="13990537" y="3460179"/>
            <a:ext cx="2024340" cy="2024332"/>
            <a:chOff x="0" y="0"/>
            <a:chExt cx="6350000" cy="6349975"/>
          </a:xfrm>
        </p:grpSpPr>
        <p:sp>
          <p:nvSpPr>
            <p:cNvPr name="Freeform 16" id="1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2271" t="0" r="-12271" b="0"/>
              </a:stretch>
            </a:blipFill>
          </p:spPr>
        </p:sp>
      </p:grpSp>
      <p:grpSp>
        <p:nvGrpSpPr>
          <p:cNvPr name="Group 17" id="17"/>
          <p:cNvGrpSpPr/>
          <p:nvPr/>
        </p:nvGrpSpPr>
        <p:grpSpPr>
          <a:xfrm rot="-10800000">
            <a:off x="15649289" y="1028700"/>
            <a:ext cx="485293" cy="485293"/>
            <a:chOff x="0" y="0"/>
            <a:chExt cx="6350000" cy="6350000"/>
          </a:xfrm>
        </p:grpSpPr>
        <p:sp>
          <p:nvSpPr>
            <p:cNvPr name="Freeform 18" id="1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19" id="19"/>
          <p:cNvGrpSpPr/>
          <p:nvPr/>
        </p:nvGrpSpPr>
        <p:grpSpPr>
          <a:xfrm rot="-10800000">
            <a:off x="16639353" y="1482680"/>
            <a:ext cx="900610" cy="900610"/>
            <a:chOff x="0" y="0"/>
            <a:chExt cx="6350000" cy="6350000"/>
          </a:xfrm>
        </p:grpSpPr>
        <p:sp>
          <p:nvSpPr>
            <p:cNvPr name="Freeform 20" id="2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21" id="21"/>
          <p:cNvGrpSpPr/>
          <p:nvPr/>
        </p:nvGrpSpPr>
        <p:grpSpPr>
          <a:xfrm rot="-10800000">
            <a:off x="1286004" y="9015653"/>
            <a:ext cx="485293" cy="485293"/>
            <a:chOff x="0" y="0"/>
            <a:chExt cx="6350000" cy="6350000"/>
          </a:xfrm>
        </p:grpSpPr>
        <p:sp>
          <p:nvSpPr>
            <p:cNvPr name="Freeform 22" id="2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23" id="23"/>
          <p:cNvGrpSpPr/>
          <p:nvPr/>
        </p:nvGrpSpPr>
        <p:grpSpPr>
          <a:xfrm rot="-10800000">
            <a:off x="385394" y="8017453"/>
            <a:ext cx="900610" cy="900610"/>
            <a:chOff x="0" y="0"/>
            <a:chExt cx="6350000" cy="6350000"/>
          </a:xfrm>
        </p:grpSpPr>
        <p:sp>
          <p:nvSpPr>
            <p:cNvPr name="Freeform 24" id="2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4000" y="1490281"/>
            <a:ext cx="7306439" cy="730643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0" t="-11760" r="0" b="-21572"/>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B99D2"/>
            </a:solidFill>
          </p:spPr>
        </p:sp>
      </p:grpSp>
      <p:sp>
        <p:nvSpPr>
          <p:cNvPr name="TextBox 5" id="5"/>
          <p:cNvSpPr txBox="true"/>
          <p:nvPr/>
        </p:nvSpPr>
        <p:spPr>
          <a:xfrm rot="0">
            <a:off x="1197372" y="7668521"/>
            <a:ext cx="7583643" cy="357740"/>
          </a:xfrm>
          <a:prstGeom prst="rect">
            <a:avLst/>
          </a:prstGeom>
        </p:spPr>
        <p:txBody>
          <a:bodyPr anchor="t" rtlCol="false" tIns="0" lIns="0" bIns="0" rIns="0">
            <a:spAutoFit/>
          </a:bodyPr>
          <a:lstStyle/>
          <a:p>
            <a:pPr algn="l">
              <a:lnSpc>
                <a:spcPts val="2857"/>
              </a:lnSpc>
              <a:spcBef>
                <a:spcPct val="0"/>
              </a:spcBef>
            </a:pPr>
            <a:r>
              <a:rPr lang="en-US" b="true" sz="2040">
                <a:solidFill>
                  <a:srgbClr val="FFFFFF"/>
                </a:solidFill>
                <a:latin typeface="Open Sans Bold"/>
                <a:ea typeface="Open Sans Bold"/>
                <a:cs typeface="Open Sans Bold"/>
                <a:sym typeface="Open Sans Bold"/>
              </a:rPr>
              <a:t>ELLES BOUGENT POUR DEMAIN</a:t>
            </a:r>
          </a:p>
        </p:txBody>
      </p:sp>
      <p:grpSp>
        <p:nvGrpSpPr>
          <p:cNvPr name="Group 6" id="6"/>
          <p:cNvGrpSpPr/>
          <p:nvPr/>
        </p:nvGrpSpPr>
        <p:grpSpPr>
          <a:xfrm rot="-10800000">
            <a:off x="16169829" y="7560552"/>
            <a:ext cx="621302" cy="62130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8" id="8"/>
          <p:cNvGrpSpPr/>
          <p:nvPr/>
        </p:nvGrpSpPr>
        <p:grpSpPr>
          <a:xfrm rot="-10800000">
            <a:off x="8567492" y="1262781"/>
            <a:ext cx="1153016" cy="1153016"/>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10" id="10"/>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11" id="11"/>
          <p:cNvSpPr txBox="true"/>
          <p:nvPr/>
        </p:nvSpPr>
        <p:spPr>
          <a:xfrm rot="0">
            <a:off x="1197372" y="5019675"/>
            <a:ext cx="7107515" cy="2051209"/>
          </a:xfrm>
          <a:prstGeom prst="rect">
            <a:avLst/>
          </a:prstGeom>
        </p:spPr>
        <p:txBody>
          <a:bodyPr anchor="t" rtlCol="false" tIns="0" lIns="0" bIns="0" rIns="0">
            <a:spAutoFit/>
          </a:bodyPr>
          <a:lstStyle/>
          <a:p>
            <a:pPr algn="l">
              <a:lnSpc>
                <a:spcPts val="8216"/>
              </a:lnSpc>
              <a:spcBef>
                <a:spcPct val="0"/>
              </a:spcBef>
            </a:pPr>
            <a:r>
              <a:rPr lang="en-US" b="true" sz="5868">
                <a:solidFill>
                  <a:srgbClr val="FFFFFF"/>
                </a:solidFill>
                <a:latin typeface="Montserrat Bold"/>
                <a:ea typeface="Montserrat Bold"/>
                <a:cs typeface="Montserrat Bold"/>
                <a:sym typeface="Montserrat Bold"/>
              </a:rPr>
              <a:t>C’EST QUOI UNE  INGÉNIEURE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p:nvPr/>
        </p:nvGrpSpPr>
        <p:grpSpPr>
          <a:xfrm rot="0">
            <a:off x="12552815" y="0"/>
            <a:ext cx="5735185" cy="10287000"/>
            <a:chOff x="0" y="0"/>
            <a:chExt cx="7646913" cy="13716000"/>
          </a:xfrm>
        </p:grpSpPr>
        <p:pic>
          <p:nvPicPr>
            <p:cNvPr name="Picture 3" id="3"/>
            <p:cNvPicPr>
              <a:picLocks noChangeAspect="true"/>
            </p:cNvPicPr>
            <p:nvPr/>
          </p:nvPicPr>
          <p:blipFill>
            <a:blip r:embed="rId2"/>
            <a:srcRect l="21680" t="0" r="41151" b="0"/>
            <a:stretch>
              <a:fillRect/>
            </a:stretch>
          </p:blipFill>
          <p:spPr>
            <a:xfrm flipH="false" flipV="false">
              <a:off x="0" y="0"/>
              <a:ext cx="7646913" cy="13716000"/>
            </a:xfrm>
            <a:prstGeom prst="rect">
              <a:avLst/>
            </a:prstGeom>
          </p:spPr>
        </p:pic>
      </p:grpSp>
      <p:sp>
        <p:nvSpPr>
          <p:cNvPr name="TextBox 4" id="4"/>
          <p:cNvSpPr txBox="true"/>
          <p:nvPr/>
        </p:nvSpPr>
        <p:spPr>
          <a:xfrm rot="0">
            <a:off x="625653" y="1251727"/>
            <a:ext cx="6627462" cy="844550"/>
          </a:xfrm>
          <a:prstGeom prst="rect">
            <a:avLst/>
          </a:prstGeom>
        </p:spPr>
        <p:txBody>
          <a:bodyPr anchor="t" rtlCol="false" tIns="0" lIns="0" bIns="0" rIns="0">
            <a:spAutoFit/>
          </a:bodyPr>
          <a:lstStyle/>
          <a:p>
            <a:pPr algn="l">
              <a:lnSpc>
                <a:spcPts val="6999"/>
              </a:lnSpc>
              <a:spcBef>
                <a:spcPct val="0"/>
              </a:spcBef>
            </a:pPr>
            <a:r>
              <a:rPr lang="en-US" b="true" sz="4999">
                <a:solidFill>
                  <a:srgbClr val="FFFFFF"/>
                </a:solidFill>
                <a:latin typeface="Montserrat Bold"/>
                <a:ea typeface="Montserrat Bold"/>
                <a:cs typeface="Montserrat Bold"/>
                <a:sym typeface="Montserrat Bold"/>
              </a:rPr>
              <a:t>UNE INGÉNIEURE</a:t>
            </a:r>
          </a:p>
        </p:txBody>
      </p:sp>
      <p:sp>
        <p:nvSpPr>
          <p:cNvPr name="TextBox 5" id="5"/>
          <p:cNvSpPr txBox="true"/>
          <p:nvPr/>
        </p:nvSpPr>
        <p:spPr>
          <a:xfrm rot="0">
            <a:off x="625653" y="882332"/>
            <a:ext cx="4786936" cy="264160"/>
          </a:xfrm>
          <a:prstGeom prst="rect">
            <a:avLst/>
          </a:prstGeom>
        </p:spPr>
        <p:txBody>
          <a:bodyPr anchor="t" rtlCol="false" tIns="0" lIns="0" bIns="0" rIns="0">
            <a:spAutoFit/>
          </a:bodyPr>
          <a:lstStyle/>
          <a:p>
            <a:pPr algn="l">
              <a:lnSpc>
                <a:spcPts val="2239"/>
              </a:lnSpc>
              <a:spcBef>
                <a:spcPct val="0"/>
              </a:spcBef>
            </a:pPr>
            <a:r>
              <a:rPr lang="en-US" b="true" sz="1599">
                <a:solidFill>
                  <a:srgbClr val="FFFFFF"/>
                </a:solidFill>
                <a:latin typeface="Open Sans Bold"/>
                <a:ea typeface="Open Sans Bold"/>
                <a:cs typeface="Open Sans Bold"/>
                <a:sym typeface="Open Sans Bold"/>
              </a:rPr>
              <a:t>ELLES BOUGENT POUR DEMAIN</a:t>
            </a:r>
          </a:p>
        </p:txBody>
      </p:sp>
      <p:sp>
        <p:nvSpPr>
          <p:cNvPr name="TextBox 6" id="6"/>
          <p:cNvSpPr txBox="true"/>
          <p:nvPr/>
        </p:nvSpPr>
        <p:spPr>
          <a:xfrm rot="0">
            <a:off x="625653" y="2121922"/>
            <a:ext cx="8518347" cy="1026478"/>
          </a:xfrm>
          <a:prstGeom prst="rect">
            <a:avLst/>
          </a:prstGeom>
        </p:spPr>
        <p:txBody>
          <a:bodyPr anchor="t" rtlCol="false" tIns="0" lIns="0" bIns="0" rIns="0">
            <a:spAutoFit/>
          </a:bodyPr>
          <a:lstStyle/>
          <a:p>
            <a:pPr algn="l">
              <a:lnSpc>
                <a:spcPts val="2747"/>
              </a:lnSpc>
              <a:spcBef>
                <a:spcPct val="0"/>
              </a:spcBef>
            </a:pPr>
            <a:r>
              <a:rPr lang="en-US" b="true" sz="1962">
                <a:solidFill>
                  <a:srgbClr val="FFFFFF"/>
                </a:solidFill>
                <a:latin typeface="Open Sans Bold"/>
                <a:ea typeface="Open Sans Bold"/>
                <a:cs typeface="Open Sans Bold"/>
                <a:sym typeface="Open Sans Bold"/>
              </a:rPr>
              <a:t> RÉSOUT DES PROBLÈMES DE NATURE TECHNOLOGIQUE, CONCRETS ET SOUVENT COMPLEXES, LIÉS À LA CONCEPTION, À LA RÉALISATION ET À LA MISE EN ŒUVRE DE PRODUITS, DE SYSTÈMES OU DE SERVICES.</a:t>
            </a:r>
          </a:p>
        </p:txBody>
      </p:sp>
      <p:grpSp>
        <p:nvGrpSpPr>
          <p:cNvPr name="Group 7" id="7"/>
          <p:cNvGrpSpPr/>
          <p:nvPr/>
        </p:nvGrpSpPr>
        <p:grpSpPr>
          <a:xfrm rot="-10800000">
            <a:off x="12242164" y="9194418"/>
            <a:ext cx="621302" cy="621302"/>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9B4EE">
                <a:alpha val="69804"/>
              </a:srgbClr>
            </a:solidFill>
          </p:spPr>
        </p:sp>
      </p:grpSp>
      <p:grpSp>
        <p:nvGrpSpPr>
          <p:cNvPr name="Group 9" id="9"/>
          <p:cNvGrpSpPr/>
          <p:nvPr/>
        </p:nvGrpSpPr>
        <p:grpSpPr>
          <a:xfrm rot="-10800000">
            <a:off x="11976307" y="1337452"/>
            <a:ext cx="1153016" cy="115301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9B4EE">
                <a:alpha val="69804"/>
              </a:srgbClr>
            </a:solidFill>
          </p:spPr>
        </p:sp>
      </p:grpSp>
      <p:sp>
        <p:nvSpPr>
          <p:cNvPr name="TextBox 11" id="11"/>
          <p:cNvSpPr txBox="true"/>
          <p:nvPr/>
        </p:nvSpPr>
        <p:spPr>
          <a:xfrm rot="0">
            <a:off x="625653" y="3821061"/>
            <a:ext cx="11350654" cy="1359749"/>
          </a:xfrm>
          <a:prstGeom prst="rect">
            <a:avLst/>
          </a:prstGeom>
        </p:spPr>
        <p:txBody>
          <a:bodyPr anchor="t" rtlCol="false" tIns="0" lIns="0" bIns="0" rIns="0">
            <a:spAutoFit/>
          </a:bodyPr>
          <a:lstStyle/>
          <a:p>
            <a:pPr algn="l">
              <a:lnSpc>
                <a:spcPts val="2753"/>
              </a:lnSpc>
              <a:spcBef>
                <a:spcPct val="0"/>
              </a:spcBef>
            </a:pPr>
            <a:r>
              <a:rPr lang="en-US" b="true" sz="1966">
                <a:solidFill>
                  <a:srgbClr val="FFFFFF"/>
                </a:solidFill>
                <a:latin typeface="Open Sans Bold"/>
                <a:ea typeface="Open Sans Bold"/>
                <a:cs typeface="Open Sans Bold"/>
                <a:sym typeface="Open Sans Bold"/>
              </a:rPr>
              <a:t>G</a:t>
            </a:r>
            <a:r>
              <a:rPr lang="en-US" b="true" sz="1966" strike="noStrike" u="none">
                <a:solidFill>
                  <a:srgbClr val="FFFFFF"/>
                </a:solidFill>
                <a:latin typeface="Open Sans Bold"/>
                <a:ea typeface="Open Sans Bold"/>
                <a:cs typeface="Open Sans Bold"/>
                <a:sym typeface="Open Sans Bold"/>
              </a:rPr>
              <a:t>RANDE DIVERSITÉ DES MÉTIERS : </a:t>
            </a:r>
          </a:p>
          <a:p>
            <a:pPr algn="l" marL="0" indent="0" lvl="1">
              <a:lnSpc>
                <a:spcPts val="2753"/>
              </a:lnSpc>
              <a:spcBef>
                <a:spcPct val="0"/>
              </a:spcBef>
            </a:pPr>
            <a:r>
              <a:rPr lang="en-US" b="true" sz="1966" strike="noStrike" u="none">
                <a:solidFill>
                  <a:srgbClr val="FFFFFF"/>
                </a:solidFill>
                <a:latin typeface="Open Sans Bold"/>
                <a:ea typeface="Open Sans Bold"/>
                <a:cs typeface="Open Sans Bold"/>
                <a:sym typeface="Open Sans Bold"/>
              </a:rPr>
              <a:t>INGÉNIEUR.E INFORMATIQUE, INGÉNIEUR.E D’AFFAIRE, INGÉNIEUR.E RECHERCHE ET DÉVELOPPEMENT, INGÉNIEUR.E ÉTUDES, INGÉNIEUR.E D’ESSAIS, INGÉNIEUR.E COMMERCIAL, INGÉNIEUR.E MATÉRIAUX, INGÉNIEUR.E CONCEPTION, INGÉNIEUR.E AÉRONAUTIQUE...</a:t>
            </a:r>
          </a:p>
        </p:txBody>
      </p:sp>
      <p:sp>
        <p:nvSpPr>
          <p:cNvPr name="TextBox 12" id="12"/>
          <p:cNvSpPr txBox="true"/>
          <p:nvPr/>
        </p:nvSpPr>
        <p:spPr>
          <a:xfrm rot="0">
            <a:off x="625653" y="5973081"/>
            <a:ext cx="11350654" cy="744982"/>
          </a:xfrm>
          <a:prstGeom prst="rect">
            <a:avLst/>
          </a:prstGeom>
        </p:spPr>
        <p:txBody>
          <a:bodyPr anchor="t" rtlCol="false" tIns="0" lIns="0" bIns="0" rIns="0">
            <a:spAutoFit/>
          </a:bodyPr>
          <a:lstStyle/>
          <a:p>
            <a:pPr algn="l" marL="0" indent="0" lvl="1">
              <a:lnSpc>
                <a:spcPts val="3037"/>
              </a:lnSpc>
              <a:spcBef>
                <a:spcPct val="0"/>
              </a:spcBef>
            </a:pPr>
            <a:r>
              <a:rPr lang="en-US" b="true" sz="2169" strike="noStrike" u="none">
                <a:solidFill>
                  <a:srgbClr val="FFFFFF"/>
                </a:solidFill>
                <a:latin typeface="Open Sans Bold"/>
                <a:ea typeface="Open Sans Bold"/>
                <a:cs typeface="Open Sans Bold"/>
                <a:sym typeface="Open Sans Bold"/>
              </a:rPr>
              <a:t>UNE PROFESSION POLYVALENTE QUI PERMET DE S’ADAPTER À DE NOMBREUX SECTEURS : BTP, AÉRONAUTIQUE, NUMÉRIQUE, MARITIME, SPATIAL, BANQUE...</a:t>
            </a:r>
          </a:p>
        </p:txBody>
      </p:sp>
      <p:sp>
        <p:nvSpPr>
          <p:cNvPr name="TextBox 13" id="13"/>
          <p:cNvSpPr txBox="true"/>
          <p:nvPr/>
        </p:nvSpPr>
        <p:spPr>
          <a:xfrm rot="0">
            <a:off x="625653" y="7375288"/>
            <a:ext cx="11350654" cy="2248602"/>
          </a:xfrm>
          <a:prstGeom prst="rect">
            <a:avLst/>
          </a:prstGeom>
        </p:spPr>
        <p:txBody>
          <a:bodyPr anchor="t" rtlCol="false" tIns="0" lIns="0" bIns="0" rIns="0">
            <a:spAutoFit/>
          </a:bodyPr>
          <a:lstStyle/>
          <a:p>
            <a:pPr algn="l">
              <a:lnSpc>
                <a:spcPts val="2586"/>
              </a:lnSpc>
              <a:spcBef>
                <a:spcPct val="0"/>
              </a:spcBef>
            </a:pPr>
            <a:r>
              <a:rPr lang="en-US" b="true" sz="1847">
                <a:solidFill>
                  <a:srgbClr val="FFFFFF"/>
                </a:solidFill>
                <a:latin typeface="Open Sans Bold"/>
                <a:ea typeface="Open Sans Bold"/>
                <a:cs typeface="Open Sans Bold"/>
                <a:sym typeface="Open Sans Bold"/>
              </a:rPr>
              <a:t>DE NOMBREUX AVANTAGES</a:t>
            </a:r>
          </a:p>
          <a:p>
            <a:pPr algn="l" marL="398849" indent="-199424" lvl="1">
              <a:lnSpc>
                <a:spcPts val="2586"/>
              </a:lnSpc>
              <a:spcBef>
                <a:spcPct val="0"/>
              </a:spcBef>
              <a:buFont typeface="Arial"/>
              <a:buChar char="•"/>
            </a:pPr>
            <a:r>
              <a:rPr lang="en-US" b="true" sz="1847" strike="noStrike" u="none">
                <a:solidFill>
                  <a:srgbClr val="FFFFFF"/>
                </a:solidFill>
                <a:latin typeface="Open Sans Bold"/>
                <a:ea typeface="Open Sans Bold"/>
                <a:cs typeface="Open Sans Bold"/>
                <a:sym typeface="Open Sans Bold"/>
              </a:rPr>
              <a:t>UNE SÉCURITÉ DE L’EMPLOI ASSURÉE, LE TAUX DE CHÔMAGE ÉTANT EXTRÊMEMENT FAIBLE (AUTOUR DE 3%). </a:t>
            </a:r>
          </a:p>
          <a:p>
            <a:pPr algn="l" marL="398849" indent="-199424" lvl="1">
              <a:lnSpc>
                <a:spcPts val="2586"/>
              </a:lnSpc>
              <a:spcBef>
                <a:spcPct val="0"/>
              </a:spcBef>
              <a:buFont typeface="Arial"/>
              <a:buChar char="•"/>
            </a:pPr>
            <a:r>
              <a:rPr lang="en-US" b="true" sz="1847" strike="noStrike" u="none">
                <a:solidFill>
                  <a:srgbClr val="FFFFFF"/>
                </a:solidFill>
                <a:latin typeface="Open Sans Bold"/>
                <a:ea typeface="Open Sans Bold"/>
                <a:cs typeface="Open Sans Bold"/>
                <a:sym typeface="Open Sans Bold"/>
              </a:rPr>
              <a:t>UN SALAIRE TRÈS ATTRACTIF : LE SALAIRE MÉDIAN D’UN.E INGÉNIEUR.E EN FRANCE S’ÉLÈVE À PLUS DE 55 000€ BRUT SELON L’IESF (L’ASSOCIATION INGÉNIEURS ET SCIENTIFIQUES DE FRANCE).</a:t>
            </a:r>
          </a:p>
          <a:p>
            <a:pPr algn="l" marL="0" indent="0" lvl="1">
              <a:lnSpc>
                <a:spcPts val="2586"/>
              </a:lnSpc>
              <a:spcBef>
                <a:spcPct val="0"/>
              </a:spcBef>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sp>
        <p:nvSpPr>
          <p:cNvPr name="Freeform 2" id="2"/>
          <p:cNvSpPr/>
          <p:nvPr/>
        </p:nvSpPr>
        <p:spPr>
          <a:xfrm flipH="false" flipV="false" rot="0">
            <a:off x="15856233" y="581956"/>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2"/>
            <a:stretch>
              <a:fillRect l="0" t="0" r="0" b="0"/>
            </a:stretch>
          </a:blipFill>
        </p:spPr>
      </p:sp>
      <p:grpSp>
        <p:nvGrpSpPr>
          <p:cNvPr name="Group 3" id="3"/>
          <p:cNvGrpSpPr/>
          <p:nvPr/>
        </p:nvGrpSpPr>
        <p:grpSpPr>
          <a:xfrm rot="0">
            <a:off x="4425273" y="5143500"/>
            <a:ext cx="9437454" cy="4533481"/>
            <a:chOff x="0" y="0"/>
            <a:chExt cx="12583272" cy="6044641"/>
          </a:xfrm>
        </p:grpSpPr>
        <p:grpSp>
          <p:nvGrpSpPr>
            <p:cNvPr name="Group 4" id="4"/>
            <p:cNvGrpSpPr/>
            <p:nvPr/>
          </p:nvGrpSpPr>
          <p:grpSpPr>
            <a:xfrm rot="0">
              <a:off x="0" y="0"/>
              <a:ext cx="12583272" cy="6044641"/>
              <a:chOff x="0" y="0"/>
              <a:chExt cx="3361321" cy="1614681"/>
            </a:xfrm>
          </p:grpSpPr>
          <p:sp>
            <p:nvSpPr>
              <p:cNvPr name="Freeform 5" id="5"/>
              <p:cNvSpPr/>
              <p:nvPr/>
            </p:nvSpPr>
            <p:spPr>
              <a:xfrm flipH="false" flipV="false" rot="0">
                <a:off x="0" y="0"/>
                <a:ext cx="3361321" cy="1614681"/>
              </a:xfrm>
              <a:custGeom>
                <a:avLst/>
                <a:gdLst/>
                <a:ahLst/>
                <a:cxnLst/>
                <a:rect r="r" b="b" t="t" l="l"/>
                <a:pathLst>
                  <a:path h="1614681" w="3361321">
                    <a:moveTo>
                      <a:pt x="0" y="0"/>
                    </a:moveTo>
                    <a:lnTo>
                      <a:pt x="3361321" y="0"/>
                    </a:lnTo>
                    <a:lnTo>
                      <a:pt x="3361321" y="1614681"/>
                    </a:lnTo>
                    <a:lnTo>
                      <a:pt x="0" y="1614681"/>
                    </a:lnTo>
                    <a:close/>
                  </a:path>
                </a:pathLst>
              </a:custGeom>
              <a:solidFill>
                <a:srgbClr val="4B99D2"/>
              </a:solidFill>
            </p:spPr>
          </p:sp>
          <p:sp>
            <p:nvSpPr>
              <p:cNvPr name="TextBox 6" id="6"/>
              <p:cNvSpPr txBox="true"/>
              <p:nvPr/>
            </p:nvSpPr>
            <p:spPr>
              <a:xfrm>
                <a:off x="0" y="-47625"/>
                <a:ext cx="3361321" cy="1662306"/>
              </a:xfrm>
              <a:prstGeom prst="rect">
                <a:avLst/>
              </a:prstGeom>
            </p:spPr>
            <p:txBody>
              <a:bodyPr anchor="ctr" rtlCol="false" tIns="50800" lIns="50800" bIns="50800" rIns="50800"/>
              <a:lstStyle/>
              <a:p>
                <a:pPr algn="ctr">
                  <a:lnSpc>
                    <a:spcPts val="3003"/>
                  </a:lnSpc>
                </a:pPr>
              </a:p>
            </p:txBody>
          </p:sp>
        </p:grpSp>
        <p:sp>
          <p:nvSpPr>
            <p:cNvPr name="Freeform 7" id="7"/>
            <p:cNvSpPr/>
            <p:nvPr/>
          </p:nvSpPr>
          <p:spPr>
            <a:xfrm flipH="false" flipV="false" rot="0">
              <a:off x="0" y="0"/>
              <a:ext cx="12583272" cy="6044641"/>
            </a:xfrm>
            <a:custGeom>
              <a:avLst/>
              <a:gdLst/>
              <a:ahLst/>
              <a:cxnLst/>
              <a:rect r="r" b="b" t="t" l="l"/>
              <a:pathLst>
                <a:path h="6044641" w="12583272">
                  <a:moveTo>
                    <a:pt x="0" y="0"/>
                  </a:moveTo>
                  <a:lnTo>
                    <a:pt x="12583272" y="0"/>
                  </a:lnTo>
                  <a:lnTo>
                    <a:pt x="12583272" y="6044641"/>
                  </a:lnTo>
                  <a:lnTo>
                    <a:pt x="0" y="6044641"/>
                  </a:lnTo>
                  <a:lnTo>
                    <a:pt x="0" y="0"/>
                  </a:lnTo>
                  <a:close/>
                </a:path>
              </a:pathLst>
            </a:custGeom>
            <a:blipFill>
              <a:blip r:embed="rId3"/>
              <a:stretch>
                <a:fillRect l="0" t="0" r="0" b="0"/>
              </a:stretch>
            </a:blipFill>
          </p:spPr>
        </p:sp>
      </p:grpSp>
      <p:sp>
        <p:nvSpPr>
          <p:cNvPr name="TextBox 8" id="8"/>
          <p:cNvSpPr txBox="true"/>
          <p:nvPr/>
        </p:nvSpPr>
        <p:spPr>
          <a:xfrm rot="0">
            <a:off x="1028700" y="1174479"/>
            <a:ext cx="11088999" cy="844550"/>
          </a:xfrm>
          <a:prstGeom prst="rect">
            <a:avLst/>
          </a:prstGeom>
        </p:spPr>
        <p:txBody>
          <a:bodyPr anchor="t" rtlCol="false" tIns="0" lIns="0" bIns="0" rIns="0">
            <a:spAutoFit/>
          </a:bodyPr>
          <a:lstStyle/>
          <a:p>
            <a:pPr algn="l">
              <a:lnSpc>
                <a:spcPts val="6999"/>
              </a:lnSpc>
              <a:spcBef>
                <a:spcPct val="0"/>
              </a:spcBef>
            </a:pPr>
            <a:r>
              <a:rPr lang="en-US" b="true" sz="4999">
                <a:solidFill>
                  <a:srgbClr val="FFFFFF"/>
                </a:solidFill>
                <a:latin typeface="Montserrat Bold"/>
                <a:ea typeface="Montserrat Bold"/>
                <a:cs typeface="Montserrat Bold"/>
                <a:sym typeface="Montserrat Bold"/>
              </a:rPr>
              <a:t>LE TITRE D’INGÉNIEUR.E</a:t>
            </a:r>
          </a:p>
        </p:txBody>
      </p:sp>
      <p:sp>
        <p:nvSpPr>
          <p:cNvPr name="TextBox 9" id="9"/>
          <p:cNvSpPr txBox="true"/>
          <p:nvPr/>
        </p:nvSpPr>
        <p:spPr>
          <a:xfrm rot="0">
            <a:off x="1028700" y="776753"/>
            <a:ext cx="5773033" cy="264160"/>
          </a:xfrm>
          <a:prstGeom prst="rect">
            <a:avLst/>
          </a:prstGeom>
        </p:spPr>
        <p:txBody>
          <a:bodyPr anchor="t" rtlCol="false" tIns="0" lIns="0" bIns="0" rIns="0">
            <a:spAutoFit/>
          </a:bodyPr>
          <a:lstStyle/>
          <a:p>
            <a:pPr algn="l">
              <a:lnSpc>
                <a:spcPts val="2239"/>
              </a:lnSpc>
              <a:spcBef>
                <a:spcPct val="0"/>
              </a:spcBef>
            </a:pPr>
            <a:r>
              <a:rPr lang="en-US" b="true" sz="1599">
                <a:solidFill>
                  <a:srgbClr val="FFFFFF"/>
                </a:solidFill>
                <a:latin typeface="Open Sans Bold"/>
                <a:ea typeface="Open Sans Bold"/>
                <a:cs typeface="Open Sans Bold"/>
                <a:sym typeface="Open Sans Bold"/>
              </a:rPr>
              <a:t>ELLES BOUGENT POUR DEMAIN</a:t>
            </a:r>
          </a:p>
        </p:txBody>
      </p:sp>
      <p:sp>
        <p:nvSpPr>
          <p:cNvPr name="TextBox 10" id="10"/>
          <p:cNvSpPr txBox="true"/>
          <p:nvPr/>
        </p:nvSpPr>
        <p:spPr>
          <a:xfrm rot="0">
            <a:off x="1028700" y="2200004"/>
            <a:ext cx="16367790" cy="2649982"/>
          </a:xfrm>
          <a:prstGeom prst="rect">
            <a:avLst/>
          </a:prstGeom>
        </p:spPr>
        <p:txBody>
          <a:bodyPr anchor="t" rtlCol="false" tIns="0" lIns="0" bIns="0" rIns="0">
            <a:spAutoFit/>
          </a:bodyPr>
          <a:lstStyle/>
          <a:p>
            <a:pPr algn="l">
              <a:lnSpc>
                <a:spcPts val="3037"/>
              </a:lnSpc>
            </a:pPr>
            <a:r>
              <a:rPr lang="en-US" b="true" sz="2169">
                <a:solidFill>
                  <a:srgbClr val="FFFFFF"/>
                </a:solidFill>
                <a:latin typeface="Open Sans Bold"/>
                <a:ea typeface="Open Sans Bold"/>
                <a:cs typeface="Open Sans Bold"/>
                <a:sym typeface="Open Sans Bold"/>
              </a:rPr>
              <a:t>DÉLIVRÉ PAR UNE ÉCOLE D’INGÉNIEUR.E, VOUS OCTROIE UN NIVEAU BAC+5.</a:t>
            </a:r>
            <a:r>
              <a:rPr lang="en-US" b="true" sz="2169">
                <a:solidFill>
                  <a:srgbClr val="FFFFFF"/>
                </a:solidFill>
                <a:latin typeface="Open Sans Bold"/>
                <a:ea typeface="Open Sans Bold"/>
                <a:cs typeface="Open Sans Bold"/>
                <a:sym typeface="Open Sans Bold"/>
              </a:rPr>
              <a:t> </a:t>
            </a:r>
          </a:p>
          <a:p>
            <a:pPr algn="l">
              <a:lnSpc>
                <a:spcPts val="3037"/>
              </a:lnSpc>
            </a:pPr>
            <a:r>
              <a:rPr lang="en-US" b="true" sz="2169">
                <a:solidFill>
                  <a:srgbClr val="FFFFFF"/>
                </a:solidFill>
                <a:latin typeface="Open Sans Bold"/>
                <a:ea typeface="Open Sans Bold"/>
                <a:cs typeface="Open Sans Bold"/>
                <a:sym typeface="Open Sans Bold"/>
              </a:rPr>
              <a:t>LA MAJORITÉ DES ÉTUDIANTES REJOIGNENT UNE ÉCOLE D’INGÉNIEUR/E APRÈS UNE CLASSE PRÉPA MAIS LES ADMISSIONS PEUVENT SE FAIRE À PLUSIEURS NIVEAUX : POST BAC, POST PRÉPA OU VIA LES ADMISSIONS PARALLÈLES. </a:t>
            </a:r>
          </a:p>
          <a:p>
            <a:pPr algn="l">
              <a:lnSpc>
                <a:spcPts val="3037"/>
              </a:lnSpc>
            </a:pPr>
            <a:r>
              <a:rPr lang="en-US" b="true" sz="2169">
                <a:solidFill>
                  <a:srgbClr val="FFFFFF"/>
                </a:solidFill>
                <a:latin typeface="Open Sans Bold"/>
                <a:ea typeface="Open Sans Bold"/>
                <a:cs typeface="Open Sans Bold"/>
                <a:sym typeface="Open Sans Bold"/>
              </a:rPr>
              <a:t>POUR LES BACHELIER.ES, IL EST VIVEMENT RECOMMANDÉ D’OPTER POUR LES SPÉCIALITÉS SCIENTIFIQUES (SCIENCES DE L’INGÉNIEUR.E, MATHÉMATIQUES, PHYSIQUE-CHIMIE...) AFIN DE FACILITER VOTRE ADMISSION EN ÉCOLE INGÉNIEUR.E. </a:t>
            </a:r>
          </a:p>
          <a:p>
            <a:pPr algn="l">
              <a:lnSpc>
                <a:spcPts val="3037"/>
              </a:lnSpc>
            </a:pPr>
            <a:r>
              <a:rPr lang="en-US" b="true" sz="2169">
                <a:solidFill>
                  <a:srgbClr val="FFFFFF"/>
                </a:solidFill>
                <a:latin typeface="Open Sans Bold"/>
                <a:ea typeface="Open Sans Bold"/>
                <a:cs typeface="Open Sans Bold"/>
                <a:sym typeface="Open Sans Bold"/>
              </a:rPr>
              <a:t>ENFIN, DE PLUS EN PLUS D’ÉCOLES PERMETTENT À LEURS ÉTUDIANT.ES DE REJOINDRE LEUR CURSUS EN ALTERNANCE.</a:t>
            </a:r>
          </a:p>
          <a:p>
            <a:pPr algn="l" marL="0" indent="0" lvl="1">
              <a:lnSpc>
                <a:spcPts val="3037"/>
              </a:lnSpc>
              <a:spcBef>
                <a:spcPct val="0"/>
              </a:spcBef>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p:nvPr/>
        </p:nvGrpSpPr>
        <p:grpSpPr>
          <a:xfrm rot="0">
            <a:off x="9374802" y="0"/>
            <a:ext cx="8913198" cy="8394459"/>
            <a:chOff x="0" y="0"/>
            <a:chExt cx="11884263" cy="11192612"/>
          </a:xfrm>
        </p:grpSpPr>
        <p:pic>
          <p:nvPicPr>
            <p:cNvPr name="Picture 3" id="3"/>
            <p:cNvPicPr>
              <a:picLocks noChangeAspect="true"/>
            </p:cNvPicPr>
            <p:nvPr/>
          </p:nvPicPr>
          <p:blipFill>
            <a:blip r:embed="rId2"/>
            <a:srcRect l="10182" t="0" r="10182" b="0"/>
            <a:stretch>
              <a:fillRect/>
            </a:stretch>
          </p:blipFill>
          <p:spPr>
            <a:xfrm flipH="false" flipV="false">
              <a:off x="0" y="0"/>
              <a:ext cx="11884263" cy="11192612"/>
            </a:xfrm>
            <a:prstGeom prst="rect">
              <a:avLst/>
            </a:prstGeom>
          </p:spPr>
        </p:pic>
      </p:grpSp>
      <p:sp>
        <p:nvSpPr>
          <p:cNvPr name="TextBox 4" id="4"/>
          <p:cNvSpPr txBox="true"/>
          <p:nvPr/>
        </p:nvSpPr>
        <p:spPr>
          <a:xfrm rot="0">
            <a:off x="964647" y="1319187"/>
            <a:ext cx="7814445" cy="870585"/>
          </a:xfrm>
          <a:prstGeom prst="rect">
            <a:avLst/>
          </a:prstGeom>
        </p:spPr>
        <p:txBody>
          <a:bodyPr anchor="t" rtlCol="false" tIns="0" lIns="0" bIns="0" rIns="0">
            <a:spAutoFit/>
          </a:bodyPr>
          <a:lstStyle/>
          <a:p>
            <a:pPr algn="l">
              <a:lnSpc>
                <a:spcPts val="7139"/>
              </a:lnSpc>
              <a:spcBef>
                <a:spcPct val="0"/>
              </a:spcBef>
            </a:pPr>
            <a:r>
              <a:rPr lang="en-US" b="true" sz="5099">
                <a:solidFill>
                  <a:srgbClr val="FFFFFF"/>
                </a:solidFill>
                <a:latin typeface="Montserrat Ultra-Bold"/>
                <a:ea typeface="Montserrat Ultra-Bold"/>
                <a:cs typeface="Montserrat Ultra-Bold"/>
                <a:sym typeface="Montserrat Ultra-Bold"/>
              </a:rPr>
              <a:t>ELLES BOUGENT</a:t>
            </a:r>
          </a:p>
        </p:txBody>
      </p:sp>
      <p:sp>
        <p:nvSpPr>
          <p:cNvPr name="TextBox 5" id="5"/>
          <p:cNvSpPr txBox="true"/>
          <p:nvPr/>
        </p:nvSpPr>
        <p:spPr>
          <a:xfrm rot="0">
            <a:off x="964647" y="1002916"/>
            <a:ext cx="3627261" cy="264160"/>
          </a:xfrm>
          <a:prstGeom prst="rect">
            <a:avLst/>
          </a:prstGeom>
        </p:spPr>
        <p:txBody>
          <a:bodyPr anchor="t" rtlCol="false" tIns="0" lIns="0" bIns="0" rIns="0">
            <a:spAutoFit/>
          </a:bodyPr>
          <a:lstStyle/>
          <a:p>
            <a:pPr algn="l">
              <a:lnSpc>
                <a:spcPts val="2239"/>
              </a:lnSpc>
              <a:spcBef>
                <a:spcPct val="0"/>
              </a:spcBef>
            </a:pPr>
            <a:r>
              <a:rPr lang="en-US" sz="1599" spc="385">
                <a:solidFill>
                  <a:srgbClr val="4B99D2"/>
                </a:solidFill>
                <a:latin typeface="Open Sans"/>
                <a:ea typeface="Open Sans"/>
                <a:cs typeface="Open Sans"/>
                <a:sym typeface="Open Sans"/>
              </a:rPr>
              <a:t>L’ASSOCIATION </a:t>
            </a:r>
          </a:p>
        </p:txBody>
      </p:sp>
      <p:sp>
        <p:nvSpPr>
          <p:cNvPr name="TextBox 6" id="6"/>
          <p:cNvSpPr txBox="true"/>
          <p:nvPr/>
        </p:nvSpPr>
        <p:spPr>
          <a:xfrm rot="0">
            <a:off x="1003134" y="2645526"/>
            <a:ext cx="7737473" cy="6556376"/>
          </a:xfrm>
          <a:prstGeom prst="rect">
            <a:avLst/>
          </a:prstGeom>
        </p:spPr>
        <p:txBody>
          <a:bodyPr anchor="t" rtlCol="false" tIns="0" lIns="0" bIns="0" rIns="0">
            <a:spAutoFit/>
          </a:bodyPr>
          <a:lstStyle/>
          <a:p>
            <a:pPr algn="l">
              <a:lnSpc>
                <a:spcPts val="3499"/>
              </a:lnSpc>
            </a:pPr>
            <a:r>
              <a:rPr lang="en-US" sz="2499">
                <a:solidFill>
                  <a:srgbClr val="FFFFFF"/>
                </a:solidFill>
                <a:latin typeface="Open Sans"/>
                <a:ea typeface="Open Sans"/>
                <a:cs typeface="Open Sans"/>
                <a:sym typeface="Open Sans"/>
              </a:rPr>
              <a:t>Depuis 2005, Elles bougent, association d’intérêt général, fait découvrir aux filles les métiers passionnants ﻿des secteurs industriels, technologiques ou scientifiques en manque de talents féminins.</a:t>
            </a:r>
          </a:p>
          <a:p>
            <a:pPr algn="l">
              <a:lnSpc>
                <a:spcPts val="3499"/>
              </a:lnSpc>
            </a:pPr>
          </a:p>
          <a:p>
            <a:pPr algn="l">
              <a:lnSpc>
                <a:spcPts val="3499"/>
              </a:lnSpc>
            </a:pPr>
            <a:r>
              <a:rPr lang="en-US" sz="2499">
                <a:solidFill>
                  <a:srgbClr val="FFFFFF"/>
                </a:solidFill>
                <a:latin typeface="Open Sans"/>
                <a:ea typeface="Open Sans"/>
                <a:cs typeface="Open Sans"/>
                <a:sym typeface="Open Sans"/>
              </a:rPr>
              <a:t>Elles bougent a 26 délégations régionales et 2 internationales, 350 partenaires, 11 960 marraines et 2 026 collèges et lycées</a:t>
            </a:r>
          </a:p>
          <a:p>
            <a:pPr algn="l">
              <a:lnSpc>
                <a:spcPts val="3499"/>
              </a:lnSpc>
            </a:pPr>
          </a:p>
          <a:p>
            <a:pPr algn="l">
              <a:lnSpc>
                <a:spcPts val="3499"/>
              </a:lnSpc>
            </a:pPr>
          </a:p>
          <a:p>
            <a:pPr algn="l">
              <a:lnSpc>
                <a:spcPts val="3499"/>
              </a:lnSpc>
            </a:pPr>
            <a:r>
              <a:rPr lang="en-US" sz="2499">
                <a:solidFill>
                  <a:srgbClr val="FFFFFF"/>
                </a:solidFill>
                <a:latin typeface="Open Sans"/>
                <a:ea typeface="Open Sans"/>
                <a:cs typeface="Open Sans"/>
                <a:sym typeface="Open Sans"/>
              </a:rPr>
              <a:t>Valérie Brusseau est la Présidente d'Elles bougent.</a:t>
            </a:r>
          </a:p>
          <a:p>
            <a:pPr algn="l">
              <a:lnSpc>
                <a:spcPts val="3499"/>
              </a:lnSpc>
            </a:pPr>
            <a:r>
              <a:rPr lang="en-US" sz="2499">
                <a:solidFill>
                  <a:srgbClr val="FFFFFF"/>
                </a:solidFill>
                <a:latin typeface="Open Sans"/>
                <a:ea typeface="Open Sans"/>
                <a:cs typeface="Open Sans"/>
                <a:sym typeface="Open Sans"/>
              </a:rPr>
              <a:t> Isabelle Huet est la directrice générale de l'association.</a:t>
            </a:r>
          </a:p>
          <a:p>
            <a:pPr algn="l">
              <a:lnSpc>
                <a:spcPts val="3499"/>
              </a:lnSpc>
              <a:spcBef>
                <a:spcPct val="0"/>
              </a:spcBef>
            </a:pPr>
          </a:p>
        </p:txBody>
      </p:sp>
      <p:grpSp>
        <p:nvGrpSpPr>
          <p:cNvPr name="Group 7" id="7"/>
          <p:cNvGrpSpPr/>
          <p:nvPr/>
        </p:nvGrpSpPr>
        <p:grpSpPr>
          <a:xfrm rot="-10800000">
            <a:off x="9064151" y="1028700"/>
            <a:ext cx="621302" cy="621302"/>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9" id="9"/>
          <p:cNvGrpSpPr/>
          <p:nvPr/>
        </p:nvGrpSpPr>
        <p:grpSpPr>
          <a:xfrm rot="-10800000">
            <a:off x="12047210" y="7817951"/>
            <a:ext cx="1153016" cy="115301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11" id="11"/>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4000" y="1490281"/>
            <a:ext cx="7306439" cy="730643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4962" t="0" r="-24962" b="0"/>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B99D2"/>
            </a:solidFill>
          </p:spPr>
        </p:sp>
      </p:grpSp>
      <p:sp>
        <p:nvSpPr>
          <p:cNvPr name="TextBox 5" id="5"/>
          <p:cNvSpPr txBox="true"/>
          <p:nvPr/>
        </p:nvSpPr>
        <p:spPr>
          <a:xfrm rot="0">
            <a:off x="1197372" y="7668521"/>
            <a:ext cx="7583643" cy="357740"/>
          </a:xfrm>
          <a:prstGeom prst="rect">
            <a:avLst/>
          </a:prstGeom>
        </p:spPr>
        <p:txBody>
          <a:bodyPr anchor="t" rtlCol="false" tIns="0" lIns="0" bIns="0" rIns="0">
            <a:spAutoFit/>
          </a:bodyPr>
          <a:lstStyle/>
          <a:p>
            <a:pPr algn="l">
              <a:lnSpc>
                <a:spcPts val="2857"/>
              </a:lnSpc>
              <a:spcBef>
                <a:spcPct val="0"/>
              </a:spcBef>
            </a:pPr>
            <a:r>
              <a:rPr lang="en-US" b="true" sz="2040">
                <a:solidFill>
                  <a:srgbClr val="FFFFFF"/>
                </a:solidFill>
                <a:latin typeface="Open Sans Bold"/>
                <a:ea typeface="Open Sans Bold"/>
                <a:cs typeface="Open Sans Bold"/>
                <a:sym typeface="Open Sans Bold"/>
              </a:rPr>
              <a:t>ELLES BOUGENT POUR DEMAIN</a:t>
            </a:r>
          </a:p>
        </p:txBody>
      </p:sp>
      <p:grpSp>
        <p:nvGrpSpPr>
          <p:cNvPr name="Group 6" id="6"/>
          <p:cNvGrpSpPr/>
          <p:nvPr/>
        </p:nvGrpSpPr>
        <p:grpSpPr>
          <a:xfrm rot="-10800000">
            <a:off x="16169829" y="7560552"/>
            <a:ext cx="621302" cy="62130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8" id="8"/>
          <p:cNvGrpSpPr/>
          <p:nvPr/>
        </p:nvGrpSpPr>
        <p:grpSpPr>
          <a:xfrm rot="-10800000">
            <a:off x="8567492" y="1262781"/>
            <a:ext cx="1153016" cy="1153016"/>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10" id="10"/>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11" id="11"/>
          <p:cNvSpPr txBox="true"/>
          <p:nvPr/>
        </p:nvSpPr>
        <p:spPr>
          <a:xfrm rot="0">
            <a:off x="1197372" y="5232521"/>
            <a:ext cx="7107515" cy="2051209"/>
          </a:xfrm>
          <a:prstGeom prst="rect">
            <a:avLst/>
          </a:prstGeom>
        </p:spPr>
        <p:txBody>
          <a:bodyPr anchor="t" rtlCol="false" tIns="0" lIns="0" bIns="0" rIns="0">
            <a:spAutoFit/>
          </a:bodyPr>
          <a:lstStyle/>
          <a:p>
            <a:pPr algn="l">
              <a:lnSpc>
                <a:spcPts val="8216"/>
              </a:lnSpc>
              <a:spcBef>
                <a:spcPct val="0"/>
              </a:spcBef>
            </a:pPr>
            <a:r>
              <a:rPr lang="en-US" b="true" sz="5868">
                <a:solidFill>
                  <a:srgbClr val="FFFFFF"/>
                </a:solidFill>
                <a:latin typeface="Montserrat Bold"/>
                <a:ea typeface="Montserrat Bold"/>
                <a:cs typeface="Montserrat Bold"/>
                <a:sym typeface="Montserrat Bold"/>
              </a:rPr>
              <a:t>C’EST QUOI UNE TECHNICIENNE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p:nvPr/>
        </p:nvGrpSpPr>
        <p:grpSpPr>
          <a:xfrm rot="0">
            <a:off x="13129323" y="0"/>
            <a:ext cx="5158677" cy="10287000"/>
            <a:chOff x="0" y="0"/>
            <a:chExt cx="6878235" cy="13716000"/>
          </a:xfrm>
        </p:grpSpPr>
        <p:pic>
          <p:nvPicPr>
            <p:cNvPr name="Picture 3" id="3"/>
            <p:cNvPicPr>
              <a:picLocks noChangeAspect="true"/>
            </p:cNvPicPr>
            <p:nvPr/>
          </p:nvPicPr>
          <p:blipFill>
            <a:blip r:embed="rId2"/>
            <a:srcRect l="16605" t="0" r="16605" b="0"/>
            <a:stretch>
              <a:fillRect/>
            </a:stretch>
          </p:blipFill>
          <p:spPr>
            <a:xfrm flipH="false" flipV="false">
              <a:off x="0" y="0"/>
              <a:ext cx="6878235" cy="13716000"/>
            </a:xfrm>
            <a:prstGeom prst="rect">
              <a:avLst/>
            </a:prstGeom>
          </p:spPr>
        </p:pic>
      </p:grpSp>
      <p:sp>
        <p:nvSpPr>
          <p:cNvPr name="TextBox 4" id="4"/>
          <p:cNvSpPr txBox="true"/>
          <p:nvPr/>
        </p:nvSpPr>
        <p:spPr>
          <a:xfrm rot="0">
            <a:off x="625653" y="1251727"/>
            <a:ext cx="8288704" cy="844550"/>
          </a:xfrm>
          <a:prstGeom prst="rect">
            <a:avLst/>
          </a:prstGeom>
        </p:spPr>
        <p:txBody>
          <a:bodyPr anchor="t" rtlCol="false" tIns="0" lIns="0" bIns="0" rIns="0">
            <a:spAutoFit/>
          </a:bodyPr>
          <a:lstStyle/>
          <a:p>
            <a:pPr algn="l">
              <a:lnSpc>
                <a:spcPts val="6999"/>
              </a:lnSpc>
              <a:spcBef>
                <a:spcPct val="0"/>
              </a:spcBef>
            </a:pPr>
            <a:r>
              <a:rPr lang="en-US" b="true" sz="4999">
                <a:solidFill>
                  <a:srgbClr val="FFFFFF"/>
                </a:solidFill>
                <a:latin typeface="Montserrat Bold"/>
                <a:ea typeface="Montserrat Bold"/>
                <a:cs typeface="Montserrat Bold"/>
                <a:sym typeface="Montserrat Bold"/>
              </a:rPr>
              <a:t>UNE TECHNICIENNE</a:t>
            </a:r>
          </a:p>
        </p:txBody>
      </p:sp>
      <p:sp>
        <p:nvSpPr>
          <p:cNvPr name="TextBox 5" id="5"/>
          <p:cNvSpPr txBox="true"/>
          <p:nvPr/>
        </p:nvSpPr>
        <p:spPr>
          <a:xfrm rot="0">
            <a:off x="625653" y="882332"/>
            <a:ext cx="4786936" cy="264160"/>
          </a:xfrm>
          <a:prstGeom prst="rect">
            <a:avLst/>
          </a:prstGeom>
        </p:spPr>
        <p:txBody>
          <a:bodyPr anchor="t" rtlCol="false" tIns="0" lIns="0" bIns="0" rIns="0">
            <a:spAutoFit/>
          </a:bodyPr>
          <a:lstStyle/>
          <a:p>
            <a:pPr algn="l">
              <a:lnSpc>
                <a:spcPts val="2239"/>
              </a:lnSpc>
              <a:spcBef>
                <a:spcPct val="0"/>
              </a:spcBef>
            </a:pPr>
            <a:r>
              <a:rPr lang="en-US" b="true" sz="1599">
                <a:solidFill>
                  <a:srgbClr val="FFFFFF"/>
                </a:solidFill>
                <a:latin typeface="Open Sans Bold"/>
                <a:ea typeface="Open Sans Bold"/>
                <a:cs typeface="Open Sans Bold"/>
                <a:sym typeface="Open Sans Bold"/>
              </a:rPr>
              <a:t>ELLES BOUGENT POUR DEMAIN</a:t>
            </a:r>
          </a:p>
        </p:txBody>
      </p:sp>
      <p:sp>
        <p:nvSpPr>
          <p:cNvPr name="TextBox 6" id="6"/>
          <p:cNvSpPr txBox="true"/>
          <p:nvPr/>
        </p:nvSpPr>
        <p:spPr>
          <a:xfrm rot="0">
            <a:off x="625653" y="2121922"/>
            <a:ext cx="8518347" cy="683578"/>
          </a:xfrm>
          <a:prstGeom prst="rect">
            <a:avLst/>
          </a:prstGeom>
        </p:spPr>
        <p:txBody>
          <a:bodyPr anchor="t" rtlCol="false" tIns="0" lIns="0" bIns="0" rIns="0">
            <a:spAutoFit/>
          </a:bodyPr>
          <a:lstStyle/>
          <a:p>
            <a:pPr algn="l">
              <a:lnSpc>
                <a:spcPts val="2747"/>
              </a:lnSpc>
              <a:spcBef>
                <a:spcPct val="0"/>
              </a:spcBef>
            </a:pPr>
            <a:r>
              <a:rPr lang="en-US" b="true" sz="1962">
                <a:solidFill>
                  <a:srgbClr val="FFFFFF"/>
                </a:solidFill>
                <a:latin typeface="Open Sans Bold"/>
                <a:ea typeface="Open Sans Bold"/>
                <a:cs typeface="Open Sans Bold"/>
                <a:sym typeface="Open Sans Bold"/>
              </a:rPr>
              <a:t>EST SPÉCIALISÉE DANS UNE OU PLUSIEURS DISCIPLINES TECHNIQUES, ÉMANANT SOUVENT DE L'APPLICATION D'UNE TECHNOLOGIE. </a:t>
            </a:r>
          </a:p>
        </p:txBody>
      </p:sp>
      <p:grpSp>
        <p:nvGrpSpPr>
          <p:cNvPr name="Group 7" id="7"/>
          <p:cNvGrpSpPr/>
          <p:nvPr/>
        </p:nvGrpSpPr>
        <p:grpSpPr>
          <a:xfrm rot="-10800000">
            <a:off x="12818672" y="9258300"/>
            <a:ext cx="621302" cy="621302"/>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9B4EE">
                <a:alpha val="69804"/>
              </a:srgbClr>
            </a:solidFill>
          </p:spPr>
        </p:sp>
      </p:grpSp>
      <p:grpSp>
        <p:nvGrpSpPr>
          <p:cNvPr name="Group 9" id="9"/>
          <p:cNvGrpSpPr/>
          <p:nvPr/>
        </p:nvGrpSpPr>
        <p:grpSpPr>
          <a:xfrm rot="-10800000">
            <a:off x="12552815" y="1146493"/>
            <a:ext cx="1153016" cy="115301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9B4EE">
                <a:alpha val="69804"/>
              </a:srgbClr>
            </a:solidFill>
          </p:spPr>
        </p:sp>
      </p:grpSp>
      <p:sp>
        <p:nvSpPr>
          <p:cNvPr name="TextBox 11" id="11"/>
          <p:cNvSpPr txBox="true"/>
          <p:nvPr/>
        </p:nvSpPr>
        <p:spPr>
          <a:xfrm rot="0">
            <a:off x="625653" y="3795147"/>
            <a:ext cx="11350654" cy="1517196"/>
          </a:xfrm>
          <a:prstGeom prst="rect">
            <a:avLst/>
          </a:prstGeom>
        </p:spPr>
        <p:txBody>
          <a:bodyPr anchor="t" rtlCol="false" tIns="0" lIns="0" bIns="0" rIns="0">
            <a:spAutoFit/>
          </a:bodyPr>
          <a:lstStyle/>
          <a:p>
            <a:pPr algn="l" marL="0" indent="0" lvl="1">
              <a:lnSpc>
                <a:spcPts val="3000"/>
              </a:lnSpc>
              <a:spcBef>
                <a:spcPct val="0"/>
              </a:spcBef>
            </a:pPr>
            <a:r>
              <a:rPr lang="en-US" b="true" sz="2142" strike="noStrike" u="none">
                <a:solidFill>
                  <a:srgbClr val="FFFFFF"/>
                </a:solidFill>
                <a:latin typeface="Open Sans Bold"/>
                <a:ea typeface="Open Sans Bold"/>
                <a:cs typeface="Open Sans Bold"/>
                <a:sym typeface="Open Sans Bold"/>
              </a:rPr>
              <a:t>LES SECTEURS D'ACTIVITÉ DANS LESQUELS LES TECHNICIENNES EXERCENT SONT INFINIS ET TOUTE ENTREPRISE DISPOSE AU MINIMUM D'UN.E AGENT TECHNICIENNE. IL PEUT S'AGIR DU MONDE DE L'INDUSTRIE AUTOMOBILE, DE L'INFORMATIQUE ET DES TÉLÉCOMS, DE LA QUALITÉ, DE LA DISTRIBUTION OU ENCORE DU BTP.</a:t>
            </a:r>
          </a:p>
        </p:txBody>
      </p:sp>
      <p:sp>
        <p:nvSpPr>
          <p:cNvPr name="TextBox 12" id="12"/>
          <p:cNvSpPr txBox="true"/>
          <p:nvPr/>
        </p:nvSpPr>
        <p:spPr>
          <a:xfrm rot="0">
            <a:off x="625653" y="5956693"/>
            <a:ext cx="11350654" cy="673605"/>
          </a:xfrm>
          <a:prstGeom prst="rect">
            <a:avLst/>
          </a:prstGeom>
        </p:spPr>
        <p:txBody>
          <a:bodyPr anchor="t" rtlCol="false" tIns="0" lIns="0" bIns="0" rIns="0">
            <a:spAutoFit/>
          </a:bodyPr>
          <a:lstStyle/>
          <a:p>
            <a:pPr algn="l" marL="0" indent="0" lvl="1">
              <a:lnSpc>
                <a:spcPts val="2772"/>
              </a:lnSpc>
              <a:spcBef>
                <a:spcPct val="0"/>
              </a:spcBef>
            </a:pPr>
            <a:r>
              <a:rPr lang="en-US" b="true" sz="1980">
                <a:solidFill>
                  <a:srgbClr val="FFFFFF"/>
                </a:solidFill>
                <a:latin typeface="Open Sans Bold"/>
                <a:ea typeface="Open Sans Bold"/>
                <a:cs typeface="Open Sans Bold"/>
                <a:sym typeface="Open Sans Bold"/>
              </a:rPr>
              <a:t>LA PROFESSION DE TECHNICIENNE OFFRE DES POSSIBILITÉS DE PROGRESSION DE CARRIÈRE : CHEFFE D'ÉQUIPE, CHEFFE DE SECTEUR OU RESPONSABLE D'UN PARC INFORMATIQUE...</a:t>
            </a:r>
          </a:p>
        </p:txBody>
      </p:sp>
      <p:sp>
        <p:nvSpPr>
          <p:cNvPr name="TextBox 13" id="13"/>
          <p:cNvSpPr txBox="true"/>
          <p:nvPr/>
        </p:nvSpPr>
        <p:spPr>
          <a:xfrm rot="0">
            <a:off x="625653" y="7349375"/>
            <a:ext cx="11350654" cy="1322760"/>
          </a:xfrm>
          <a:prstGeom prst="rect">
            <a:avLst/>
          </a:prstGeom>
        </p:spPr>
        <p:txBody>
          <a:bodyPr anchor="t" rtlCol="false" tIns="0" lIns="0" bIns="0" rIns="0">
            <a:spAutoFit/>
          </a:bodyPr>
          <a:lstStyle/>
          <a:p>
            <a:pPr algn="l" marL="0" indent="0" lvl="1">
              <a:lnSpc>
                <a:spcPts val="2691"/>
              </a:lnSpc>
              <a:spcBef>
                <a:spcPct val="0"/>
              </a:spcBef>
            </a:pPr>
            <a:r>
              <a:rPr lang="en-US" b="true" sz="1922" strike="noStrike" u="none">
                <a:solidFill>
                  <a:srgbClr val="FFFFFF"/>
                </a:solidFill>
                <a:latin typeface="Open Sans Bold"/>
                <a:ea typeface="Open Sans Bold"/>
                <a:cs typeface="Open Sans Bold"/>
                <a:sym typeface="Open Sans Bold"/>
              </a:rPr>
              <a:t>LE SECTEUR EST EN PLEINE EXPANSION ET PÂTIT DU FAIBLE NOMBRE DE CANDIDATES. LA TECHNICIENNE, QUELLE QUE SOIT SA SPÉCIALITÉ, DISPOSE D'UN SAVOIR-FAIRE GÉNÉRAL TRÈS APPRÉCIABLE AU SEIN D'UNE ENTREPRISE. C'EST POURQUOI ENVIRON 300 000 POSTES SONT DÉPLOYÉS TOUS LES ANS DANS LES SECTEURS DE LA TECHNIQUE ET DE LA MAINTENANCE.</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sp>
        <p:nvSpPr>
          <p:cNvPr name="Freeform 2" id="2"/>
          <p:cNvSpPr/>
          <p:nvPr/>
        </p:nvSpPr>
        <p:spPr>
          <a:xfrm flipH="false" flipV="false" rot="0">
            <a:off x="15541593"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2"/>
            <a:stretch>
              <a:fillRect l="0" t="0" r="0" b="0"/>
            </a:stretch>
          </a:blipFill>
        </p:spPr>
      </p:sp>
      <p:sp>
        <p:nvSpPr>
          <p:cNvPr name="TextBox 3" id="3"/>
          <p:cNvSpPr txBox="true"/>
          <p:nvPr/>
        </p:nvSpPr>
        <p:spPr>
          <a:xfrm rot="0">
            <a:off x="1028700" y="1256438"/>
            <a:ext cx="11088999" cy="1730375"/>
          </a:xfrm>
          <a:prstGeom prst="rect">
            <a:avLst/>
          </a:prstGeom>
        </p:spPr>
        <p:txBody>
          <a:bodyPr anchor="t" rtlCol="false" tIns="0" lIns="0" bIns="0" rIns="0">
            <a:spAutoFit/>
          </a:bodyPr>
          <a:lstStyle/>
          <a:p>
            <a:pPr algn="l">
              <a:lnSpc>
                <a:spcPts val="6999"/>
              </a:lnSpc>
              <a:spcBef>
                <a:spcPct val="0"/>
              </a:spcBef>
            </a:pPr>
            <a:r>
              <a:rPr lang="en-US" b="true" sz="4999">
                <a:solidFill>
                  <a:srgbClr val="FFFFFF"/>
                </a:solidFill>
                <a:latin typeface="Montserrat Bold"/>
                <a:ea typeface="Montserrat Bold"/>
                <a:cs typeface="Montserrat Bold"/>
                <a:sym typeface="Montserrat Bold"/>
              </a:rPr>
              <a:t>LA FORMATION ACADÉMIQUE D'UNE TECHNICIENNE</a:t>
            </a:r>
          </a:p>
        </p:txBody>
      </p:sp>
      <p:sp>
        <p:nvSpPr>
          <p:cNvPr name="TextBox 4" id="4"/>
          <p:cNvSpPr txBox="true"/>
          <p:nvPr/>
        </p:nvSpPr>
        <p:spPr>
          <a:xfrm rot="0">
            <a:off x="1028700" y="1000125"/>
            <a:ext cx="5773033" cy="264160"/>
          </a:xfrm>
          <a:prstGeom prst="rect">
            <a:avLst/>
          </a:prstGeom>
        </p:spPr>
        <p:txBody>
          <a:bodyPr anchor="t" rtlCol="false" tIns="0" lIns="0" bIns="0" rIns="0">
            <a:spAutoFit/>
          </a:bodyPr>
          <a:lstStyle/>
          <a:p>
            <a:pPr algn="l">
              <a:lnSpc>
                <a:spcPts val="2239"/>
              </a:lnSpc>
              <a:spcBef>
                <a:spcPct val="0"/>
              </a:spcBef>
            </a:pPr>
            <a:r>
              <a:rPr lang="en-US" b="true" sz="1599">
                <a:solidFill>
                  <a:srgbClr val="FFFFFF"/>
                </a:solidFill>
                <a:latin typeface="Open Sans Bold"/>
                <a:ea typeface="Open Sans Bold"/>
                <a:cs typeface="Open Sans Bold"/>
                <a:sym typeface="Open Sans Bold"/>
              </a:rPr>
              <a:t>ELLES BOUGENT POUR DEMAIN</a:t>
            </a:r>
          </a:p>
        </p:txBody>
      </p:sp>
      <p:sp>
        <p:nvSpPr>
          <p:cNvPr name="TextBox 5" id="5"/>
          <p:cNvSpPr txBox="true"/>
          <p:nvPr/>
        </p:nvSpPr>
        <p:spPr>
          <a:xfrm rot="0">
            <a:off x="1028700" y="3560318"/>
            <a:ext cx="10342976" cy="5131305"/>
          </a:xfrm>
          <a:prstGeom prst="rect">
            <a:avLst/>
          </a:prstGeom>
        </p:spPr>
        <p:txBody>
          <a:bodyPr anchor="t" rtlCol="false" tIns="0" lIns="0" bIns="0" rIns="0">
            <a:spAutoFit/>
          </a:bodyPr>
          <a:lstStyle/>
          <a:p>
            <a:pPr algn="l">
              <a:lnSpc>
                <a:spcPts val="2772"/>
              </a:lnSpc>
            </a:pPr>
            <a:r>
              <a:rPr lang="en-US" b="true" sz="1980">
                <a:solidFill>
                  <a:srgbClr val="FFFFFF"/>
                </a:solidFill>
                <a:latin typeface="Open Sans Bold"/>
                <a:ea typeface="Open Sans Bold"/>
                <a:cs typeface="Open Sans Bold"/>
                <a:sym typeface="Open Sans Bold"/>
              </a:rPr>
              <a:t>VARIE SELON LE DEGRÉ DE QUALIFICATION DE CELLE-CI. </a:t>
            </a:r>
          </a:p>
          <a:p>
            <a:pPr algn="l">
              <a:lnSpc>
                <a:spcPts val="2772"/>
              </a:lnSpc>
            </a:pPr>
          </a:p>
          <a:p>
            <a:pPr algn="l">
              <a:lnSpc>
                <a:spcPts val="2772"/>
              </a:lnSpc>
            </a:pPr>
            <a:r>
              <a:rPr lang="en-US" b="true" sz="1980">
                <a:solidFill>
                  <a:srgbClr val="FFFFFF"/>
                </a:solidFill>
                <a:latin typeface="Open Sans Bold"/>
                <a:ea typeface="Open Sans Bold"/>
                <a:cs typeface="Open Sans Bold"/>
                <a:sym typeface="Open Sans Bold"/>
              </a:rPr>
              <a:t>LES TECHNICIENNES EXPÉRIMENTÉES SONT QUALIFIÉES DE « TECHNICIENNES SUPÉRIEURES ». ELLES SONT GÉNÉRALEMENT TITULAIRES SOIT D'UN BREVET TECHNICIEN SUPÉRIEUR (BTS), SOIT D'UN BACHELOR UNIVERSITAIRE DE TECHNOLOGIE (BUT) QUI REMPLACE LE DUT OU D'UNE LICENCE PROFESSIONNELLE. </a:t>
            </a:r>
          </a:p>
          <a:p>
            <a:pPr algn="l">
              <a:lnSpc>
                <a:spcPts val="2772"/>
              </a:lnSpc>
            </a:pPr>
          </a:p>
          <a:p>
            <a:pPr algn="l">
              <a:lnSpc>
                <a:spcPts val="2772"/>
              </a:lnSpc>
            </a:pPr>
            <a:r>
              <a:rPr lang="en-US" b="true" sz="1980">
                <a:solidFill>
                  <a:srgbClr val="FFFFFF"/>
                </a:solidFill>
                <a:latin typeface="Open Sans Bold"/>
                <a:ea typeface="Open Sans Bold"/>
                <a:cs typeface="Open Sans Bold"/>
                <a:sym typeface="Open Sans Bold"/>
              </a:rPr>
              <a:t>DE NOMBREUX BACS PROFESSIONNELS (BAC PRO) PERMETTENT L'ACCÈS À CETTE PROFESSION. ILS OFFRENT CEPENDANT AUX JEUNES DIPLÔMÉES DES CHANCES D'ÉVOLUTION PLUS RÉDUITES QUE POUR LES DÉTENTEURS D'UN BTS OU D'UN DUT.</a:t>
            </a:r>
          </a:p>
          <a:p>
            <a:pPr algn="l">
              <a:lnSpc>
                <a:spcPts val="2772"/>
              </a:lnSpc>
            </a:pPr>
          </a:p>
          <a:p>
            <a:pPr algn="l">
              <a:lnSpc>
                <a:spcPts val="2772"/>
              </a:lnSpc>
            </a:pPr>
            <a:r>
              <a:rPr lang="en-US" b="true" sz="1980">
                <a:solidFill>
                  <a:srgbClr val="FFFFFF"/>
                </a:solidFill>
                <a:latin typeface="Open Sans Bold"/>
                <a:ea typeface="Open Sans Bold"/>
                <a:cs typeface="Open Sans Bold"/>
                <a:sym typeface="Open Sans Bold"/>
              </a:rPr>
              <a:t>AU COURS DU CURSUS, IL PEUT ÊTRE PERTINENT DE FAVORISER LES FORMATIONS EN APPRENTISSAGE, PUISQUE 80 % DES APPRENTIES SONT RECRUTÉES APRÈS L'OBTENTION DE LEUR DIPLÔME.</a:t>
            </a:r>
          </a:p>
          <a:p>
            <a:pPr algn="l" marL="0" indent="0" lvl="1">
              <a:lnSpc>
                <a:spcPts val="2772"/>
              </a:lnSpc>
              <a:spcBef>
                <a:spcPct val="0"/>
              </a:spcBef>
            </a:pPr>
          </a:p>
        </p:txBody>
      </p:sp>
      <p:grpSp>
        <p:nvGrpSpPr>
          <p:cNvPr name="Group 6" id="6"/>
          <p:cNvGrpSpPr/>
          <p:nvPr/>
        </p:nvGrpSpPr>
        <p:grpSpPr>
          <a:xfrm rot="0">
            <a:off x="14546696" y="1313396"/>
            <a:ext cx="5541121" cy="5541121"/>
            <a:chOff x="0" y="0"/>
            <a:chExt cx="1913890" cy="1913890"/>
          </a:xfrm>
        </p:grpSpPr>
        <p:sp>
          <p:nvSpPr>
            <p:cNvPr name="Freeform 7" id="7"/>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4B99D2"/>
            </a:solidFill>
          </p:spPr>
        </p:sp>
      </p:grpSp>
      <p:grpSp>
        <p:nvGrpSpPr>
          <p:cNvPr name="Group 8" id="8"/>
          <p:cNvGrpSpPr/>
          <p:nvPr/>
        </p:nvGrpSpPr>
        <p:grpSpPr>
          <a:xfrm rot="0">
            <a:off x="12884617" y="2158201"/>
            <a:ext cx="4958333" cy="6614882"/>
            <a:chOff x="0" y="0"/>
            <a:chExt cx="6611111" cy="8819842"/>
          </a:xfrm>
        </p:grpSpPr>
        <p:pic>
          <p:nvPicPr>
            <p:cNvPr name="Picture 9" id="9"/>
            <p:cNvPicPr>
              <a:picLocks noChangeAspect="true"/>
            </p:cNvPicPr>
            <p:nvPr/>
          </p:nvPicPr>
          <p:blipFill>
            <a:blip r:embed="rId3"/>
            <a:srcRect l="28918" t="0" r="28918" b="0"/>
            <a:stretch>
              <a:fillRect/>
            </a:stretch>
          </p:blipFill>
          <p:spPr>
            <a:xfrm flipH="false" flipV="false">
              <a:off x="0" y="0"/>
              <a:ext cx="6611111" cy="8819842"/>
            </a:xfrm>
            <a:prstGeom prst="rect">
              <a:avLst/>
            </a:prstGeom>
          </p:spPr>
        </p:pic>
      </p:grpSp>
      <p:grpSp>
        <p:nvGrpSpPr>
          <p:cNvPr name="Group 10" id="10"/>
          <p:cNvGrpSpPr/>
          <p:nvPr/>
        </p:nvGrpSpPr>
        <p:grpSpPr>
          <a:xfrm rot="-10800000">
            <a:off x="13141803" y="393652"/>
            <a:ext cx="1153016" cy="1153016"/>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4000" y="1490281"/>
            <a:ext cx="7306439" cy="730643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0" t="0" r="-50039" b="0"/>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B99D2"/>
            </a:solidFill>
          </p:spPr>
        </p:sp>
      </p:grpSp>
      <p:sp>
        <p:nvSpPr>
          <p:cNvPr name="TextBox 5" id="5"/>
          <p:cNvSpPr txBox="true"/>
          <p:nvPr/>
        </p:nvSpPr>
        <p:spPr>
          <a:xfrm rot="0">
            <a:off x="1197372" y="7668521"/>
            <a:ext cx="7583643" cy="357740"/>
          </a:xfrm>
          <a:prstGeom prst="rect">
            <a:avLst/>
          </a:prstGeom>
        </p:spPr>
        <p:txBody>
          <a:bodyPr anchor="t" rtlCol="false" tIns="0" lIns="0" bIns="0" rIns="0">
            <a:spAutoFit/>
          </a:bodyPr>
          <a:lstStyle/>
          <a:p>
            <a:pPr algn="l">
              <a:lnSpc>
                <a:spcPts val="2857"/>
              </a:lnSpc>
              <a:spcBef>
                <a:spcPct val="0"/>
              </a:spcBef>
            </a:pPr>
            <a:r>
              <a:rPr lang="en-US" b="true" sz="2040">
                <a:solidFill>
                  <a:srgbClr val="FFFFFF"/>
                </a:solidFill>
                <a:latin typeface="Open Sans Bold"/>
                <a:ea typeface="Open Sans Bold"/>
                <a:cs typeface="Open Sans Bold"/>
                <a:sym typeface="Open Sans Bold"/>
              </a:rPr>
              <a:t>ELLES BOUGENT POUR DEMAIN</a:t>
            </a:r>
          </a:p>
        </p:txBody>
      </p:sp>
      <p:grpSp>
        <p:nvGrpSpPr>
          <p:cNvPr name="Group 6" id="6"/>
          <p:cNvGrpSpPr/>
          <p:nvPr/>
        </p:nvGrpSpPr>
        <p:grpSpPr>
          <a:xfrm rot="-10800000">
            <a:off x="16169829" y="7560552"/>
            <a:ext cx="621302" cy="62130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8" id="8"/>
          <p:cNvGrpSpPr/>
          <p:nvPr/>
        </p:nvGrpSpPr>
        <p:grpSpPr>
          <a:xfrm rot="-10800000">
            <a:off x="8567492" y="1262781"/>
            <a:ext cx="1153016" cy="1153016"/>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10" id="10"/>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11" id="11"/>
          <p:cNvSpPr txBox="true"/>
          <p:nvPr/>
        </p:nvSpPr>
        <p:spPr>
          <a:xfrm rot="0">
            <a:off x="1197372" y="5232521"/>
            <a:ext cx="7107515" cy="2051209"/>
          </a:xfrm>
          <a:prstGeom prst="rect">
            <a:avLst/>
          </a:prstGeom>
        </p:spPr>
        <p:txBody>
          <a:bodyPr anchor="t" rtlCol="false" tIns="0" lIns="0" bIns="0" rIns="0">
            <a:spAutoFit/>
          </a:bodyPr>
          <a:lstStyle/>
          <a:p>
            <a:pPr algn="l">
              <a:lnSpc>
                <a:spcPts val="8216"/>
              </a:lnSpc>
              <a:spcBef>
                <a:spcPct val="0"/>
              </a:spcBef>
            </a:pPr>
            <a:r>
              <a:rPr lang="en-US" b="true" sz="5868">
                <a:solidFill>
                  <a:srgbClr val="FFFFFF"/>
                </a:solidFill>
                <a:latin typeface="Montserrat Bold"/>
                <a:ea typeface="Montserrat Bold"/>
                <a:cs typeface="Montserrat Bold"/>
                <a:sym typeface="Montserrat Bold"/>
              </a:rPr>
              <a:t>PORTRAITS DE MARRAINES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p:nvPr/>
        </p:nvGrpSpPr>
        <p:grpSpPr>
          <a:xfrm rot="0">
            <a:off x="1028700" y="3006760"/>
            <a:ext cx="5550077" cy="5130253"/>
            <a:chOff x="0" y="0"/>
            <a:chExt cx="7400102" cy="6840338"/>
          </a:xfrm>
        </p:grpSpPr>
        <p:pic>
          <p:nvPicPr>
            <p:cNvPr name="Picture 3" id="3"/>
            <p:cNvPicPr>
              <a:picLocks noChangeAspect="true"/>
            </p:cNvPicPr>
            <p:nvPr/>
          </p:nvPicPr>
          <p:blipFill>
            <a:blip r:embed="rId2"/>
            <a:srcRect l="28920" t="0" r="28920" b="0"/>
            <a:stretch>
              <a:fillRect/>
            </a:stretch>
          </p:blipFill>
          <p:spPr>
            <a:xfrm flipH="false" flipV="false">
              <a:off x="0" y="0"/>
              <a:ext cx="7400102" cy="6840338"/>
            </a:xfrm>
            <a:prstGeom prst="rect">
              <a:avLst/>
            </a:prstGeom>
          </p:spPr>
        </p:pic>
      </p:grpSp>
      <p:sp>
        <p:nvSpPr>
          <p:cNvPr name="TextBox 4" id="4"/>
          <p:cNvSpPr txBox="true"/>
          <p:nvPr/>
        </p:nvSpPr>
        <p:spPr>
          <a:xfrm rot="0">
            <a:off x="1028700" y="1833382"/>
            <a:ext cx="7015690" cy="669925"/>
          </a:xfrm>
          <a:prstGeom prst="rect">
            <a:avLst/>
          </a:prstGeom>
        </p:spPr>
        <p:txBody>
          <a:bodyPr anchor="t" rtlCol="false" tIns="0" lIns="0" bIns="0" rIns="0">
            <a:spAutoFit/>
          </a:bodyPr>
          <a:lstStyle/>
          <a:p>
            <a:pPr algn="l">
              <a:lnSpc>
                <a:spcPts val="5599"/>
              </a:lnSpc>
              <a:spcBef>
                <a:spcPct val="0"/>
              </a:spcBef>
            </a:pPr>
            <a:r>
              <a:rPr lang="en-US" b="true" sz="3999">
                <a:solidFill>
                  <a:srgbClr val="FFFFFF"/>
                </a:solidFill>
                <a:latin typeface="Montserrat Bold"/>
                <a:ea typeface="Montserrat Bold"/>
                <a:cs typeface="Montserrat Bold"/>
                <a:sym typeface="Montserrat Bold"/>
              </a:rPr>
              <a:t>INTERVENANTE</a:t>
            </a:r>
          </a:p>
        </p:txBody>
      </p:sp>
      <p:sp>
        <p:nvSpPr>
          <p:cNvPr name="TextBox 5" id="5"/>
          <p:cNvSpPr txBox="true"/>
          <p:nvPr/>
        </p:nvSpPr>
        <p:spPr>
          <a:xfrm rot="0">
            <a:off x="1028700" y="1131072"/>
            <a:ext cx="5273507" cy="264160"/>
          </a:xfrm>
          <a:prstGeom prst="rect">
            <a:avLst/>
          </a:prstGeom>
        </p:spPr>
        <p:txBody>
          <a:bodyPr anchor="t" rtlCol="false" tIns="0" lIns="0" bIns="0" rIns="0">
            <a:spAutoFit/>
          </a:bodyPr>
          <a:lstStyle/>
          <a:p>
            <a:pPr algn="l">
              <a:lnSpc>
                <a:spcPts val="2239"/>
              </a:lnSpc>
              <a:spcBef>
                <a:spcPct val="0"/>
              </a:spcBef>
            </a:pPr>
            <a:r>
              <a:rPr lang="en-US" b="true" sz="1599">
                <a:solidFill>
                  <a:srgbClr val="FFFFFF"/>
                </a:solidFill>
                <a:latin typeface="Open Sans Bold"/>
                <a:ea typeface="Open Sans Bold"/>
                <a:cs typeface="Open Sans Bold"/>
                <a:sym typeface="Open Sans Bold"/>
              </a:rPr>
              <a:t>ELLES BOUGENT POUR DEMAIN</a:t>
            </a:r>
          </a:p>
        </p:txBody>
      </p:sp>
      <p:grpSp>
        <p:nvGrpSpPr>
          <p:cNvPr name="Group 6" id="6"/>
          <p:cNvGrpSpPr/>
          <p:nvPr/>
        </p:nvGrpSpPr>
        <p:grpSpPr>
          <a:xfrm rot="-10800000">
            <a:off x="3227230" y="7560505"/>
            <a:ext cx="1153016" cy="1153016"/>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8" id="8"/>
          <p:cNvSpPr/>
          <p:nvPr/>
        </p:nvSpPr>
        <p:spPr>
          <a:xfrm flipH="false" flipV="false" rot="0">
            <a:off x="15504963" y="948488"/>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9" id="9"/>
          <p:cNvSpPr txBox="true"/>
          <p:nvPr/>
        </p:nvSpPr>
        <p:spPr>
          <a:xfrm rot="0">
            <a:off x="8044390" y="3930799"/>
            <a:ext cx="8906718" cy="5827184"/>
          </a:xfrm>
          <a:prstGeom prst="rect">
            <a:avLst/>
          </a:prstGeom>
        </p:spPr>
        <p:txBody>
          <a:bodyPr anchor="t" rtlCol="false" tIns="0" lIns="0" bIns="0" rIns="0">
            <a:spAutoFit/>
          </a:bodyPr>
          <a:lstStyle/>
          <a:p>
            <a:pPr algn="l">
              <a:lnSpc>
                <a:spcPts val="5366"/>
              </a:lnSpc>
              <a:spcBef>
                <a:spcPct val="0"/>
              </a:spcBef>
            </a:pPr>
            <a:r>
              <a:rPr lang="en-US" b="true" sz="3833">
                <a:solidFill>
                  <a:srgbClr val="FFFFFF"/>
                </a:solidFill>
                <a:latin typeface="Montserrat Bold"/>
                <a:ea typeface="Montserrat Bold"/>
                <a:cs typeface="Montserrat Bold"/>
                <a:sym typeface="Montserrat Bold"/>
              </a:rPr>
              <a:t>MON TRAVAIL AU QUOTIDIEN : </a:t>
            </a:r>
          </a:p>
          <a:p>
            <a:pPr algn="l">
              <a:lnSpc>
                <a:spcPts val="3576"/>
              </a:lnSpc>
              <a:spcBef>
                <a:spcPct val="0"/>
              </a:spcBef>
            </a:pPr>
            <a:r>
              <a:rPr lang="en-US" b="true" sz="2554">
                <a:solidFill>
                  <a:srgbClr val="FFFFFF"/>
                </a:solidFill>
                <a:latin typeface="Open Sans Bold"/>
                <a:ea typeface="Open Sans Bold"/>
                <a:cs typeface="Open Sans Bold"/>
                <a:sym typeface="Open Sans Bold"/>
              </a:rPr>
              <a:t>(ENTREPRISE, SERVICE, DOMAINE D’ACTIVITÉ)</a:t>
            </a:r>
          </a:p>
          <a:p>
            <a:pPr algn="l">
              <a:lnSpc>
                <a:spcPts val="5366"/>
              </a:lnSpc>
              <a:spcBef>
                <a:spcPct val="0"/>
              </a:spcBef>
            </a:pPr>
          </a:p>
          <a:p>
            <a:pPr algn="l">
              <a:lnSpc>
                <a:spcPts val="5366"/>
              </a:lnSpc>
              <a:spcBef>
                <a:spcPct val="0"/>
              </a:spcBef>
            </a:pPr>
            <a:r>
              <a:rPr lang="en-US" b="true" sz="3833">
                <a:solidFill>
                  <a:srgbClr val="FFFFFF"/>
                </a:solidFill>
                <a:latin typeface="Montserrat Bold"/>
                <a:ea typeface="Montserrat Bold"/>
                <a:cs typeface="Montserrat Bold"/>
                <a:sym typeface="Montserrat Bold"/>
              </a:rPr>
              <a:t>MA FORMATION INITIALE :</a:t>
            </a:r>
          </a:p>
          <a:p>
            <a:pPr algn="l">
              <a:lnSpc>
                <a:spcPts val="5366"/>
              </a:lnSpc>
              <a:spcBef>
                <a:spcPct val="0"/>
              </a:spcBef>
            </a:pPr>
          </a:p>
          <a:p>
            <a:pPr algn="l">
              <a:lnSpc>
                <a:spcPts val="5366"/>
              </a:lnSpc>
              <a:spcBef>
                <a:spcPct val="0"/>
              </a:spcBef>
            </a:pPr>
            <a:r>
              <a:rPr lang="en-US" b="true" sz="3833">
                <a:solidFill>
                  <a:srgbClr val="FFFFFF"/>
                </a:solidFill>
                <a:latin typeface="Montserrat Bold"/>
                <a:ea typeface="Montserrat Bold"/>
                <a:cs typeface="Montserrat Bold"/>
                <a:sym typeface="Montserrat Bold"/>
              </a:rPr>
              <a:t>MES MOTIVATIONS, MA PASSION :</a:t>
            </a:r>
          </a:p>
          <a:p>
            <a:pPr algn="l">
              <a:lnSpc>
                <a:spcPts val="5366"/>
              </a:lnSpc>
              <a:spcBef>
                <a:spcPct val="0"/>
              </a:spcBef>
            </a:pPr>
          </a:p>
          <a:p>
            <a:pPr algn="l">
              <a:lnSpc>
                <a:spcPts val="5366"/>
              </a:lnSpc>
              <a:spcBef>
                <a:spcPct val="0"/>
              </a:spcBef>
            </a:pPr>
            <a:r>
              <a:rPr lang="en-US" b="true" sz="3833">
                <a:solidFill>
                  <a:srgbClr val="FFFFFF"/>
                </a:solidFill>
                <a:latin typeface="Montserrat Bold"/>
                <a:ea typeface="Montserrat Bold"/>
                <a:cs typeface="Montserrat Bold"/>
                <a:sym typeface="Montserrat Bold"/>
              </a:rPr>
              <a:t>MES CONSEILS AUX JEUNES FILLES :</a:t>
            </a:r>
          </a:p>
        </p:txBody>
      </p:sp>
      <p:sp>
        <p:nvSpPr>
          <p:cNvPr name="TextBox 10" id="10"/>
          <p:cNvSpPr txBox="true"/>
          <p:nvPr/>
        </p:nvSpPr>
        <p:spPr>
          <a:xfrm rot="0">
            <a:off x="8044390" y="2940085"/>
            <a:ext cx="7015690" cy="669925"/>
          </a:xfrm>
          <a:prstGeom prst="rect">
            <a:avLst/>
          </a:prstGeom>
        </p:spPr>
        <p:txBody>
          <a:bodyPr anchor="t" rtlCol="false" tIns="0" lIns="0" bIns="0" rIns="0">
            <a:spAutoFit/>
          </a:bodyPr>
          <a:lstStyle/>
          <a:p>
            <a:pPr algn="l">
              <a:lnSpc>
                <a:spcPts val="5599"/>
              </a:lnSpc>
              <a:spcBef>
                <a:spcPct val="0"/>
              </a:spcBef>
            </a:pPr>
            <a:r>
              <a:rPr lang="en-US" b="true" sz="3999">
                <a:solidFill>
                  <a:srgbClr val="FFFFFF"/>
                </a:solidFill>
                <a:latin typeface="Montserrat Bold"/>
                <a:ea typeface="Montserrat Bold"/>
                <a:cs typeface="Montserrat Bold"/>
                <a:sym typeface="Montserrat Bold"/>
              </a:rPr>
              <a:t>PRÉNOM NOM</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p:nvPr/>
        </p:nvGrpSpPr>
        <p:grpSpPr>
          <a:xfrm rot="0">
            <a:off x="1028700" y="3006760"/>
            <a:ext cx="5550077" cy="5130253"/>
            <a:chOff x="0" y="0"/>
            <a:chExt cx="7400102" cy="6840338"/>
          </a:xfrm>
        </p:grpSpPr>
        <p:pic>
          <p:nvPicPr>
            <p:cNvPr name="Picture 3" id="3"/>
            <p:cNvPicPr>
              <a:picLocks noChangeAspect="true"/>
            </p:cNvPicPr>
            <p:nvPr/>
          </p:nvPicPr>
          <p:blipFill>
            <a:blip r:embed="rId2"/>
            <a:srcRect l="28920" t="0" r="28920" b="0"/>
            <a:stretch>
              <a:fillRect/>
            </a:stretch>
          </p:blipFill>
          <p:spPr>
            <a:xfrm flipH="false" flipV="false">
              <a:off x="0" y="0"/>
              <a:ext cx="7400102" cy="6840338"/>
            </a:xfrm>
            <a:prstGeom prst="rect">
              <a:avLst/>
            </a:prstGeom>
          </p:spPr>
        </p:pic>
      </p:grpSp>
      <p:sp>
        <p:nvSpPr>
          <p:cNvPr name="TextBox 4" id="4"/>
          <p:cNvSpPr txBox="true"/>
          <p:nvPr/>
        </p:nvSpPr>
        <p:spPr>
          <a:xfrm rot="0">
            <a:off x="1028700" y="1833382"/>
            <a:ext cx="7015690" cy="669925"/>
          </a:xfrm>
          <a:prstGeom prst="rect">
            <a:avLst/>
          </a:prstGeom>
        </p:spPr>
        <p:txBody>
          <a:bodyPr anchor="t" rtlCol="false" tIns="0" lIns="0" bIns="0" rIns="0">
            <a:spAutoFit/>
          </a:bodyPr>
          <a:lstStyle/>
          <a:p>
            <a:pPr algn="l">
              <a:lnSpc>
                <a:spcPts val="5599"/>
              </a:lnSpc>
              <a:spcBef>
                <a:spcPct val="0"/>
              </a:spcBef>
            </a:pPr>
            <a:r>
              <a:rPr lang="en-US" b="true" sz="3999">
                <a:solidFill>
                  <a:srgbClr val="FFFFFF"/>
                </a:solidFill>
                <a:latin typeface="Montserrat Bold"/>
                <a:ea typeface="Montserrat Bold"/>
                <a:cs typeface="Montserrat Bold"/>
                <a:sym typeface="Montserrat Bold"/>
              </a:rPr>
              <a:t>INTERVENANTE</a:t>
            </a:r>
          </a:p>
        </p:txBody>
      </p:sp>
      <p:sp>
        <p:nvSpPr>
          <p:cNvPr name="TextBox 5" id="5"/>
          <p:cNvSpPr txBox="true"/>
          <p:nvPr/>
        </p:nvSpPr>
        <p:spPr>
          <a:xfrm rot="0">
            <a:off x="1028700" y="1131072"/>
            <a:ext cx="5273507" cy="264160"/>
          </a:xfrm>
          <a:prstGeom prst="rect">
            <a:avLst/>
          </a:prstGeom>
        </p:spPr>
        <p:txBody>
          <a:bodyPr anchor="t" rtlCol="false" tIns="0" lIns="0" bIns="0" rIns="0">
            <a:spAutoFit/>
          </a:bodyPr>
          <a:lstStyle/>
          <a:p>
            <a:pPr algn="l">
              <a:lnSpc>
                <a:spcPts val="2239"/>
              </a:lnSpc>
              <a:spcBef>
                <a:spcPct val="0"/>
              </a:spcBef>
            </a:pPr>
            <a:r>
              <a:rPr lang="en-US" b="true" sz="1599">
                <a:solidFill>
                  <a:srgbClr val="FFFFFF"/>
                </a:solidFill>
                <a:latin typeface="Open Sans Bold"/>
                <a:ea typeface="Open Sans Bold"/>
                <a:cs typeface="Open Sans Bold"/>
                <a:sym typeface="Open Sans Bold"/>
              </a:rPr>
              <a:t>ELLES BOUGENT POUR DEMAIN</a:t>
            </a:r>
          </a:p>
        </p:txBody>
      </p:sp>
      <p:grpSp>
        <p:nvGrpSpPr>
          <p:cNvPr name="Group 6" id="6"/>
          <p:cNvGrpSpPr/>
          <p:nvPr/>
        </p:nvGrpSpPr>
        <p:grpSpPr>
          <a:xfrm rot="-10800000">
            <a:off x="3227230" y="7560505"/>
            <a:ext cx="1153016" cy="1153016"/>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8" id="8"/>
          <p:cNvSpPr/>
          <p:nvPr/>
        </p:nvSpPr>
        <p:spPr>
          <a:xfrm flipH="false" flipV="false" rot="0">
            <a:off x="15504963" y="948488"/>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9" id="9"/>
          <p:cNvSpPr txBox="true"/>
          <p:nvPr/>
        </p:nvSpPr>
        <p:spPr>
          <a:xfrm rot="0">
            <a:off x="8044390" y="3930799"/>
            <a:ext cx="8906718" cy="5827184"/>
          </a:xfrm>
          <a:prstGeom prst="rect">
            <a:avLst/>
          </a:prstGeom>
        </p:spPr>
        <p:txBody>
          <a:bodyPr anchor="t" rtlCol="false" tIns="0" lIns="0" bIns="0" rIns="0">
            <a:spAutoFit/>
          </a:bodyPr>
          <a:lstStyle/>
          <a:p>
            <a:pPr algn="l">
              <a:lnSpc>
                <a:spcPts val="5366"/>
              </a:lnSpc>
              <a:spcBef>
                <a:spcPct val="0"/>
              </a:spcBef>
            </a:pPr>
            <a:r>
              <a:rPr lang="en-US" b="true" sz="3833">
                <a:solidFill>
                  <a:srgbClr val="FFFFFF"/>
                </a:solidFill>
                <a:latin typeface="Montserrat Bold"/>
                <a:ea typeface="Montserrat Bold"/>
                <a:cs typeface="Montserrat Bold"/>
                <a:sym typeface="Montserrat Bold"/>
              </a:rPr>
              <a:t>MON TRAVAIL AU QUOTIDIEN : </a:t>
            </a:r>
          </a:p>
          <a:p>
            <a:pPr algn="l">
              <a:lnSpc>
                <a:spcPts val="3576"/>
              </a:lnSpc>
              <a:spcBef>
                <a:spcPct val="0"/>
              </a:spcBef>
            </a:pPr>
            <a:r>
              <a:rPr lang="en-US" b="true" sz="2554">
                <a:solidFill>
                  <a:srgbClr val="FFFFFF"/>
                </a:solidFill>
                <a:latin typeface="Open Sans Bold"/>
                <a:ea typeface="Open Sans Bold"/>
                <a:cs typeface="Open Sans Bold"/>
                <a:sym typeface="Open Sans Bold"/>
              </a:rPr>
              <a:t>(ENTREPRISE, SERVICE, DOMAINE D’ACTIVITÉ)</a:t>
            </a:r>
          </a:p>
          <a:p>
            <a:pPr algn="l">
              <a:lnSpc>
                <a:spcPts val="5366"/>
              </a:lnSpc>
              <a:spcBef>
                <a:spcPct val="0"/>
              </a:spcBef>
            </a:pPr>
          </a:p>
          <a:p>
            <a:pPr algn="l">
              <a:lnSpc>
                <a:spcPts val="5366"/>
              </a:lnSpc>
              <a:spcBef>
                <a:spcPct val="0"/>
              </a:spcBef>
            </a:pPr>
            <a:r>
              <a:rPr lang="en-US" b="true" sz="3833">
                <a:solidFill>
                  <a:srgbClr val="FFFFFF"/>
                </a:solidFill>
                <a:latin typeface="Montserrat Bold"/>
                <a:ea typeface="Montserrat Bold"/>
                <a:cs typeface="Montserrat Bold"/>
                <a:sym typeface="Montserrat Bold"/>
              </a:rPr>
              <a:t>MA FORMATION INITIALE :</a:t>
            </a:r>
          </a:p>
          <a:p>
            <a:pPr algn="l">
              <a:lnSpc>
                <a:spcPts val="5366"/>
              </a:lnSpc>
              <a:spcBef>
                <a:spcPct val="0"/>
              </a:spcBef>
            </a:pPr>
          </a:p>
          <a:p>
            <a:pPr algn="l">
              <a:lnSpc>
                <a:spcPts val="5366"/>
              </a:lnSpc>
              <a:spcBef>
                <a:spcPct val="0"/>
              </a:spcBef>
            </a:pPr>
            <a:r>
              <a:rPr lang="en-US" b="true" sz="3833">
                <a:solidFill>
                  <a:srgbClr val="FFFFFF"/>
                </a:solidFill>
                <a:latin typeface="Montserrat Bold"/>
                <a:ea typeface="Montserrat Bold"/>
                <a:cs typeface="Montserrat Bold"/>
                <a:sym typeface="Montserrat Bold"/>
              </a:rPr>
              <a:t>MES MOTIVATIONS, MA PASSION :</a:t>
            </a:r>
          </a:p>
          <a:p>
            <a:pPr algn="l">
              <a:lnSpc>
                <a:spcPts val="5366"/>
              </a:lnSpc>
              <a:spcBef>
                <a:spcPct val="0"/>
              </a:spcBef>
            </a:pPr>
          </a:p>
          <a:p>
            <a:pPr algn="l">
              <a:lnSpc>
                <a:spcPts val="5366"/>
              </a:lnSpc>
              <a:spcBef>
                <a:spcPct val="0"/>
              </a:spcBef>
            </a:pPr>
            <a:r>
              <a:rPr lang="en-US" b="true" sz="3833">
                <a:solidFill>
                  <a:srgbClr val="FFFFFF"/>
                </a:solidFill>
                <a:latin typeface="Montserrat Bold"/>
                <a:ea typeface="Montserrat Bold"/>
                <a:cs typeface="Montserrat Bold"/>
                <a:sym typeface="Montserrat Bold"/>
              </a:rPr>
              <a:t>MES CONSEILS AUX JEUNES FILLES :</a:t>
            </a:r>
          </a:p>
        </p:txBody>
      </p:sp>
      <p:sp>
        <p:nvSpPr>
          <p:cNvPr name="TextBox 10" id="10"/>
          <p:cNvSpPr txBox="true"/>
          <p:nvPr/>
        </p:nvSpPr>
        <p:spPr>
          <a:xfrm rot="0">
            <a:off x="8044390" y="2940085"/>
            <a:ext cx="7015690" cy="669925"/>
          </a:xfrm>
          <a:prstGeom prst="rect">
            <a:avLst/>
          </a:prstGeom>
        </p:spPr>
        <p:txBody>
          <a:bodyPr anchor="t" rtlCol="false" tIns="0" lIns="0" bIns="0" rIns="0">
            <a:spAutoFit/>
          </a:bodyPr>
          <a:lstStyle/>
          <a:p>
            <a:pPr algn="l">
              <a:lnSpc>
                <a:spcPts val="5599"/>
              </a:lnSpc>
              <a:spcBef>
                <a:spcPct val="0"/>
              </a:spcBef>
            </a:pPr>
            <a:r>
              <a:rPr lang="en-US" b="true" sz="3999">
                <a:solidFill>
                  <a:srgbClr val="FFFFFF"/>
                </a:solidFill>
                <a:latin typeface="Montserrat Bold"/>
                <a:ea typeface="Montserrat Bold"/>
                <a:cs typeface="Montserrat Bold"/>
                <a:sym typeface="Montserrat Bold"/>
              </a:rPr>
              <a:t>PRÉNOM NOM</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4000" y="1490281"/>
            <a:ext cx="7306439" cy="730643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0" t="-20210" r="0" b="-20210"/>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B99D2"/>
            </a:solidFill>
          </p:spPr>
        </p:sp>
      </p:grpSp>
      <p:sp>
        <p:nvSpPr>
          <p:cNvPr name="TextBox 5" id="5"/>
          <p:cNvSpPr txBox="true"/>
          <p:nvPr/>
        </p:nvSpPr>
        <p:spPr>
          <a:xfrm rot="0">
            <a:off x="1197372" y="8134229"/>
            <a:ext cx="7583643" cy="357740"/>
          </a:xfrm>
          <a:prstGeom prst="rect">
            <a:avLst/>
          </a:prstGeom>
        </p:spPr>
        <p:txBody>
          <a:bodyPr anchor="t" rtlCol="false" tIns="0" lIns="0" bIns="0" rIns="0">
            <a:spAutoFit/>
          </a:bodyPr>
          <a:lstStyle/>
          <a:p>
            <a:pPr algn="l">
              <a:lnSpc>
                <a:spcPts val="2857"/>
              </a:lnSpc>
              <a:spcBef>
                <a:spcPct val="0"/>
              </a:spcBef>
            </a:pPr>
            <a:r>
              <a:rPr lang="en-US" b="true" sz="2040">
                <a:solidFill>
                  <a:srgbClr val="FFFFFF"/>
                </a:solidFill>
                <a:latin typeface="Open Sans Bold"/>
                <a:ea typeface="Open Sans Bold"/>
                <a:cs typeface="Open Sans Bold"/>
                <a:sym typeface="Open Sans Bold"/>
              </a:rPr>
              <a:t>ELLES BOUGENT POUR DEMAIN</a:t>
            </a:r>
          </a:p>
        </p:txBody>
      </p:sp>
      <p:grpSp>
        <p:nvGrpSpPr>
          <p:cNvPr name="Group 6" id="6"/>
          <p:cNvGrpSpPr/>
          <p:nvPr/>
        </p:nvGrpSpPr>
        <p:grpSpPr>
          <a:xfrm rot="-10800000">
            <a:off x="16169829" y="7560552"/>
            <a:ext cx="621302" cy="62130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8" id="8"/>
          <p:cNvGrpSpPr/>
          <p:nvPr/>
        </p:nvGrpSpPr>
        <p:grpSpPr>
          <a:xfrm rot="-10800000">
            <a:off x="8567492" y="1262781"/>
            <a:ext cx="1153016" cy="1153016"/>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10" id="10"/>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11" id="11"/>
          <p:cNvSpPr txBox="true"/>
          <p:nvPr/>
        </p:nvSpPr>
        <p:spPr>
          <a:xfrm rot="0">
            <a:off x="1197372" y="3432893"/>
            <a:ext cx="7107515" cy="4127659"/>
          </a:xfrm>
          <a:prstGeom prst="rect">
            <a:avLst/>
          </a:prstGeom>
        </p:spPr>
        <p:txBody>
          <a:bodyPr anchor="t" rtlCol="false" tIns="0" lIns="0" bIns="0" rIns="0">
            <a:spAutoFit/>
          </a:bodyPr>
          <a:lstStyle/>
          <a:p>
            <a:pPr algn="l">
              <a:lnSpc>
                <a:spcPts val="8216"/>
              </a:lnSpc>
              <a:spcBef>
                <a:spcPct val="0"/>
              </a:spcBef>
            </a:pPr>
            <a:r>
              <a:rPr lang="en-US" b="true" sz="5868">
                <a:solidFill>
                  <a:srgbClr val="FFFFFF"/>
                </a:solidFill>
                <a:latin typeface="Montserrat Bold"/>
                <a:ea typeface="Montserrat Bold"/>
                <a:cs typeface="Montserrat Bold"/>
                <a:sym typeface="Montserrat Bold"/>
              </a:rPr>
              <a:t>DÉCOUVREZ LE PARCOURS DE FEMMES INSPIRANTES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sp>
        <p:nvSpPr>
          <p:cNvPr name="TextBox 2" id="2"/>
          <p:cNvSpPr txBox="true"/>
          <p:nvPr/>
        </p:nvSpPr>
        <p:spPr>
          <a:xfrm rot="0">
            <a:off x="15080359" y="9229725"/>
            <a:ext cx="2178941" cy="240665"/>
          </a:xfrm>
          <a:prstGeom prst="rect">
            <a:avLst/>
          </a:prstGeom>
        </p:spPr>
        <p:txBody>
          <a:bodyPr anchor="t" rtlCol="false" tIns="0" lIns="0" bIns="0" rIns="0">
            <a:spAutoFit/>
          </a:bodyPr>
          <a:lstStyle/>
          <a:p>
            <a:pPr algn="r">
              <a:lnSpc>
                <a:spcPts val="1960"/>
              </a:lnSpc>
              <a:spcBef>
                <a:spcPct val="0"/>
              </a:spcBef>
            </a:pPr>
            <a:r>
              <a:rPr lang="en-US" b="true" sz="1400">
                <a:solidFill>
                  <a:srgbClr val="FFFFFF"/>
                </a:solidFill>
                <a:latin typeface="Open Sans Bold"/>
                <a:ea typeface="Open Sans Bold"/>
                <a:cs typeface="Open Sans Bold"/>
                <a:sym typeface="Open Sans Bold"/>
              </a:rPr>
              <a:t>PRESENTATION DESIGN</a:t>
            </a:r>
          </a:p>
        </p:txBody>
      </p:sp>
      <p:grpSp>
        <p:nvGrpSpPr>
          <p:cNvPr name="Group 3" id="3"/>
          <p:cNvGrpSpPr>
            <a:grpSpLocks noChangeAspect="true"/>
          </p:cNvGrpSpPr>
          <p:nvPr/>
        </p:nvGrpSpPr>
        <p:grpSpPr>
          <a:xfrm rot="0">
            <a:off x="1676110" y="922237"/>
            <a:ext cx="2929687" cy="2929687"/>
            <a:chOff x="0" y="0"/>
            <a:chExt cx="6350000" cy="6350000"/>
          </a:xfrm>
        </p:grpSpPr>
        <p:sp>
          <p:nvSpPr>
            <p:cNvPr name="Freeform 4" id="4"/>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64631" t="-2199" r="-19976" b="-20795"/>
              </a:stretch>
            </a:blipFill>
          </p:spPr>
        </p:sp>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B99D2"/>
            </a:solidFill>
          </p:spPr>
        </p:sp>
      </p:grpSp>
      <p:grpSp>
        <p:nvGrpSpPr>
          <p:cNvPr name="Group 6" id="6"/>
          <p:cNvGrpSpPr>
            <a:grpSpLocks noChangeAspect="true"/>
          </p:cNvGrpSpPr>
          <p:nvPr/>
        </p:nvGrpSpPr>
        <p:grpSpPr>
          <a:xfrm rot="0">
            <a:off x="5422383" y="922237"/>
            <a:ext cx="2929687" cy="2929687"/>
            <a:chOff x="0" y="0"/>
            <a:chExt cx="6350000" cy="6350000"/>
          </a:xfrm>
        </p:grpSpPr>
        <p:sp>
          <p:nvSpPr>
            <p:cNvPr name="Freeform 7" id="7"/>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100531" t="-12095" r="0" b="-21759"/>
              </a:stretch>
            </a:blipFill>
          </p:spPr>
        </p:sp>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B99D2"/>
            </a:solidFill>
          </p:spPr>
        </p:sp>
      </p:grpSp>
      <p:grpSp>
        <p:nvGrpSpPr>
          <p:cNvPr name="Group 9" id="9"/>
          <p:cNvGrpSpPr>
            <a:grpSpLocks noChangeAspect="true"/>
          </p:cNvGrpSpPr>
          <p:nvPr/>
        </p:nvGrpSpPr>
        <p:grpSpPr>
          <a:xfrm rot="0">
            <a:off x="9168655" y="922237"/>
            <a:ext cx="2929687" cy="2929687"/>
            <a:chOff x="0" y="0"/>
            <a:chExt cx="6350000" cy="6350000"/>
          </a:xfrm>
        </p:grpSpPr>
        <p:sp>
          <p:nvSpPr>
            <p:cNvPr name="Freeform 10" id="10"/>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l="-21130" t="-6354" r="0" b="-75455"/>
              </a:stretch>
            </a:blipFill>
          </p:spPr>
        </p:sp>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B99D2"/>
            </a:solidFill>
          </p:spPr>
        </p:sp>
      </p:grpSp>
      <p:sp>
        <p:nvSpPr>
          <p:cNvPr name="TextBox 12" id="12"/>
          <p:cNvSpPr txBox="true"/>
          <p:nvPr/>
        </p:nvSpPr>
        <p:spPr>
          <a:xfrm rot="0">
            <a:off x="1382297" y="4921846"/>
            <a:ext cx="3554444" cy="1921638"/>
          </a:xfrm>
          <a:prstGeom prst="rect">
            <a:avLst/>
          </a:prstGeom>
        </p:spPr>
        <p:txBody>
          <a:bodyPr anchor="t" rtlCol="false" tIns="0" lIns="0" bIns="0" rIns="0">
            <a:spAutoFit/>
          </a:bodyPr>
          <a:lstStyle/>
          <a:p>
            <a:pPr algn="ctr">
              <a:lnSpc>
                <a:spcPts val="2232"/>
              </a:lnSpc>
              <a:spcBef>
                <a:spcPct val="0"/>
              </a:spcBef>
            </a:pPr>
            <a:r>
              <a:rPr lang="en-US" b="true" sz="1594">
                <a:solidFill>
                  <a:srgbClr val="FFFFFF"/>
                </a:solidFill>
                <a:latin typeface="Open Sans Bold"/>
                <a:ea typeface="Open Sans Bold"/>
                <a:cs typeface="Open Sans Bold"/>
                <a:sym typeface="Open Sans Bold"/>
              </a:rPr>
              <a:t>PREMIÈRE FEMME FRANÇAISE PILOTE D’ESSAI D’HÉLICOPTÈRES, LIEUTENANT-COLONEL DE L’ARMÉE DE L’AIR ET DE L’ESPACE, À 40 ANS, SOPHIE ADENOT EST LA DEUXIÈME FEMME FRANÇAISE ASTRONAUTE, 20 ANS APRÈS CLAUDIE HAIGNERÉ. </a:t>
            </a:r>
          </a:p>
        </p:txBody>
      </p:sp>
      <p:sp>
        <p:nvSpPr>
          <p:cNvPr name="TextBox 13" id="13"/>
          <p:cNvSpPr txBox="true"/>
          <p:nvPr/>
        </p:nvSpPr>
        <p:spPr>
          <a:xfrm rot="0">
            <a:off x="1345167" y="4441522"/>
            <a:ext cx="3591574" cy="372745"/>
          </a:xfrm>
          <a:prstGeom prst="rect">
            <a:avLst/>
          </a:prstGeom>
        </p:spPr>
        <p:txBody>
          <a:bodyPr anchor="t" rtlCol="false" tIns="0" lIns="0" bIns="0" rIns="0">
            <a:spAutoFit/>
          </a:bodyPr>
          <a:lstStyle/>
          <a:p>
            <a:pPr algn="ctr">
              <a:lnSpc>
                <a:spcPts val="3079"/>
              </a:lnSpc>
              <a:spcBef>
                <a:spcPct val="0"/>
              </a:spcBef>
            </a:pPr>
            <a:r>
              <a:rPr lang="en-US" b="true" sz="2199">
                <a:solidFill>
                  <a:srgbClr val="FFFFFF"/>
                </a:solidFill>
                <a:latin typeface="Montserrat Bold"/>
                <a:ea typeface="Montserrat Bold"/>
                <a:cs typeface="Montserrat Bold"/>
                <a:sym typeface="Montserrat Bold"/>
              </a:rPr>
              <a:t>SOPHIE ADENOT</a:t>
            </a:r>
          </a:p>
        </p:txBody>
      </p:sp>
      <p:sp>
        <p:nvSpPr>
          <p:cNvPr name="TextBox 14" id="14"/>
          <p:cNvSpPr txBox="true"/>
          <p:nvPr/>
        </p:nvSpPr>
        <p:spPr>
          <a:xfrm rot="0">
            <a:off x="5459513" y="4842920"/>
            <a:ext cx="3554444" cy="2198499"/>
          </a:xfrm>
          <a:prstGeom prst="rect">
            <a:avLst/>
          </a:prstGeom>
        </p:spPr>
        <p:txBody>
          <a:bodyPr anchor="t" rtlCol="false" tIns="0" lIns="0" bIns="0" rIns="0">
            <a:spAutoFit/>
          </a:bodyPr>
          <a:lstStyle/>
          <a:p>
            <a:pPr algn="ctr">
              <a:lnSpc>
                <a:spcPts val="2197"/>
              </a:lnSpc>
              <a:spcBef>
                <a:spcPct val="0"/>
              </a:spcBef>
            </a:pPr>
            <a:r>
              <a:rPr lang="en-US" b="true" sz="1569">
                <a:solidFill>
                  <a:srgbClr val="FFFFFF"/>
                </a:solidFill>
                <a:latin typeface="Open Sans Bold"/>
                <a:ea typeface="Open Sans Bold"/>
                <a:cs typeface="Open Sans Bold"/>
                <a:sym typeface="Open Sans Bold"/>
              </a:rPr>
              <a:t>PREMIÈRE FEMME AU MONDE À OBTENIR UN POSTE D’INGÉNIEUR EN CHEF EN AÉRONAUTIQUE. ELLE FÛT ÉGALEMENT LA PREMIÈRE FEMME NORD-AMÉRICAINE À OBTENIR UN DIPLÔME EN GÉNIE ÉLECTRIQUE ET GÉNIE AÉRONAUTIQUE EN 1929.</a:t>
            </a:r>
          </a:p>
        </p:txBody>
      </p:sp>
      <p:sp>
        <p:nvSpPr>
          <p:cNvPr name="TextBox 15" id="15"/>
          <p:cNvSpPr txBox="true"/>
          <p:nvPr/>
        </p:nvSpPr>
        <p:spPr>
          <a:xfrm rot="0">
            <a:off x="5422383" y="4362596"/>
            <a:ext cx="3591574" cy="372745"/>
          </a:xfrm>
          <a:prstGeom prst="rect">
            <a:avLst/>
          </a:prstGeom>
        </p:spPr>
        <p:txBody>
          <a:bodyPr anchor="t" rtlCol="false" tIns="0" lIns="0" bIns="0" rIns="0">
            <a:spAutoFit/>
          </a:bodyPr>
          <a:lstStyle/>
          <a:p>
            <a:pPr algn="ctr">
              <a:lnSpc>
                <a:spcPts val="3079"/>
              </a:lnSpc>
              <a:spcBef>
                <a:spcPct val="0"/>
              </a:spcBef>
            </a:pPr>
            <a:r>
              <a:rPr lang="en-US" b="true" sz="2199">
                <a:solidFill>
                  <a:srgbClr val="FFFFFF"/>
                </a:solidFill>
                <a:latin typeface="Montserrat Bold"/>
                <a:ea typeface="Montserrat Bold"/>
                <a:cs typeface="Montserrat Bold"/>
                <a:sym typeface="Montserrat Bold"/>
              </a:rPr>
              <a:t>ELSIE MA﻿CGILL</a:t>
            </a:r>
          </a:p>
        </p:txBody>
      </p:sp>
      <p:sp>
        <p:nvSpPr>
          <p:cNvPr name="TextBox 16" id="16"/>
          <p:cNvSpPr txBox="true"/>
          <p:nvPr/>
        </p:nvSpPr>
        <p:spPr>
          <a:xfrm rot="0">
            <a:off x="9287277" y="4763994"/>
            <a:ext cx="4201854" cy="2390614"/>
          </a:xfrm>
          <a:prstGeom prst="rect">
            <a:avLst/>
          </a:prstGeom>
        </p:spPr>
        <p:txBody>
          <a:bodyPr anchor="t" rtlCol="false" tIns="0" lIns="0" bIns="0" rIns="0">
            <a:spAutoFit/>
          </a:bodyPr>
          <a:lstStyle/>
          <a:p>
            <a:pPr algn="ctr">
              <a:lnSpc>
                <a:spcPts val="2108"/>
              </a:lnSpc>
              <a:spcBef>
                <a:spcPct val="0"/>
              </a:spcBef>
            </a:pPr>
            <a:r>
              <a:rPr lang="en-US" b="true" sz="1506">
                <a:solidFill>
                  <a:srgbClr val="FFFFFF"/>
                </a:solidFill>
                <a:latin typeface="Open Sans Bold"/>
                <a:ea typeface="Open Sans Bold"/>
                <a:cs typeface="Open Sans Bold"/>
                <a:sym typeface="Open Sans Bold"/>
              </a:rPr>
              <a:t>PIONNIÈRE DE L'INFORMATIQUE. EN TRAVAILLANT SUR LA MACHINE ANALYTIQUE DU MATHÉMATICIEN CHARLES BABBAGE, ELLE EN VINT À ÉCRIRE CE QUI EST PROBABLEMENT LE PREMIER PROGRAMME INFORMATIQUE. C’EST AINSI EN SON HONNEUR QUE FÛT BAPTISÉ LE LANGAGE DE PROGRAMMATION ADA AU DÉBUT DES ANNÉES 1980.</a:t>
            </a:r>
          </a:p>
        </p:txBody>
      </p:sp>
      <p:sp>
        <p:nvSpPr>
          <p:cNvPr name="TextBox 17" id="17"/>
          <p:cNvSpPr txBox="true"/>
          <p:nvPr/>
        </p:nvSpPr>
        <p:spPr>
          <a:xfrm rot="0">
            <a:off x="9250146" y="4283671"/>
            <a:ext cx="3591574" cy="372745"/>
          </a:xfrm>
          <a:prstGeom prst="rect">
            <a:avLst/>
          </a:prstGeom>
        </p:spPr>
        <p:txBody>
          <a:bodyPr anchor="t" rtlCol="false" tIns="0" lIns="0" bIns="0" rIns="0">
            <a:spAutoFit/>
          </a:bodyPr>
          <a:lstStyle/>
          <a:p>
            <a:pPr algn="ctr">
              <a:lnSpc>
                <a:spcPts val="3079"/>
              </a:lnSpc>
              <a:spcBef>
                <a:spcPct val="0"/>
              </a:spcBef>
            </a:pPr>
            <a:r>
              <a:rPr lang="en-US" b="true" sz="2199">
                <a:solidFill>
                  <a:srgbClr val="FFFFFF"/>
                </a:solidFill>
                <a:latin typeface="Montserrat Bold"/>
                <a:ea typeface="Montserrat Bold"/>
                <a:cs typeface="Montserrat Bold"/>
                <a:sym typeface="Montserrat Bold"/>
              </a:rPr>
              <a:t>ADA LO﻿VELACE</a:t>
            </a:r>
            <a:r>
              <a:rPr lang="en-US" b="true" sz="2199">
                <a:solidFill>
                  <a:srgbClr val="FFFFFF"/>
                </a:solidFill>
                <a:latin typeface="Montserrat Bold"/>
                <a:ea typeface="Montserrat Bold"/>
                <a:cs typeface="Montserrat Bold"/>
                <a:sym typeface="Montserrat Bold"/>
              </a:rPr>
              <a:t> </a:t>
            </a:r>
          </a:p>
        </p:txBody>
      </p:sp>
      <p:grpSp>
        <p:nvGrpSpPr>
          <p:cNvPr name="Group 18" id="18"/>
          <p:cNvGrpSpPr>
            <a:grpSpLocks noChangeAspect="true"/>
          </p:cNvGrpSpPr>
          <p:nvPr/>
        </p:nvGrpSpPr>
        <p:grpSpPr>
          <a:xfrm rot="0">
            <a:off x="13489131" y="922237"/>
            <a:ext cx="2929687" cy="2929687"/>
            <a:chOff x="0" y="0"/>
            <a:chExt cx="6350000" cy="6350000"/>
          </a:xfrm>
        </p:grpSpPr>
        <p:sp>
          <p:nvSpPr>
            <p:cNvPr name="Freeform 19" id="19"/>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l="-21130" t="-6354" r="0" b="-75455"/>
              </a:stretch>
            </a:blipFill>
          </p:spPr>
        </p:sp>
        <p:sp>
          <p:nvSpPr>
            <p:cNvPr name="Freeform 20" id="20"/>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B99D2"/>
            </a:solidFill>
          </p:spPr>
        </p:sp>
      </p:grpSp>
      <p:sp>
        <p:nvSpPr>
          <p:cNvPr name="TextBox 21" id="21"/>
          <p:cNvSpPr txBox="true"/>
          <p:nvPr/>
        </p:nvSpPr>
        <p:spPr>
          <a:xfrm rot="0">
            <a:off x="14050137" y="4921846"/>
            <a:ext cx="3554444" cy="1921638"/>
          </a:xfrm>
          <a:prstGeom prst="rect">
            <a:avLst/>
          </a:prstGeom>
        </p:spPr>
        <p:txBody>
          <a:bodyPr anchor="t" rtlCol="false" tIns="0" lIns="0" bIns="0" rIns="0">
            <a:spAutoFit/>
          </a:bodyPr>
          <a:lstStyle/>
          <a:p>
            <a:pPr algn="ctr">
              <a:lnSpc>
                <a:spcPts val="2232"/>
              </a:lnSpc>
              <a:spcBef>
                <a:spcPct val="0"/>
              </a:spcBef>
            </a:pPr>
            <a:r>
              <a:rPr lang="en-US" b="true" sz="1594">
                <a:solidFill>
                  <a:srgbClr val="FFFFFF"/>
                </a:solidFill>
                <a:latin typeface="Open Sans Bold"/>
                <a:ea typeface="Open Sans Bold"/>
                <a:cs typeface="Open Sans Bold"/>
                <a:sym typeface="Open Sans Bold"/>
              </a:rPr>
              <a:t>PREMIÈRE FEMME FRANÇAISE PILOTE D’ESSAI D’HÉLICOPTÈRES, LIEUTENANT-COLONEL DE L’ARMÉE DE L’AIR ET DE L’ESPACE, À 40 ANS, SOPHIE ADENOT EST LA DEUXIÈME FEMME FRANÇAISE ASTRONAUTE, 20 ANS APRÈS CLAUDIE HAIGNERÉ. </a:t>
            </a:r>
          </a:p>
        </p:txBody>
      </p:sp>
      <p:sp>
        <p:nvSpPr>
          <p:cNvPr name="TextBox 22" id="22"/>
          <p:cNvSpPr txBox="true"/>
          <p:nvPr/>
        </p:nvSpPr>
        <p:spPr>
          <a:xfrm rot="0">
            <a:off x="14013006" y="4441522"/>
            <a:ext cx="3591574" cy="372745"/>
          </a:xfrm>
          <a:prstGeom prst="rect">
            <a:avLst/>
          </a:prstGeom>
        </p:spPr>
        <p:txBody>
          <a:bodyPr anchor="t" rtlCol="false" tIns="0" lIns="0" bIns="0" rIns="0">
            <a:spAutoFit/>
          </a:bodyPr>
          <a:lstStyle/>
          <a:p>
            <a:pPr algn="ctr">
              <a:lnSpc>
                <a:spcPts val="3079"/>
              </a:lnSpc>
              <a:spcBef>
                <a:spcPct val="0"/>
              </a:spcBef>
            </a:pPr>
            <a:r>
              <a:rPr lang="en-US" b="true" sz="2199">
                <a:solidFill>
                  <a:srgbClr val="FFFFFF"/>
                </a:solidFill>
                <a:latin typeface="Montserrat Bold"/>
                <a:ea typeface="Montserrat Bold"/>
                <a:cs typeface="Montserrat Bold"/>
                <a:sym typeface="Montserrat Bold"/>
              </a:rPr>
              <a:t>SOPHIE ADENOT</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390682" y="413219"/>
            <a:ext cx="3161921" cy="3161909"/>
            <a:chOff x="0" y="0"/>
            <a:chExt cx="6350025" cy="6350000"/>
          </a:xfrm>
        </p:grpSpPr>
        <p:sp>
          <p:nvSpPr>
            <p:cNvPr name="Freeform 3" id="3"/>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2"/>
              <a:stretch>
                <a:fillRect l="0" t="-3991" r="0" b="-3991"/>
              </a:stretch>
            </a:blipFill>
          </p:spPr>
        </p:sp>
      </p:grpSp>
      <p:grpSp>
        <p:nvGrpSpPr>
          <p:cNvPr name="Group 4" id="4"/>
          <p:cNvGrpSpPr>
            <a:grpSpLocks noChangeAspect="true"/>
          </p:cNvGrpSpPr>
          <p:nvPr/>
        </p:nvGrpSpPr>
        <p:grpSpPr>
          <a:xfrm rot="0">
            <a:off x="13735396" y="5369261"/>
            <a:ext cx="3161921" cy="3161909"/>
            <a:chOff x="0" y="0"/>
            <a:chExt cx="6350025" cy="6350000"/>
          </a:xfrm>
        </p:grpSpPr>
        <p:sp>
          <p:nvSpPr>
            <p:cNvPr name="Freeform 5" id="5"/>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3"/>
              <a:stretch>
                <a:fillRect l="0" t="-1222" r="0" b="-1222"/>
              </a:stretch>
            </a:blipFill>
          </p:spPr>
        </p:sp>
      </p:grpSp>
      <p:grpSp>
        <p:nvGrpSpPr>
          <p:cNvPr name="Group 6" id="6"/>
          <p:cNvGrpSpPr>
            <a:grpSpLocks noChangeAspect="true"/>
          </p:cNvGrpSpPr>
          <p:nvPr/>
        </p:nvGrpSpPr>
        <p:grpSpPr>
          <a:xfrm rot="0">
            <a:off x="13735396" y="413219"/>
            <a:ext cx="3161921" cy="3161909"/>
            <a:chOff x="0" y="0"/>
            <a:chExt cx="6350025" cy="6350000"/>
          </a:xfrm>
        </p:grpSpPr>
        <p:sp>
          <p:nvSpPr>
            <p:cNvPr name="Freeform 7" id="7"/>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4233" t="0" r="-4233" b="0"/>
              </a:stretch>
            </a:blipFill>
          </p:spPr>
        </p:sp>
      </p:grpSp>
      <p:grpSp>
        <p:nvGrpSpPr>
          <p:cNvPr name="Group 8" id="8"/>
          <p:cNvGrpSpPr>
            <a:grpSpLocks noChangeAspect="true"/>
          </p:cNvGrpSpPr>
          <p:nvPr/>
        </p:nvGrpSpPr>
        <p:grpSpPr>
          <a:xfrm rot="0">
            <a:off x="9804188" y="5369261"/>
            <a:ext cx="3161921" cy="3161909"/>
            <a:chOff x="0" y="0"/>
            <a:chExt cx="6350025" cy="6350000"/>
          </a:xfrm>
        </p:grpSpPr>
        <p:sp>
          <p:nvSpPr>
            <p:cNvPr name="Freeform 9" id="9"/>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5"/>
              <a:stretch>
                <a:fillRect l="-14923" t="0" r="-31657" b="0"/>
              </a:stretch>
            </a:blipFill>
          </p:spPr>
        </p:sp>
      </p:grpSp>
      <p:grpSp>
        <p:nvGrpSpPr>
          <p:cNvPr name="Group 10" id="10"/>
          <p:cNvGrpSpPr>
            <a:grpSpLocks noChangeAspect="true"/>
          </p:cNvGrpSpPr>
          <p:nvPr/>
        </p:nvGrpSpPr>
        <p:grpSpPr>
          <a:xfrm rot="0">
            <a:off x="5589646" y="413219"/>
            <a:ext cx="3161921" cy="3161909"/>
            <a:chOff x="0" y="0"/>
            <a:chExt cx="6350025" cy="6350000"/>
          </a:xfrm>
        </p:grpSpPr>
        <p:sp>
          <p:nvSpPr>
            <p:cNvPr name="Freeform 11" id="11"/>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6"/>
              <a:stretch>
                <a:fillRect l="-9009" t="0" r="-29451" b="0"/>
              </a:stretch>
            </a:blipFill>
          </p:spPr>
        </p:sp>
      </p:grpSp>
      <p:grpSp>
        <p:nvGrpSpPr>
          <p:cNvPr name="Group 12" id="12"/>
          <p:cNvGrpSpPr>
            <a:grpSpLocks noChangeAspect="true"/>
          </p:cNvGrpSpPr>
          <p:nvPr/>
        </p:nvGrpSpPr>
        <p:grpSpPr>
          <a:xfrm rot="0">
            <a:off x="9770742" y="413219"/>
            <a:ext cx="3161921" cy="3161909"/>
            <a:chOff x="0" y="0"/>
            <a:chExt cx="6350025" cy="6350000"/>
          </a:xfrm>
        </p:grpSpPr>
        <p:sp>
          <p:nvSpPr>
            <p:cNvPr name="Freeform 13" id="13"/>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7"/>
              <a:stretch>
                <a:fillRect l="-36983" t="0" r="-53925" b="0"/>
              </a:stretch>
            </a:blipFill>
          </p:spPr>
        </p:sp>
      </p:grpSp>
      <p:grpSp>
        <p:nvGrpSpPr>
          <p:cNvPr name="Group 14" id="14"/>
          <p:cNvGrpSpPr>
            <a:grpSpLocks noChangeAspect="true"/>
          </p:cNvGrpSpPr>
          <p:nvPr/>
        </p:nvGrpSpPr>
        <p:grpSpPr>
          <a:xfrm rot="0">
            <a:off x="5603873" y="5369261"/>
            <a:ext cx="3161921" cy="3161909"/>
            <a:chOff x="0" y="0"/>
            <a:chExt cx="6350025" cy="6350000"/>
          </a:xfrm>
        </p:grpSpPr>
        <p:sp>
          <p:nvSpPr>
            <p:cNvPr name="Freeform 15" id="15"/>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8"/>
              <a:stretch>
                <a:fillRect l="-13507" t="0" r="-13507" b="0"/>
              </a:stretch>
            </a:blipFill>
          </p:spPr>
        </p:sp>
      </p:grpSp>
      <p:grpSp>
        <p:nvGrpSpPr>
          <p:cNvPr name="Group 16" id="16"/>
          <p:cNvGrpSpPr>
            <a:grpSpLocks noChangeAspect="true"/>
          </p:cNvGrpSpPr>
          <p:nvPr/>
        </p:nvGrpSpPr>
        <p:grpSpPr>
          <a:xfrm rot="0">
            <a:off x="1390682" y="5369261"/>
            <a:ext cx="3161921" cy="3161909"/>
            <a:chOff x="0" y="0"/>
            <a:chExt cx="6350025" cy="6350000"/>
          </a:xfrm>
        </p:grpSpPr>
        <p:sp>
          <p:nvSpPr>
            <p:cNvPr name="Freeform 17" id="17"/>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9"/>
              <a:stretch>
                <a:fillRect l="0" t="0" r="0" b="0"/>
              </a:stretch>
            </a:blipFill>
          </p:spPr>
        </p:sp>
      </p:grpSp>
      <p:sp>
        <p:nvSpPr>
          <p:cNvPr name="TextBox 18" id="18"/>
          <p:cNvSpPr txBox="true"/>
          <p:nvPr/>
        </p:nvSpPr>
        <p:spPr>
          <a:xfrm rot="0">
            <a:off x="9797750" y="3677290"/>
            <a:ext cx="3134913" cy="1489922"/>
          </a:xfrm>
          <a:prstGeom prst="rect">
            <a:avLst/>
          </a:prstGeom>
        </p:spPr>
        <p:txBody>
          <a:bodyPr anchor="t" rtlCol="false" tIns="0" lIns="0" bIns="0" rIns="0">
            <a:spAutoFit/>
          </a:bodyPr>
          <a:lstStyle/>
          <a:p>
            <a:pPr algn="just">
              <a:lnSpc>
                <a:spcPts val="1015"/>
              </a:lnSpc>
            </a:pPr>
            <a:r>
              <a:rPr lang="en-US" b="true" sz="1015" spc="71">
                <a:solidFill>
                  <a:srgbClr val="E9006A"/>
                </a:solidFill>
                <a:latin typeface="Open Sauce Bold"/>
                <a:ea typeface="Open Sauce Bold"/>
                <a:cs typeface="Open Sauce Bold"/>
                <a:sym typeface="Open Sauce Bold"/>
              </a:rPr>
              <a:t>ADA LOVELACE </a:t>
            </a:r>
          </a:p>
          <a:p>
            <a:pPr algn="l">
              <a:lnSpc>
                <a:spcPts val="1208"/>
              </a:lnSpc>
            </a:pPr>
            <a:r>
              <a:rPr lang="en-US" sz="1015" spc="88">
                <a:solidFill>
                  <a:srgbClr val="545454"/>
                </a:solidFill>
                <a:latin typeface="Open Sauce Light"/>
                <a:ea typeface="Open Sauce Light"/>
                <a:cs typeface="Open Sauce Light"/>
                <a:sym typeface="Open Sauce Light"/>
              </a:rPr>
              <a:t>PIONNIÈRE DE L'INFORMATIQUE. EN TRAVAILLANT SUR LA MACHINE ANALYTIQUE DU MATHÉMATICIEN CHARLES BABBAGE, ELLE EN VINT À ÉCRIRE CE QUI EST PROBABLEMENT LE PREMIER PROGRAMME INFORMATIQUE. C’EST AINSI EN SON HONNEUR QUE FÛT BAPTISÉ LE LANGAGE DE PROGRAMMATION ADA AU DÉBUT DES ANNÉES 1980.</a:t>
            </a:r>
          </a:p>
          <a:p>
            <a:pPr algn="l">
              <a:lnSpc>
                <a:spcPts val="1208"/>
              </a:lnSpc>
            </a:pPr>
          </a:p>
        </p:txBody>
      </p:sp>
      <p:sp>
        <p:nvSpPr>
          <p:cNvPr name="TextBox 19" id="19"/>
          <p:cNvSpPr txBox="true"/>
          <p:nvPr/>
        </p:nvSpPr>
        <p:spPr>
          <a:xfrm rot="0">
            <a:off x="13735396" y="8678908"/>
            <a:ext cx="3161921" cy="915690"/>
          </a:xfrm>
          <a:prstGeom prst="rect">
            <a:avLst/>
          </a:prstGeom>
        </p:spPr>
        <p:txBody>
          <a:bodyPr anchor="t" rtlCol="false" tIns="0" lIns="0" bIns="0" rIns="0">
            <a:spAutoFit/>
          </a:bodyPr>
          <a:lstStyle/>
          <a:p>
            <a:pPr algn="just" marL="0" indent="0" lvl="0">
              <a:lnSpc>
                <a:spcPts val="1208"/>
              </a:lnSpc>
              <a:spcBef>
                <a:spcPct val="0"/>
              </a:spcBef>
            </a:pPr>
            <a:r>
              <a:rPr lang="en-US" b="true" sz="1015" spc="88" strike="noStrike" u="none">
                <a:solidFill>
                  <a:srgbClr val="E9006A"/>
                </a:solidFill>
                <a:latin typeface="Open Sauce Bold"/>
                <a:ea typeface="Open Sauce Bold"/>
                <a:cs typeface="Open Sauce Bold"/>
                <a:sym typeface="Open Sauce Bold"/>
              </a:rPr>
              <a:t>MARIE CURIE (1867 - 1934 ) </a:t>
            </a:r>
          </a:p>
          <a:p>
            <a:pPr algn="just" marL="0" indent="0" lvl="0">
              <a:lnSpc>
                <a:spcPts val="1208"/>
              </a:lnSpc>
              <a:spcBef>
                <a:spcPct val="0"/>
              </a:spcBef>
            </a:pPr>
            <a:r>
              <a:rPr lang="en-US" sz="1015" spc="88" strike="noStrike" u="none">
                <a:solidFill>
                  <a:srgbClr val="545454"/>
                </a:solidFill>
                <a:latin typeface="Open Sauce"/>
                <a:ea typeface="Open Sauce"/>
                <a:cs typeface="Open Sauce"/>
                <a:sym typeface="Open Sauce"/>
              </a:rPr>
              <a:t>Physicienne et chimiste, célèbre pour ses travaux sur la radioactivité. </a:t>
            </a:r>
          </a:p>
          <a:p>
            <a:pPr algn="just" marL="0" indent="0" lvl="0">
              <a:lnSpc>
                <a:spcPts val="1208"/>
              </a:lnSpc>
              <a:spcBef>
                <a:spcPct val="0"/>
              </a:spcBef>
            </a:pPr>
            <a:r>
              <a:rPr lang="en-US" sz="1015" spc="88" strike="noStrike" u="none">
                <a:solidFill>
                  <a:srgbClr val="545454"/>
                </a:solidFill>
                <a:latin typeface="Open Sauce"/>
                <a:ea typeface="Open Sauce"/>
                <a:cs typeface="Open Sauce"/>
                <a:sym typeface="Open Sauce"/>
              </a:rPr>
              <a:t>Elle décroche en 1903, avec son mari, le prix Nobel de physique. En 1911, elle décroche le prix Nobel de chimie</a:t>
            </a:r>
          </a:p>
        </p:txBody>
      </p:sp>
      <p:sp>
        <p:nvSpPr>
          <p:cNvPr name="TextBox 20" id="20"/>
          <p:cNvSpPr txBox="true"/>
          <p:nvPr/>
        </p:nvSpPr>
        <p:spPr>
          <a:xfrm rot="0">
            <a:off x="5597435" y="3658240"/>
            <a:ext cx="3154132" cy="915690"/>
          </a:xfrm>
          <a:prstGeom prst="rect">
            <a:avLst/>
          </a:prstGeom>
        </p:spPr>
        <p:txBody>
          <a:bodyPr anchor="t" rtlCol="false" tIns="0" lIns="0" bIns="0" rIns="0">
            <a:spAutoFit/>
          </a:bodyPr>
          <a:lstStyle/>
          <a:p>
            <a:pPr algn="just" marL="0" indent="0" lvl="0">
              <a:lnSpc>
                <a:spcPts val="1208"/>
              </a:lnSpc>
              <a:spcBef>
                <a:spcPct val="0"/>
              </a:spcBef>
            </a:pPr>
            <a:r>
              <a:rPr lang="en-US" b="true" sz="1015" spc="88" strike="noStrike" u="none">
                <a:solidFill>
                  <a:srgbClr val="E9006A"/>
                </a:solidFill>
                <a:latin typeface="Open Sauce Bold"/>
                <a:ea typeface="Open Sauce Bold"/>
                <a:cs typeface="Open Sauce Bold"/>
                <a:sym typeface="Open Sauce Bold"/>
              </a:rPr>
              <a:t>ELSIE MACGILL</a:t>
            </a:r>
          </a:p>
          <a:p>
            <a:pPr algn="just" marL="0" indent="0" lvl="0">
              <a:lnSpc>
                <a:spcPts val="1208"/>
              </a:lnSpc>
              <a:spcBef>
                <a:spcPct val="0"/>
              </a:spcBef>
            </a:pPr>
            <a:r>
              <a:rPr lang="en-US" sz="1015" spc="88" strike="noStrike" u="none">
                <a:solidFill>
                  <a:srgbClr val="545454"/>
                </a:solidFill>
                <a:latin typeface="Open Sauce Light"/>
                <a:ea typeface="Open Sauce Light"/>
                <a:cs typeface="Open Sauce Light"/>
                <a:sym typeface="Open Sauce Light"/>
              </a:rPr>
              <a:t>Première femme au monde à obtenir un poste d’ingénieur en chef en aéronautique. Elle fût également la première femme nord-américaine à obtenir un diplôme en génie électrique et génie aéronautique en 1929.</a:t>
            </a:r>
          </a:p>
        </p:txBody>
      </p:sp>
      <p:sp>
        <p:nvSpPr>
          <p:cNvPr name="TextBox 21" id="21"/>
          <p:cNvSpPr txBox="true"/>
          <p:nvPr/>
        </p:nvSpPr>
        <p:spPr>
          <a:xfrm rot="0">
            <a:off x="13728958" y="3658240"/>
            <a:ext cx="3168359" cy="1372890"/>
          </a:xfrm>
          <a:prstGeom prst="rect">
            <a:avLst/>
          </a:prstGeom>
        </p:spPr>
        <p:txBody>
          <a:bodyPr anchor="t" rtlCol="false" tIns="0" lIns="0" bIns="0" rIns="0">
            <a:spAutoFit/>
          </a:bodyPr>
          <a:lstStyle/>
          <a:p>
            <a:pPr algn="just" marL="0" indent="0" lvl="0">
              <a:lnSpc>
                <a:spcPts val="1208"/>
              </a:lnSpc>
              <a:spcBef>
                <a:spcPct val="0"/>
              </a:spcBef>
            </a:pPr>
            <a:r>
              <a:rPr lang="en-US" b="true" sz="1015" spc="88" strike="noStrike" u="none">
                <a:solidFill>
                  <a:srgbClr val="E9006A"/>
                </a:solidFill>
                <a:latin typeface="Open Sauce Bold"/>
                <a:ea typeface="Open Sauce Bold"/>
                <a:cs typeface="Open Sauce Bold"/>
                <a:sym typeface="Open Sauce Bold"/>
              </a:rPr>
              <a:t>CÉCILE DUMONT DAYOT</a:t>
            </a:r>
          </a:p>
          <a:p>
            <a:pPr algn="just" marL="0" indent="0" lvl="0">
              <a:lnSpc>
                <a:spcPts val="1208"/>
              </a:lnSpc>
              <a:spcBef>
                <a:spcPct val="0"/>
              </a:spcBef>
            </a:pPr>
            <a:r>
              <a:rPr lang="en-US" sz="1015" spc="88" strike="noStrike" u="none">
                <a:solidFill>
                  <a:srgbClr val="545454"/>
                </a:solidFill>
                <a:latin typeface="Open Sauce Light"/>
                <a:ea typeface="Open Sauce Light"/>
                <a:cs typeface="Open Sauce Light"/>
                <a:sym typeface="Open Sauce Light"/>
              </a:rPr>
              <a:t>P</a:t>
            </a:r>
            <a:r>
              <a:rPr lang="en-US" sz="1015" spc="88" strike="noStrike" u="none">
                <a:solidFill>
                  <a:srgbClr val="545454"/>
                </a:solidFill>
                <a:latin typeface="Open Sauce Light"/>
                <a:ea typeface="Open Sauce Light"/>
                <a:cs typeface="Open Sauce Light"/>
                <a:sym typeface="Open Sauce Light"/>
              </a:rPr>
              <a:t>remière femme aux commandes d'une base de la Marine nationale le 24 juin 2021.</a:t>
            </a:r>
          </a:p>
          <a:p>
            <a:pPr algn="just" marL="0" indent="0" lvl="0">
              <a:lnSpc>
                <a:spcPts val="1208"/>
              </a:lnSpc>
              <a:spcBef>
                <a:spcPct val="0"/>
              </a:spcBef>
            </a:pPr>
            <a:r>
              <a:rPr lang="en-US" sz="1015" spc="88" strike="noStrike" u="none">
                <a:solidFill>
                  <a:srgbClr val="545454"/>
                </a:solidFill>
                <a:latin typeface="Open Sauce Light"/>
                <a:ea typeface="Open Sauce Light"/>
                <a:cs typeface="Open Sauce Light"/>
                <a:sym typeface="Open Sauce Light"/>
              </a:rPr>
              <a:t>Elle a fait des études à l’École navale,  trois ans après l’ouverture aux premières femmes. Pendant 12 ans, elle a été pilote d’hélicoptère.</a:t>
            </a:r>
          </a:p>
          <a:p>
            <a:pPr algn="just" marL="0" indent="0" lvl="0">
              <a:lnSpc>
                <a:spcPts val="1208"/>
              </a:lnSpc>
              <a:spcBef>
                <a:spcPct val="0"/>
              </a:spcBef>
            </a:pPr>
          </a:p>
          <a:p>
            <a:pPr algn="just" marL="0" indent="0" lvl="0">
              <a:lnSpc>
                <a:spcPts val="1208"/>
              </a:lnSpc>
              <a:spcBef>
                <a:spcPct val="0"/>
              </a:spcBef>
            </a:pPr>
          </a:p>
        </p:txBody>
      </p:sp>
      <p:sp>
        <p:nvSpPr>
          <p:cNvPr name="TextBox 22" id="22"/>
          <p:cNvSpPr txBox="true"/>
          <p:nvPr/>
        </p:nvSpPr>
        <p:spPr>
          <a:xfrm rot="0">
            <a:off x="5603873" y="8678908"/>
            <a:ext cx="3147694" cy="1220490"/>
          </a:xfrm>
          <a:prstGeom prst="rect">
            <a:avLst/>
          </a:prstGeom>
        </p:spPr>
        <p:txBody>
          <a:bodyPr anchor="t" rtlCol="false" tIns="0" lIns="0" bIns="0" rIns="0">
            <a:spAutoFit/>
          </a:bodyPr>
          <a:lstStyle/>
          <a:p>
            <a:pPr algn="just">
              <a:lnSpc>
                <a:spcPts val="1208"/>
              </a:lnSpc>
            </a:pPr>
            <a:r>
              <a:rPr lang="en-US" b="true" sz="1015" spc="88">
                <a:solidFill>
                  <a:srgbClr val="E9006A"/>
                </a:solidFill>
                <a:latin typeface="Open Sauce Bold"/>
                <a:ea typeface="Open Sauce Bold"/>
                <a:cs typeface="Open Sauce Bold"/>
                <a:sym typeface="Open Sauce Bold"/>
              </a:rPr>
              <a:t>SOLVEIG KREY</a:t>
            </a:r>
          </a:p>
          <a:p>
            <a:pPr algn="just">
              <a:lnSpc>
                <a:spcPts val="1208"/>
              </a:lnSpc>
            </a:pPr>
            <a:r>
              <a:rPr lang="en-US" sz="1015" spc="88">
                <a:solidFill>
                  <a:srgbClr val="545454"/>
                </a:solidFill>
                <a:latin typeface="Open Sauce"/>
                <a:ea typeface="Open Sauce"/>
                <a:cs typeface="Open Sauce"/>
                <a:sym typeface="Open Sauce"/>
              </a:rPr>
              <a:t>première femme au monde à commander un sous-marin. </a:t>
            </a:r>
          </a:p>
          <a:p>
            <a:pPr algn="just" marL="0" indent="0" lvl="0">
              <a:lnSpc>
                <a:spcPts val="1208"/>
              </a:lnSpc>
              <a:spcBef>
                <a:spcPct val="0"/>
              </a:spcBef>
            </a:pPr>
            <a:r>
              <a:rPr lang="en-US" sz="1015" spc="88">
                <a:solidFill>
                  <a:srgbClr val="545454"/>
                </a:solidFill>
                <a:latin typeface="Open Sauce"/>
                <a:ea typeface="Open Sauce"/>
                <a:cs typeface="Open Sauce"/>
                <a:sym typeface="Open Sauce"/>
              </a:rPr>
              <a:t>En 1995, elle prend le commandement de « KNM Kobben », sous-marin de la marine norvégienne, une première mondiale pour une femme. Au total, elle cumule 9 années passées à bord de sous-marins.</a:t>
            </a:r>
          </a:p>
        </p:txBody>
      </p:sp>
      <p:sp>
        <p:nvSpPr>
          <p:cNvPr name="TextBox 23" id="23"/>
          <p:cNvSpPr txBox="true"/>
          <p:nvPr/>
        </p:nvSpPr>
        <p:spPr>
          <a:xfrm rot="0">
            <a:off x="1399376" y="3658240"/>
            <a:ext cx="3143040" cy="1677690"/>
          </a:xfrm>
          <a:prstGeom prst="rect">
            <a:avLst/>
          </a:prstGeom>
        </p:spPr>
        <p:txBody>
          <a:bodyPr anchor="t" rtlCol="false" tIns="0" lIns="0" bIns="0" rIns="0">
            <a:spAutoFit/>
          </a:bodyPr>
          <a:lstStyle/>
          <a:p>
            <a:pPr algn="just">
              <a:lnSpc>
                <a:spcPts val="1208"/>
              </a:lnSpc>
            </a:pPr>
            <a:r>
              <a:rPr lang="en-US" b="true" sz="1015" spc="88">
                <a:solidFill>
                  <a:srgbClr val="E9006A"/>
                </a:solidFill>
                <a:latin typeface="Open Sauce Bold"/>
                <a:ea typeface="Open Sauce Bold"/>
                <a:cs typeface="Open Sauce Bold"/>
                <a:sym typeface="Open Sauce Bold"/>
              </a:rPr>
              <a:t>SOPHIE ADENOT</a:t>
            </a:r>
          </a:p>
          <a:p>
            <a:pPr algn="just" marL="0" indent="0" lvl="0">
              <a:lnSpc>
                <a:spcPts val="1208"/>
              </a:lnSpc>
              <a:spcBef>
                <a:spcPct val="0"/>
              </a:spcBef>
            </a:pPr>
            <a:r>
              <a:rPr lang="en-US" sz="1015" spc="88">
                <a:solidFill>
                  <a:srgbClr val="545454"/>
                </a:solidFill>
                <a:latin typeface="Open Sauce"/>
                <a:ea typeface="Open Sauce"/>
                <a:cs typeface="Open Sauce"/>
                <a:sym typeface="Open Sauce"/>
              </a:rPr>
              <a:t>Première femme française pilote d’essai d’hélicoptères, lieutenant-colonel de l’Armée de l’air et de l’espace, à 40 ans, Sophie Adenot est la deuxième femme française astronaute, 20 ans après Claudie Haigneré. Elle fait partie des cinq nouveaux spationautes européens retenus en 2022, après une sélection drastique parmi plus de 22 000 postulants auprès de l’Agence spatiale européenne (ESA). </a:t>
            </a:r>
          </a:p>
        </p:txBody>
      </p:sp>
      <p:sp>
        <p:nvSpPr>
          <p:cNvPr name="TextBox 24" id="24"/>
          <p:cNvSpPr txBox="true"/>
          <p:nvPr/>
        </p:nvSpPr>
        <p:spPr>
          <a:xfrm rot="0">
            <a:off x="9804188" y="8678908"/>
            <a:ext cx="3161921" cy="1068090"/>
          </a:xfrm>
          <a:prstGeom prst="rect">
            <a:avLst/>
          </a:prstGeom>
        </p:spPr>
        <p:txBody>
          <a:bodyPr anchor="t" rtlCol="false" tIns="0" lIns="0" bIns="0" rIns="0">
            <a:spAutoFit/>
          </a:bodyPr>
          <a:lstStyle/>
          <a:p>
            <a:pPr algn="just">
              <a:lnSpc>
                <a:spcPts val="1208"/>
              </a:lnSpc>
            </a:pPr>
            <a:r>
              <a:rPr lang="en-US" b="true" sz="1015" spc="88">
                <a:solidFill>
                  <a:srgbClr val="E9006A"/>
                </a:solidFill>
                <a:latin typeface="Open Sauce Bold"/>
                <a:ea typeface="Open Sauce Bold"/>
                <a:cs typeface="Open Sauce Bold"/>
                <a:sym typeface="Open Sauce Bold"/>
              </a:rPr>
              <a:t>MICHÈLE MOUTON</a:t>
            </a:r>
          </a:p>
          <a:p>
            <a:pPr algn="l" marL="0" indent="0" lvl="0">
              <a:lnSpc>
                <a:spcPts val="1208"/>
              </a:lnSpc>
              <a:spcBef>
                <a:spcPct val="0"/>
              </a:spcBef>
            </a:pPr>
            <a:r>
              <a:rPr lang="en-US" sz="1015" spc="88">
                <a:solidFill>
                  <a:srgbClr val="545454"/>
                </a:solidFill>
                <a:latin typeface="Open Sauce"/>
                <a:ea typeface="Open Sauce"/>
                <a:cs typeface="Open Sauce"/>
                <a:sym typeface="Open Sauce"/>
              </a:rPr>
              <a:t>Vice-championne du monde de rallye en 1982, elle est tout simplement la première pilote de course femme professionnelle de l’histoire. Depuis 2011, elle est Manager général du championnat du monde des rallyes.</a:t>
            </a:r>
          </a:p>
        </p:txBody>
      </p:sp>
      <p:sp>
        <p:nvSpPr>
          <p:cNvPr name="TextBox 25" id="25"/>
          <p:cNvSpPr txBox="true"/>
          <p:nvPr/>
        </p:nvSpPr>
        <p:spPr>
          <a:xfrm rot="0">
            <a:off x="1399376" y="8683570"/>
            <a:ext cx="3153227" cy="1220490"/>
          </a:xfrm>
          <a:prstGeom prst="rect">
            <a:avLst/>
          </a:prstGeom>
        </p:spPr>
        <p:txBody>
          <a:bodyPr anchor="t" rtlCol="false" tIns="0" lIns="0" bIns="0" rIns="0">
            <a:spAutoFit/>
          </a:bodyPr>
          <a:lstStyle/>
          <a:p>
            <a:pPr algn="just">
              <a:lnSpc>
                <a:spcPts val="1208"/>
              </a:lnSpc>
            </a:pPr>
            <a:r>
              <a:rPr lang="en-US" b="true" sz="1015" spc="88">
                <a:solidFill>
                  <a:srgbClr val="E9006A"/>
                </a:solidFill>
                <a:latin typeface="Open Sauce Bold"/>
                <a:ea typeface="Open Sauce Bold"/>
                <a:cs typeface="Open Sauce Bold"/>
                <a:sym typeface="Open Sauce Bold"/>
              </a:rPr>
              <a:t>PHILIPPINE DOLBEAU</a:t>
            </a:r>
          </a:p>
          <a:p>
            <a:pPr algn="just" marL="0" indent="0" lvl="0">
              <a:lnSpc>
                <a:spcPts val="1208"/>
              </a:lnSpc>
              <a:spcBef>
                <a:spcPct val="0"/>
              </a:spcBef>
            </a:pPr>
            <a:r>
              <a:rPr lang="en-US" sz="1015" spc="88">
                <a:solidFill>
                  <a:srgbClr val="545454"/>
                </a:solidFill>
                <a:latin typeface="Open Sauce"/>
                <a:ea typeface="Open Sauce"/>
                <a:cs typeface="Open Sauce"/>
                <a:sym typeface="Open Sauce"/>
              </a:rPr>
              <a:t>E</a:t>
            </a:r>
            <a:r>
              <a:rPr lang="en-US" sz="1015" spc="88">
                <a:solidFill>
                  <a:srgbClr val="545454"/>
                </a:solidFill>
                <a:latin typeface="Open Sauce"/>
                <a:ea typeface="Open Sauce"/>
                <a:cs typeface="Open Sauce"/>
                <a:sym typeface="Open Sauce"/>
              </a:rPr>
              <a:t>ntrepreneure dans la Tech à seulement 15 ans, elle crée le concept Newschool, une solution numérique pour faire l'appel en classe  . Les attentats de Paris en 2015 feront pivoter sa jeune entreprise pour contribuer au renforcement de la sécurité des enfants dans les écoles. </a:t>
            </a:r>
          </a:p>
        </p:txBody>
      </p:sp>
      <p:sp>
        <p:nvSpPr>
          <p:cNvPr name="Freeform 26" id="26"/>
          <p:cNvSpPr/>
          <p:nvPr/>
        </p:nvSpPr>
        <p:spPr>
          <a:xfrm flipH="false" flipV="false" rot="0">
            <a:off x="16248213" y="9704911"/>
            <a:ext cx="1746482" cy="397810"/>
          </a:xfrm>
          <a:custGeom>
            <a:avLst/>
            <a:gdLst/>
            <a:ahLst/>
            <a:cxnLst/>
            <a:rect r="r" b="b" t="t" l="l"/>
            <a:pathLst>
              <a:path h="397810" w="1746482">
                <a:moveTo>
                  <a:pt x="0" y="0"/>
                </a:moveTo>
                <a:lnTo>
                  <a:pt x="1746482" y="0"/>
                </a:lnTo>
                <a:lnTo>
                  <a:pt x="1746482" y="397810"/>
                </a:lnTo>
                <a:lnTo>
                  <a:pt x="0" y="397810"/>
                </a:lnTo>
                <a:lnTo>
                  <a:pt x="0" y="0"/>
                </a:lnTo>
                <a:close/>
              </a:path>
            </a:pathLst>
          </a:custGeom>
          <a:blipFill>
            <a:blip r:embed="rId10"/>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p:nvPr/>
        </p:nvGrpSpPr>
        <p:grpSpPr>
          <a:xfrm rot="0">
            <a:off x="0" y="0"/>
            <a:ext cx="10287000" cy="10287000"/>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0" y="0"/>
                  </a:moveTo>
                  <a:lnTo>
                    <a:pt x="0" y="6350000"/>
                  </a:lnTo>
                  <a:cubicBezTo>
                    <a:pt x="3506470" y="6350000"/>
                    <a:pt x="6350000" y="3506470"/>
                    <a:pt x="6350000" y="0"/>
                  </a:cubicBezTo>
                  <a:lnTo>
                    <a:pt x="0" y="0"/>
                  </a:lnTo>
                  <a:close/>
                </a:path>
              </a:pathLst>
            </a:custGeom>
            <a:blipFill>
              <a:blip r:embed="rId2"/>
              <a:stretch>
                <a:fillRect l="-64209" t="0" r="-13567" b="0"/>
              </a:stretch>
            </a:blipFill>
          </p:spPr>
        </p:sp>
      </p:grpSp>
      <p:sp>
        <p:nvSpPr>
          <p:cNvPr name="TextBox 4" id="4"/>
          <p:cNvSpPr txBox="true"/>
          <p:nvPr/>
        </p:nvSpPr>
        <p:spPr>
          <a:xfrm rot="0">
            <a:off x="11215767" y="2868546"/>
            <a:ext cx="5588724" cy="1730375"/>
          </a:xfrm>
          <a:prstGeom prst="rect">
            <a:avLst/>
          </a:prstGeom>
        </p:spPr>
        <p:txBody>
          <a:bodyPr anchor="t" rtlCol="false" tIns="0" lIns="0" bIns="0" rIns="0">
            <a:spAutoFit/>
          </a:bodyPr>
          <a:lstStyle/>
          <a:p>
            <a:pPr algn="ctr">
              <a:lnSpc>
                <a:spcPts val="6999"/>
              </a:lnSpc>
              <a:spcBef>
                <a:spcPct val="0"/>
              </a:spcBef>
            </a:pPr>
            <a:r>
              <a:rPr lang="en-US" b="true" sz="4999">
                <a:solidFill>
                  <a:srgbClr val="FFFFFF"/>
                </a:solidFill>
                <a:latin typeface="Montserrat Bold"/>
                <a:ea typeface="Montserrat Bold"/>
                <a:cs typeface="Montserrat Bold"/>
                <a:sym typeface="Montserrat Bold"/>
              </a:rPr>
              <a:t>LA PAROLE EST À VOUS ! </a:t>
            </a:r>
          </a:p>
        </p:txBody>
      </p:sp>
      <p:sp>
        <p:nvSpPr>
          <p:cNvPr name="TextBox 5" id="5"/>
          <p:cNvSpPr txBox="true"/>
          <p:nvPr/>
        </p:nvSpPr>
        <p:spPr>
          <a:xfrm rot="0">
            <a:off x="11706133" y="2264385"/>
            <a:ext cx="4607992" cy="264160"/>
          </a:xfrm>
          <a:prstGeom prst="rect">
            <a:avLst/>
          </a:prstGeom>
        </p:spPr>
        <p:txBody>
          <a:bodyPr anchor="t" rtlCol="false" tIns="0" lIns="0" bIns="0" rIns="0">
            <a:spAutoFit/>
          </a:bodyPr>
          <a:lstStyle/>
          <a:p>
            <a:pPr algn="l">
              <a:lnSpc>
                <a:spcPts val="2239"/>
              </a:lnSpc>
              <a:spcBef>
                <a:spcPct val="0"/>
              </a:spcBef>
            </a:pPr>
            <a:r>
              <a:rPr lang="en-US" b="true" sz="1599">
                <a:solidFill>
                  <a:srgbClr val="FFFFFF"/>
                </a:solidFill>
                <a:latin typeface="Open Sans Bold"/>
                <a:ea typeface="Open Sans Bold"/>
                <a:cs typeface="Open Sans Bold"/>
                <a:sym typeface="Open Sans Bold"/>
              </a:rPr>
              <a:t>ELLES BOUGENT POUR DEMAIN</a:t>
            </a:r>
          </a:p>
        </p:txBody>
      </p:sp>
      <p:sp>
        <p:nvSpPr>
          <p:cNvPr name="Freeform 6" id="6"/>
          <p:cNvSpPr/>
          <p:nvPr/>
        </p:nvSpPr>
        <p:spPr>
          <a:xfrm flipH="false" flipV="false" rot="0">
            <a:off x="6888225" y="7036868"/>
            <a:ext cx="836806" cy="826156"/>
          </a:xfrm>
          <a:custGeom>
            <a:avLst/>
            <a:gdLst/>
            <a:ahLst/>
            <a:cxnLst/>
            <a:rect r="r" b="b" t="t" l="l"/>
            <a:pathLst>
              <a:path h="826156" w="836806">
                <a:moveTo>
                  <a:pt x="0" y="0"/>
                </a:moveTo>
                <a:lnTo>
                  <a:pt x="836807" y="0"/>
                </a:lnTo>
                <a:lnTo>
                  <a:pt x="836807" y="826156"/>
                </a:lnTo>
                <a:lnTo>
                  <a:pt x="0" y="8261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10800000">
            <a:off x="8833349" y="4288270"/>
            <a:ext cx="621302" cy="621302"/>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91338">
                <a:alpha val="69804"/>
              </a:srgbClr>
            </a:solidFill>
          </p:spPr>
        </p:sp>
      </p:grpSp>
      <p:grpSp>
        <p:nvGrpSpPr>
          <p:cNvPr name="Group 9" id="9"/>
          <p:cNvGrpSpPr/>
          <p:nvPr/>
        </p:nvGrpSpPr>
        <p:grpSpPr>
          <a:xfrm rot="-10800000">
            <a:off x="3990484" y="8681792"/>
            <a:ext cx="1153016" cy="115301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91338">
                <a:alpha val="69804"/>
              </a:srgbClr>
            </a:solidFill>
          </p:spPr>
        </p:sp>
      </p:grpSp>
      <p:sp>
        <p:nvSpPr>
          <p:cNvPr name="TextBox 11" id="11"/>
          <p:cNvSpPr txBox="true"/>
          <p:nvPr/>
        </p:nvSpPr>
        <p:spPr>
          <a:xfrm rot="0">
            <a:off x="8833349" y="6065592"/>
            <a:ext cx="8425951" cy="1730375"/>
          </a:xfrm>
          <a:prstGeom prst="rect">
            <a:avLst/>
          </a:prstGeom>
        </p:spPr>
        <p:txBody>
          <a:bodyPr anchor="t" rtlCol="false" tIns="0" lIns="0" bIns="0" rIns="0">
            <a:spAutoFit/>
          </a:bodyPr>
          <a:lstStyle/>
          <a:p>
            <a:pPr algn="ctr">
              <a:lnSpc>
                <a:spcPts val="6999"/>
              </a:lnSpc>
              <a:spcBef>
                <a:spcPct val="0"/>
              </a:spcBef>
            </a:pPr>
            <a:r>
              <a:rPr lang="en-US" b="true" sz="4999">
                <a:solidFill>
                  <a:srgbClr val="FFFFFF"/>
                </a:solidFill>
                <a:latin typeface="Montserrat Bold"/>
                <a:ea typeface="Montserrat Bold"/>
                <a:cs typeface="Montserrat Bold"/>
                <a:sym typeface="Montserrat Bold"/>
              </a:rPr>
              <a:t>POSEZ-NOUS TOUTES VOS QUESTIONS !</a:t>
            </a:r>
          </a:p>
        </p:txBody>
      </p:sp>
      <p:sp>
        <p:nvSpPr>
          <p:cNvPr name="Freeform 12" id="12"/>
          <p:cNvSpPr/>
          <p:nvPr/>
        </p:nvSpPr>
        <p:spPr>
          <a:xfrm flipH="false" flipV="false" rot="0">
            <a:off x="15931250" y="9348542"/>
            <a:ext cx="1746482" cy="397810"/>
          </a:xfrm>
          <a:custGeom>
            <a:avLst/>
            <a:gdLst/>
            <a:ahLst/>
            <a:cxnLst/>
            <a:rect r="r" b="b" t="t" l="l"/>
            <a:pathLst>
              <a:path h="397810" w="1746482">
                <a:moveTo>
                  <a:pt x="0" y="0"/>
                </a:moveTo>
                <a:lnTo>
                  <a:pt x="1746482" y="0"/>
                </a:lnTo>
                <a:lnTo>
                  <a:pt x="1746482" y="397810"/>
                </a:lnTo>
                <a:lnTo>
                  <a:pt x="0" y="397810"/>
                </a:lnTo>
                <a:lnTo>
                  <a:pt x="0" y="0"/>
                </a:lnTo>
                <a:close/>
              </a:path>
            </a:pathLst>
          </a:custGeom>
          <a:blipFill>
            <a:blip r:embed="rId5"/>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4000" y="1490281"/>
            <a:ext cx="7306439" cy="730643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4963" t="0" r="-24963" b="0"/>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B99D2"/>
            </a:solidFill>
          </p:spPr>
        </p:sp>
      </p:grpSp>
      <p:sp>
        <p:nvSpPr>
          <p:cNvPr name="TextBox 5" id="5"/>
          <p:cNvSpPr txBox="true"/>
          <p:nvPr/>
        </p:nvSpPr>
        <p:spPr>
          <a:xfrm rot="0">
            <a:off x="1197372" y="4363205"/>
            <a:ext cx="7513908" cy="2761773"/>
          </a:xfrm>
          <a:prstGeom prst="rect">
            <a:avLst/>
          </a:prstGeom>
        </p:spPr>
        <p:txBody>
          <a:bodyPr anchor="t" rtlCol="false" tIns="0" lIns="0" bIns="0" rIns="0">
            <a:spAutoFit/>
          </a:bodyPr>
          <a:lstStyle/>
          <a:p>
            <a:pPr algn="l">
              <a:lnSpc>
                <a:spcPts val="7376"/>
              </a:lnSpc>
            </a:pPr>
            <a:r>
              <a:rPr lang="en-US" sz="5268" b="true">
                <a:solidFill>
                  <a:srgbClr val="FFFFFF"/>
                </a:solidFill>
                <a:latin typeface="Montserrat Ultra-Bold"/>
                <a:ea typeface="Montserrat Ultra-Bold"/>
                <a:cs typeface="Montserrat Ultra-Bold"/>
                <a:sym typeface="Montserrat Ultra-Bold"/>
              </a:rPr>
              <a:t>L’INDUSTRIE D’AUJOURD’HUI </a:t>
            </a:r>
          </a:p>
          <a:p>
            <a:pPr algn="l">
              <a:lnSpc>
                <a:spcPts val="7376"/>
              </a:lnSpc>
              <a:spcBef>
                <a:spcPct val="0"/>
              </a:spcBef>
            </a:pPr>
            <a:r>
              <a:rPr lang="en-US" b="true" sz="5268">
                <a:solidFill>
                  <a:srgbClr val="FFFFFF"/>
                </a:solidFill>
                <a:latin typeface="Montserrat Ultra-Bold"/>
                <a:ea typeface="Montserrat Ultra-Bold"/>
                <a:cs typeface="Montserrat Ultra-Bold"/>
                <a:sym typeface="Montserrat Ultra-Bold"/>
              </a:rPr>
              <a:t>ET DE DEMAIN</a:t>
            </a:r>
          </a:p>
        </p:txBody>
      </p:sp>
      <p:sp>
        <p:nvSpPr>
          <p:cNvPr name="TextBox 6" id="6"/>
          <p:cNvSpPr txBox="true"/>
          <p:nvPr/>
        </p:nvSpPr>
        <p:spPr>
          <a:xfrm rot="0">
            <a:off x="1197372" y="7360661"/>
            <a:ext cx="7583643" cy="357740"/>
          </a:xfrm>
          <a:prstGeom prst="rect">
            <a:avLst/>
          </a:prstGeom>
        </p:spPr>
        <p:txBody>
          <a:bodyPr anchor="t" rtlCol="false" tIns="0" lIns="0" bIns="0" rIns="0">
            <a:spAutoFit/>
          </a:bodyPr>
          <a:lstStyle/>
          <a:p>
            <a:pPr algn="l">
              <a:lnSpc>
                <a:spcPts val="2857"/>
              </a:lnSpc>
              <a:spcBef>
                <a:spcPct val="0"/>
              </a:spcBef>
            </a:pPr>
            <a:r>
              <a:rPr lang="en-US" b="true" sz="2040">
                <a:solidFill>
                  <a:srgbClr val="4B99D2"/>
                </a:solidFill>
                <a:latin typeface="Open Sans Bold"/>
                <a:ea typeface="Open Sans Bold"/>
                <a:cs typeface="Open Sans Bold"/>
                <a:sym typeface="Open Sans Bold"/>
              </a:rPr>
              <a:t>ELLES BOUGENT POUR DEMAIN</a:t>
            </a:r>
          </a:p>
        </p:txBody>
      </p:sp>
      <p:grpSp>
        <p:nvGrpSpPr>
          <p:cNvPr name="Group 7" id="7"/>
          <p:cNvGrpSpPr/>
          <p:nvPr/>
        </p:nvGrpSpPr>
        <p:grpSpPr>
          <a:xfrm rot="-10800000">
            <a:off x="16169829" y="7560552"/>
            <a:ext cx="621302" cy="621302"/>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54BAA">
                <a:alpha val="69804"/>
              </a:srgbClr>
            </a:solidFill>
          </p:spPr>
        </p:sp>
      </p:grpSp>
      <p:grpSp>
        <p:nvGrpSpPr>
          <p:cNvPr name="Group 9" id="9"/>
          <p:cNvGrpSpPr/>
          <p:nvPr/>
        </p:nvGrpSpPr>
        <p:grpSpPr>
          <a:xfrm rot="-10800000">
            <a:off x="8567492" y="1262781"/>
            <a:ext cx="1153016" cy="115301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54BAA">
                <a:alpha val="69804"/>
              </a:srgbClr>
            </a:solidFill>
          </p:spPr>
        </p:sp>
      </p:grpSp>
      <p:sp>
        <p:nvSpPr>
          <p:cNvPr name="Freeform 11" id="11"/>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p:nvPr/>
        </p:nvGrpSpPr>
        <p:grpSpPr>
          <a:xfrm rot="0">
            <a:off x="0" y="2350480"/>
            <a:ext cx="6381682" cy="5847979"/>
            <a:chOff x="0" y="0"/>
            <a:chExt cx="8508910" cy="7797306"/>
          </a:xfrm>
        </p:grpSpPr>
        <p:pic>
          <p:nvPicPr>
            <p:cNvPr name="Picture 3" id="3"/>
            <p:cNvPicPr>
              <a:picLocks noChangeAspect="true"/>
            </p:cNvPicPr>
            <p:nvPr/>
          </p:nvPicPr>
          <p:blipFill>
            <a:blip r:embed="rId2"/>
            <a:srcRect l="14725" t="0" r="14725" b="0"/>
            <a:stretch>
              <a:fillRect/>
            </a:stretch>
          </p:blipFill>
          <p:spPr>
            <a:xfrm flipH="false" flipV="false">
              <a:off x="0" y="0"/>
              <a:ext cx="8508910" cy="7797306"/>
            </a:xfrm>
            <a:prstGeom prst="rect">
              <a:avLst/>
            </a:prstGeom>
          </p:spPr>
        </p:pic>
      </p:grpSp>
      <p:sp>
        <p:nvSpPr>
          <p:cNvPr name="TextBox 4" id="4"/>
          <p:cNvSpPr txBox="true"/>
          <p:nvPr/>
        </p:nvSpPr>
        <p:spPr>
          <a:xfrm rot="0">
            <a:off x="7817717" y="2253512"/>
            <a:ext cx="4876155" cy="811629"/>
          </a:xfrm>
          <a:prstGeom prst="rect">
            <a:avLst/>
          </a:prstGeom>
        </p:spPr>
        <p:txBody>
          <a:bodyPr anchor="t" rtlCol="false" tIns="0" lIns="0" bIns="0" rIns="0">
            <a:spAutoFit/>
          </a:bodyPr>
          <a:lstStyle/>
          <a:p>
            <a:pPr algn="l">
              <a:lnSpc>
                <a:spcPts val="6714"/>
              </a:lnSpc>
              <a:spcBef>
                <a:spcPct val="0"/>
              </a:spcBef>
            </a:pPr>
            <a:r>
              <a:rPr lang="en-US" b="true" sz="4796">
                <a:solidFill>
                  <a:srgbClr val="FFFFFF"/>
                </a:solidFill>
                <a:latin typeface="Montserrat Bold"/>
                <a:ea typeface="Montserrat Bold"/>
                <a:cs typeface="Montserrat Bold"/>
                <a:sym typeface="Montserrat Bold"/>
              </a:rPr>
              <a:t>L’INDUSTRIE</a:t>
            </a:r>
          </a:p>
        </p:txBody>
      </p:sp>
      <p:sp>
        <p:nvSpPr>
          <p:cNvPr name="TextBox 5" id="5"/>
          <p:cNvSpPr txBox="true"/>
          <p:nvPr/>
        </p:nvSpPr>
        <p:spPr>
          <a:xfrm rot="0">
            <a:off x="7817717" y="1796243"/>
            <a:ext cx="5488463" cy="281745"/>
          </a:xfrm>
          <a:prstGeom prst="rect">
            <a:avLst/>
          </a:prstGeom>
        </p:spPr>
        <p:txBody>
          <a:bodyPr anchor="t" rtlCol="false" tIns="0" lIns="0" bIns="0" rIns="0">
            <a:spAutoFit/>
          </a:bodyPr>
          <a:lstStyle/>
          <a:p>
            <a:pPr algn="l">
              <a:lnSpc>
                <a:spcPts val="2320"/>
              </a:lnSpc>
              <a:spcBef>
                <a:spcPct val="0"/>
              </a:spcBef>
            </a:pPr>
            <a:r>
              <a:rPr lang="en-US" b="true" sz="1657">
                <a:solidFill>
                  <a:srgbClr val="FFFFFF"/>
                </a:solidFill>
                <a:latin typeface="Open Sans Bold"/>
                <a:ea typeface="Open Sans Bold"/>
                <a:cs typeface="Open Sans Bold"/>
                <a:sym typeface="Open Sans Bold"/>
              </a:rPr>
              <a:t>ELLES BOUGENT POUR DEMAIN</a:t>
            </a:r>
          </a:p>
        </p:txBody>
      </p:sp>
      <p:grpSp>
        <p:nvGrpSpPr>
          <p:cNvPr name="Group 6" id="6"/>
          <p:cNvGrpSpPr/>
          <p:nvPr/>
        </p:nvGrpSpPr>
        <p:grpSpPr>
          <a:xfrm rot="0">
            <a:off x="7207118" y="3653712"/>
            <a:ext cx="207911" cy="207911"/>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solidFill>
          </p:spPr>
        </p:sp>
      </p:grpSp>
      <p:sp>
        <p:nvSpPr>
          <p:cNvPr name="TextBox 8" id="8"/>
          <p:cNvSpPr txBox="true"/>
          <p:nvPr/>
        </p:nvSpPr>
        <p:spPr>
          <a:xfrm rot="0">
            <a:off x="7817717" y="3577512"/>
            <a:ext cx="8961591" cy="2415696"/>
          </a:xfrm>
          <a:prstGeom prst="rect">
            <a:avLst/>
          </a:prstGeom>
        </p:spPr>
        <p:txBody>
          <a:bodyPr anchor="t" rtlCol="false" tIns="0" lIns="0" bIns="0" rIns="0">
            <a:spAutoFit/>
          </a:bodyPr>
          <a:lstStyle/>
          <a:p>
            <a:pPr algn="l">
              <a:lnSpc>
                <a:spcPts val="3831"/>
              </a:lnSpc>
            </a:pPr>
            <a:r>
              <a:rPr lang="en-US" b="true" sz="2606">
                <a:solidFill>
                  <a:srgbClr val="FFFFFF"/>
                </a:solidFill>
                <a:latin typeface="Open Sans Bold"/>
                <a:ea typeface="Open Sans Bold"/>
                <a:cs typeface="Open Sans Bold"/>
                <a:sym typeface="Open Sans Bold"/>
              </a:rPr>
              <a:t>L'INDUSTRIE RASSEMBLE LES ACTIVITÉS ÉCONOMIQUES DÉDIÉES À LA CONCEPTION, LA FABRICATION ET LA VENTE DE BIENS MATÉRIELS. ELLE FAIT INTERVENIR DE NOMBREUX ACTEURS POUR TRANSFORMER DES MATIÈRES PREMIÈRES EN BIENS DE CONSOMMATION.</a:t>
            </a:r>
          </a:p>
        </p:txBody>
      </p:sp>
      <p:grpSp>
        <p:nvGrpSpPr>
          <p:cNvPr name="Group 9" id="9"/>
          <p:cNvGrpSpPr/>
          <p:nvPr/>
        </p:nvGrpSpPr>
        <p:grpSpPr>
          <a:xfrm rot="-10800000">
            <a:off x="6059769" y="2130609"/>
            <a:ext cx="643826" cy="64382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11" id="11"/>
          <p:cNvGrpSpPr/>
          <p:nvPr/>
        </p:nvGrpSpPr>
        <p:grpSpPr>
          <a:xfrm rot="-10800000">
            <a:off x="468585" y="7669890"/>
            <a:ext cx="1194815" cy="1194815"/>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13" id="13"/>
          <p:cNvSpPr/>
          <p:nvPr/>
        </p:nvSpPr>
        <p:spPr>
          <a:xfrm flipH="false" flipV="false" rot="0">
            <a:off x="15297985"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grpSp>
        <p:nvGrpSpPr>
          <p:cNvPr name="Group 14" id="14"/>
          <p:cNvGrpSpPr/>
          <p:nvPr/>
        </p:nvGrpSpPr>
        <p:grpSpPr>
          <a:xfrm rot="0">
            <a:off x="7207118" y="6540114"/>
            <a:ext cx="207911" cy="207911"/>
            <a:chOff x="0" y="0"/>
            <a:chExt cx="6350000" cy="6350000"/>
          </a:xfrm>
        </p:grpSpPr>
        <p:sp>
          <p:nvSpPr>
            <p:cNvPr name="Freeform 15" id="1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solidFill>
          </p:spPr>
        </p:sp>
      </p:grpSp>
      <p:sp>
        <p:nvSpPr>
          <p:cNvPr name="TextBox 16" id="16"/>
          <p:cNvSpPr txBox="true"/>
          <p:nvPr/>
        </p:nvSpPr>
        <p:spPr>
          <a:xfrm rot="0">
            <a:off x="7817717" y="6306397"/>
            <a:ext cx="8961591" cy="1306928"/>
          </a:xfrm>
          <a:prstGeom prst="rect">
            <a:avLst/>
          </a:prstGeom>
        </p:spPr>
        <p:txBody>
          <a:bodyPr anchor="t" rtlCol="false" tIns="0" lIns="0" bIns="0" rIns="0">
            <a:spAutoFit/>
          </a:bodyPr>
          <a:lstStyle/>
          <a:p>
            <a:pPr algn="l">
              <a:lnSpc>
                <a:spcPts val="3589"/>
              </a:lnSpc>
            </a:pPr>
            <a:r>
              <a:rPr lang="en-US" b="true" sz="2441">
                <a:solidFill>
                  <a:srgbClr val="FFFFFF"/>
                </a:solidFill>
                <a:latin typeface="Open Sans Bold"/>
                <a:ea typeface="Open Sans Bold"/>
                <a:cs typeface="Open Sans Bold"/>
                <a:sym typeface="Open Sans Bold"/>
              </a:rPr>
              <a:t>LES SECTEURS : AÉRONAUTIQUE ET SPATIAL, AUTOMOBILE, TEXTILE, BTP, PHARMACEUTIQUE, SANTÉ, CHIMIQUE, ÉLECTRIQUE, NUCLÉAIRE, AGROALIMENTAIRE, TÉLÉCOMS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sp>
        <p:nvSpPr>
          <p:cNvPr name="TextBox 2" id="2"/>
          <p:cNvSpPr txBox="true"/>
          <p:nvPr/>
        </p:nvSpPr>
        <p:spPr>
          <a:xfrm rot="0">
            <a:off x="1103982" y="942975"/>
            <a:ext cx="6627462" cy="1623695"/>
          </a:xfrm>
          <a:prstGeom prst="rect">
            <a:avLst/>
          </a:prstGeom>
        </p:spPr>
        <p:txBody>
          <a:bodyPr anchor="t" rtlCol="false" tIns="0" lIns="0" bIns="0" rIns="0">
            <a:spAutoFit/>
          </a:bodyPr>
          <a:lstStyle/>
          <a:p>
            <a:pPr algn="l">
              <a:lnSpc>
                <a:spcPts val="6580"/>
              </a:lnSpc>
              <a:spcBef>
                <a:spcPct val="0"/>
              </a:spcBef>
            </a:pPr>
            <a:r>
              <a:rPr lang="en-US" b="true" sz="4700">
                <a:solidFill>
                  <a:srgbClr val="FFFFFF"/>
                </a:solidFill>
                <a:latin typeface="Montserrat Bold"/>
                <a:ea typeface="Montserrat Bold"/>
                <a:cs typeface="Montserrat Bold"/>
                <a:sym typeface="Montserrat Bold"/>
              </a:rPr>
              <a:t>ET L’INDUSTRIE DE DEMAIN ?</a:t>
            </a:r>
          </a:p>
        </p:txBody>
      </p:sp>
      <p:sp>
        <p:nvSpPr>
          <p:cNvPr name="TextBox 3" id="3"/>
          <p:cNvSpPr txBox="true"/>
          <p:nvPr/>
        </p:nvSpPr>
        <p:spPr>
          <a:xfrm rot="0">
            <a:off x="1213356" y="3038654"/>
            <a:ext cx="8040018" cy="1433607"/>
          </a:xfrm>
          <a:prstGeom prst="rect">
            <a:avLst/>
          </a:prstGeom>
        </p:spPr>
        <p:txBody>
          <a:bodyPr anchor="t" rtlCol="false" tIns="0" lIns="0" bIns="0" rIns="0">
            <a:spAutoFit/>
          </a:bodyPr>
          <a:lstStyle/>
          <a:p>
            <a:pPr algn="l">
              <a:lnSpc>
                <a:spcPts val="2882"/>
              </a:lnSpc>
              <a:spcBef>
                <a:spcPct val="0"/>
              </a:spcBef>
            </a:pPr>
            <a:r>
              <a:rPr lang="en-US" b="true" sz="2058">
                <a:solidFill>
                  <a:srgbClr val="FFFFFF"/>
                </a:solidFill>
                <a:latin typeface="Open Sans Bold"/>
                <a:ea typeface="Open Sans Bold"/>
                <a:cs typeface="Open Sans Bold"/>
                <a:sym typeface="Open Sans Bold"/>
              </a:rPr>
              <a:t>LE MONDE INDUSTRIEL FAIT FACE À DE NOMBREUX ENJEUX ÉCOLOGIQUES, NUMÉRIQUES ET CLIMATIQUES, LES ENTREPRISES SE TRANSFORMENT, S'ADAPTENT, DE NOUVEAUX MÉTIERS ÉMERGENT POUR UNE INDUSTRIE DU FUTUR. </a:t>
            </a:r>
          </a:p>
        </p:txBody>
      </p:sp>
      <p:sp>
        <p:nvSpPr>
          <p:cNvPr name="TextBox 4" id="4"/>
          <p:cNvSpPr txBox="true"/>
          <p:nvPr/>
        </p:nvSpPr>
        <p:spPr>
          <a:xfrm rot="0">
            <a:off x="1213356" y="5228313"/>
            <a:ext cx="6408714" cy="438786"/>
          </a:xfrm>
          <a:prstGeom prst="rect">
            <a:avLst/>
          </a:prstGeom>
        </p:spPr>
        <p:txBody>
          <a:bodyPr anchor="t" rtlCol="false" tIns="0" lIns="0" bIns="0" rIns="0">
            <a:spAutoFit/>
          </a:bodyPr>
          <a:lstStyle/>
          <a:p>
            <a:pPr algn="l">
              <a:lnSpc>
                <a:spcPts val="3639"/>
              </a:lnSpc>
              <a:spcBef>
                <a:spcPct val="0"/>
              </a:spcBef>
            </a:pPr>
            <a:r>
              <a:rPr lang="en-US" b="true" sz="2599">
                <a:solidFill>
                  <a:srgbClr val="FFFFFF"/>
                </a:solidFill>
                <a:latin typeface="Montserrat Bold"/>
                <a:ea typeface="Montserrat Bold"/>
                <a:cs typeface="Montserrat Bold"/>
                <a:sym typeface="Montserrat Bold"/>
              </a:rPr>
              <a:t>LA LOI INDUSTRIE VERTE</a:t>
            </a:r>
          </a:p>
        </p:txBody>
      </p:sp>
      <p:sp>
        <p:nvSpPr>
          <p:cNvPr name="TextBox 5" id="5"/>
          <p:cNvSpPr txBox="true"/>
          <p:nvPr/>
        </p:nvSpPr>
        <p:spPr>
          <a:xfrm rot="0">
            <a:off x="1165867" y="5984727"/>
            <a:ext cx="9622217" cy="3411919"/>
          </a:xfrm>
          <a:prstGeom prst="rect">
            <a:avLst/>
          </a:prstGeom>
        </p:spPr>
        <p:txBody>
          <a:bodyPr anchor="t" rtlCol="false" tIns="0" lIns="0" bIns="0" rIns="0">
            <a:spAutoFit/>
          </a:bodyPr>
          <a:lstStyle/>
          <a:p>
            <a:pPr algn="l">
              <a:lnSpc>
                <a:spcPts val="3041"/>
              </a:lnSpc>
            </a:pPr>
            <a:r>
              <a:rPr lang="en-US" b="true" sz="2172">
                <a:solidFill>
                  <a:srgbClr val="FFFFFF"/>
                </a:solidFill>
                <a:latin typeface="Open Sans Bold"/>
                <a:ea typeface="Open Sans Bold"/>
                <a:cs typeface="Open Sans Bold"/>
                <a:sym typeface="Open Sans Bold"/>
              </a:rPr>
              <a:t>LA LOI A ÉTÉ PROMULGUÉE LE 23 OCTOBRE 2023. </a:t>
            </a:r>
          </a:p>
          <a:p>
            <a:pPr algn="l">
              <a:lnSpc>
                <a:spcPts val="3041"/>
              </a:lnSpc>
            </a:pPr>
          </a:p>
          <a:p>
            <a:pPr algn="l">
              <a:lnSpc>
                <a:spcPts val="3041"/>
              </a:lnSpc>
            </a:pPr>
            <a:r>
              <a:rPr lang="en-US" b="true" sz="2172">
                <a:solidFill>
                  <a:srgbClr val="FFFFFF"/>
                </a:solidFill>
                <a:latin typeface="Open Sans Bold"/>
                <a:ea typeface="Open Sans Bold"/>
                <a:cs typeface="Open Sans Bold"/>
                <a:sym typeface="Open Sans Bold"/>
              </a:rPr>
              <a:t>CETTE LOI VISE À ACCÉLÉRER LA RÉINDUSTRIALISATION DU PAYS ET À FAIRE DE LA FRANCE LE LEADER DE L’INDUSTRIE VERTE EN EUROPE.</a:t>
            </a:r>
          </a:p>
          <a:p>
            <a:pPr algn="l">
              <a:lnSpc>
                <a:spcPts val="3041"/>
              </a:lnSpc>
            </a:pPr>
          </a:p>
          <a:p>
            <a:pPr algn="l">
              <a:lnSpc>
                <a:spcPts val="3041"/>
              </a:lnSpc>
            </a:pPr>
            <a:r>
              <a:rPr lang="en-US" b="true" sz="2172">
                <a:solidFill>
                  <a:srgbClr val="FFFFFF"/>
                </a:solidFill>
                <a:latin typeface="Open Sans Bold"/>
                <a:ea typeface="Open Sans Bold"/>
                <a:cs typeface="Open Sans Bold"/>
                <a:sym typeface="Open Sans Bold"/>
              </a:rPr>
              <a:t>LA LOI INDUSTRIE VERTE ENTEND RÉPONDRE À UN DOUBLE OBJECTIF :</a:t>
            </a:r>
          </a:p>
          <a:p>
            <a:pPr algn="l" marL="469038" indent="-234519" lvl="1">
              <a:lnSpc>
                <a:spcPts val="3041"/>
              </a:lnSpc>
              <a:buFont typeface="Arial"/>
              <a:buChar char="•"/>
            </a:pPr>
            <a:r>
              <a:rPr lang="en-US" b="true" sz="2172">
                <a:solidFill>
                  <a:srgbClr val="FFFFFF"/>
                </a:solidFill>
                <a:latin typeface="Open Sans Bold"/>
                <a:ea typeface="Open Sans Bold"/>
                <a:cs typeface="Open Sans Bold"/>
                <a:sym typeface="Open Sans Bold"/>
              </a:rPr>
              <a:t>ENVIRONNEMENTAL</a:t>
            </a:r>
          </a:p>
          <a:p>
            <a:pPr algn="l" marL="469038" indent="-234519" lvl="1">
              <a:lnSpc>
                <a:spcPts val="3041"/>
              </a:lnSpc>
              <a:buFont typeface="Arial"/>
              <a:buChar char="•"/>
            </a:pPr>
            <a:r>
              <a:rPr lang="en-US" b="true" sz="2172">
                <a:solidFill>
                  <a:srgbClr val="FFFFFF"/>
                </a:solidFill>
                <a:latin typeface="Open Sans Bold"/>
                <a:ea typeface="Open Sans Bold"/>
                <a:cs typeface="Open Sans Bold"/>
                <a:sym typeface="Open Sans Bold"/>
              </a:rPr>
              <a:t>ÉCONOMIQUE</a:t>
            </a:r>
          </a:p>
          <a:p>
            <a:pPr algn="l">
              <a:lnSpc>
                <a:spcPts val="3041"/>
              </a:lnSpc>
              <a:spcBef>
                <a:spcPct val="0"/>
              </a:spcBef>
            </a:pPr>
          </a:p>
        </p:txBody>
      </p:sp>
      <p:grpSp>
        <p:nvGrpSpPr>
          <p:cNvPr name="Group 6" id="6"/>
          <p:cNvGrpSpPr>
            <a:grpSpLocks noChangeAspect="true"/>
          </p:cNvGrpSpPr>
          <p:nvPr/>
        </p:nvGrpSpPr>
        <p:grpSpPr>
          <a:xfrm rot="0">
            <a:off x="9910734" y="1443521"/>
            <a:ext cx="4223578" cy="4223578"/>
            <a:chOff x="0" y="0"/>
            <a:chExt cx="6350000" cy="6350000"/>
          </a:xfrm>
        </p:grpSpPr>
        <p:sp>
          <p:nvSpPr>
            <p:cNvPr name="Freeform 7" id="7"/>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33238" t="-6082" r="-80089" b="-14536"/>
              </a:stretch>
            </a:blipFill>
          </p:spPr>
        </p:sp>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B99D2"/>
            </a:solidFill>
          </p:spPr>
        </p:sp>
      </p:grpSp>
      <p:grpSp>
        <p:nvGrpSpPr>
          <p:cNvPr name="Group 9" id="9"/>
          <p:cNvGrpSpPr>
            <a:grpSpLocks noChangeAspect="true"/>
          </p:cNvGrpSpPr>
          <p:nvPr/>
        </p:nvGrpSpPr>
        <p:grpSpPr>
          <a:xfrm rot="0">
            <a:off x="13035722" y="4823103"/>
            <a:ext cx="4223578" cy="4223578"/>
            <a:chOff x="0" y="0"/>
            <a:chExt cx="6350000" cy="6350000"/>
          </a:xfrm>
        </p:grpSpPr>
        <p:sp>
          <p:nvSpPr>
            <p:cNvPr name="Freeform 10" id="10"/>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24976" t="0" r="-24976" b="0"/>
              </a:stretch>
            </a:blipFill>
          </p:spPr>
        </p:sp>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B99D2"/>
            </a:solidFill>
          </p:spPr>
        </p:sp>
      </p:grpSp>
      <p:grpSp>
        <p:nvGrpSpPr>
          <p:cNvPr name="Group 12" id="12"/>
          <p:cNvGrpSpPr/>
          <p:nvPr/>
        </p:nvGrpSpPr>
        <p:grpSpPr>
          <a:xfrm rot="-10800000">
            <a:off x="9910734" y="5816497"/>
            <a:ext cx="621302" cy="621302"/>
            <a:chOff x="0" y="0"/>
            <a:chExt cx="6350000" cy="6350000"/>
          </a:xfrm>
        </p:grpSpPr>
        <p:sp>
          <p:nvSpPr>
            <p:cNvPr name="Freeform 13" id="1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14" id="14"/>
          <p:cNvGrpSpPr/>
          <p:nvPr/>
        </p:nvGrpSpPr>
        <p:grpSpPr>
          <a:xfrm rot="-10800000">
            <a:off x="11178275" y="6397710"/>
            <a:ext cx="1153016" cy="1153016"/>
            <a:chOff x="0" y="0"/>
            <a:chExt cx="6350000" cy="6350000"/>
          </a:xfrm>
        </p:grpSpPr>
        <p:sp>
          <p:nvSpPr>
            <p:cNvPr name="Freeform 15" id="1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16" id="16"/>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4"/>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p:nvPr/>
        </p:nvGrpSpPr>
        <p:grpSpPr>
          <a:xfrm rot="0">
            <a:off x="9869379" y="0"/>
            <a:ext cx="8418621" cy="10287000"/>
            <a:chOff x="0" y="0"/>
            <a:chExt cx="11224828" cy="13716000"/>
          </a:xfrm>
        </p:grpSpPr>
        <p:pic>
          <p:nvPicPr>
            <p:cNvPr name="Picture 3" id="3"/>
            <p:cNvPicPr>
              <a:picLocks noChangeAspect="true"/>
            </p:cNvPicPr>
            <p:nvPr/>
          </p:nvPicPr>
          <p:blipFill>
            <a:blip r:embed="rId2"/>
            <a:srcRect l="26192" t="0" r="26192" b="0"/>
            <a:stretch>
              <a:fillRect/>
            </a:stretch>
          </p:blipFill>
          <p:spPr>
            <a:xfrm flipH="false" flipV="false">
              <a:off x="0" y="0"/>
              <a:ext cx="11224828" cy="13716000"/>
            </a:xfrm>
            <a:prstGeom prst="rect">
              <a:avLst/>
            </a:prstGeom>
          </p:spPr>
        </p:pic>
      </p:grpSp>
      <p:sp>
        <p:nvSpPr>
          <p:cNvPr name="TextBox 4" id="4"/>
          <p:cNvSpPr txBox="true"/>
          <p:nvPr/>
        </p:nvSpPr>
        <p:spPr>
          <a:xfrm rot="0">
            <a:off x="1560357" y="2570828"/>
            <a:ext cx="6627462" cy="844550"/>
          </a:xfrm>
          <a:prstGeom prst="rect">
            <a:avLst/>
          </a:prstGeom>
        </p:spPr>
        <p:txBody>
          <a:bodyPr anchor="t" rtlCol="false" tIns="0" lIns="0" bIns="0" rIns="0">
            <a:spAutoFit/>
          </a:bodyPr>
          <a:lstStyle/>
          <a:p>
            <a:pPr algn="l">
              <a:lnSpc>
                <a:spcPts val="6999"/>
              </a:lnSpc>
              <a:spcBef>
                <a:spcPct val="0"/>
              </a:spcBef>
            </a:pPr>
            <a:r>
              <a:rPr lang="en-US" b="true" sz="4999">
                <a:solidFill>
                  <a:srgbClr val="FFFFFF"/>
                </a:solidFill>
                <a:latin typeface="Montserrat Bold"/>
                <a:ea typeface="Montserrat Bold"/>
                <a:cs typeface="Montserrat Bold"/>
                <a:sym typeface="Montserrat Bold"/>
              </a:rPr>
              <a:t>L’INDUSTRIE VERTE</a:t>
            </a:r>
          </a:p>
        </p:txBody>
      </p:sp>
      <p:sp>
        <p:nvSpPr>
          <p:cNvPr name="TextBox 5" id="5"/>
          <p:cNvSpPr txBox="true"/>
          <p:nvPr/>
        </p:nvSpPr>
        <p:spPr>
          <a:xfrm rot="0">
            <a:off x="1560357" y="2149782"/>
            <a:ext cx="4786936" cy="264160"/>
          </a:xfrm>
          <a:prstGeom prst="rect">
            <a:avLst/>
          </a:prstGeom>
        </p:spPr>
        <p:txBody>
          <a:bodyPr anchor="t" rtlCol="false" tIns="0" lIns="0" bIns="0" rIns="0">
            <a:spAutoFit/>
          </a:bodyPr>
          <a:lstStyle/>
          <a:p>
            <a:pPr algn="l">
              <a:lnSpc>
                <a:spcPts val="2239"/>
              </a:lnSpc>
              <a:spcBef>
                <a:spcPct val="0"/>
              </a:spcBef>
            </a:pPr>
            <a:r>
              <a:rPr lang="en-US" b="true" sz="1599">
                <a:solidFill>
                  <a:srgbClr val="FFFFFF"/>
                </a:solidFill>
                <a:latin typeface="Open Sans Bold"/>
                <a:ea typeface="Open Sans Bold"/>
                <a:cs typeface="Open Sans Bold"/>
                <a:sym typeface="Open Sans Bold"/>
              </a:rPr>
              <a:t>ELLES BOUGENT POUR DEMAIN</a:t>
            </a:r>
          </a:p>
        </p:txBody>
      </p:sp>
      <p:sp>
        <p:nvSpPr>
          <p:cNvPr name="TextBox 6" id="6"/>
          <p:cNvSpPr txBox="true"/>
          <p:nvPr/>
        </p:nvSpPr>
        <p:spPr>
          <a:xfrm rot="0">
            <a:off x="1560357" y="4727901"/>
            <a:ext cx="6949810" cy="4192270"/>
          </a:xfrm>
          <a:prstGeom prst="rect">
            <a:avLst/>
          </a:prstGeom>
        </p:spPr>
        <p:txBody>
          <a:bodyPr anchor="t" rtlCol="false" tIns="0" lIns="0" bIns="0" rIns="0">
            <a:spAutoFit/>
          </a:bodyPr>
          <a:lstStyle/>
          <a:p>
            <a:pPr algn="l">
              <a:lnSpc>
                <a:spcPts val="2554"/>
              </a:lnSpc>
            </a:pPr>
            <a:r>
              <a:rPr lang="en-US" b="true" sz="1824">
                <a:solidFill>
                  <a:srgbClr val="FFFFFF"/>
                </a:solidFill>
                <a:latin typeface="Open Sans Bold"/>
                <a:ea typeface="Open Sans Bold"/>
                <a:cs typeface="Open Sans Bold"/>
                <a:sym typeface="Open Sans Bold"/>
              </a:rPr>
              <a:t>SELON LE </a:t>
            </a:r>
            <a:r>
              <a:rPr lang="en-US" b="true" sz="1824" u="sng">
                <a:solidFill>
                  <a:srgbClr val="FFFFFF"/>
                </a:solidFill>
                <a:latin typeface="Open Sans Bold"/>
                <a:ea typeface="Open Sans Bold"/>
                <a:cs typeface="Open Sans Bold"/>
                <a:sym typeface="Open Sans Bold"/>
                <a:hlinkClick r:id="rId3" tooltip="https://www.ecologie.gouv.fr/leconomie-circulaire"/>
              </a:rPr>
              <a:t>MINISTÈRE DE L’ECONOMIE</a:t>
            </a:r>
            <a:r>
              <a:rPr lang="en-US" b="true" sz="1824">
                <a:solidFill>
                  <a:srgbClr val="FFFFFF"/>
                </a:solidFill>
                <a:latin typeface="Open Sans Bold"/>
                <a:ea typeface="Open Sans Bold"/>
                <a:cs typeface="Open Sans Bold"/>
                <a:sym typeface="Open Sans Bold"/>
              </a:rPr>
              <a:t>, ELLE DÉSIGNE UN MODÈLE ÉCONOMIQUE DONT L’OBJECTIF EST DE PRODUIRE DES BIENS ET DES SERVICES DE MANIÈRE DURABLE, EN LIMITANT LA CONSOMMATION ET LES GASPILLAGES DE RESSOURCES AINSI QUE LA PRODUCTION DE DÉCHETS.</a:t>
            </a:r>
          </a:p>
          <a:p>
            <a:pPr algn="l">
              <a:lnSpc>
                <a:spcPts val="2554"/>
              </a:lnSpc>
            </a:pPr>
          </a:p>
          <a:p>
            <a:pPr algn="l">
              <a:lnSpc>
                <a:spcPts val="2554"/>
              </a:lnSpc>
            </a:pPr>
            <a:r>
              <a:rPr lang="en-US" b="true" sz="1824">
                <a:solidFill>
                  <a:srgbClr val="FFFFFF"/>
                </a:solidFill>
                <a:latin typeface="Open Sans Bold"/>
                <a:ea typeface="Open Sans Bold"/>
                <a:cs typeface="Open Sans Bold"/>
                <a:sym typeface="Open Sans Bold"/>
              </a:rPr>
              <a:t>L</a:t>
            </a:r>
            <a:r>
              <a:rPr lang="en-US" b="true" sz="1824" u="sng">
                <a:solidFill>
                  <a:srgbClr val="FFFFFF"/>
                </a:solidFill>
                <a:latin typeface="Open Sans Bold"/>
                <a:ea typeface="Open Sans Bold"/>
                <a:cs typeface="Open Sans Bold"/>
                <a:sym typeface="Open Sans Bold"/>
                <a:hlinkClick r:id="rId4" tooltip="https://www.unido.org/sites/default/files/2012-10/Green%20Industry%20Platform%20-%20Introductory%20Note%20%28French%29_0.pdf"/>
              </a:rPr>
              <a:t>’ORGANISATION DES NATIONS UNIES POUR LE DÉVELOPPEMENT INDUSTRIEL</a:t>
            </a:r>
            <a:r>
              <a:rPr lang="en-US" b="true" sz="1824">
                <a:solidFill>
                  <a:srgbClr val="FFFFFF"/>
                </a:solidFill>
                <a:latin typeface="Open Sans Bold"/>
                <a:ea typeface="Open Sans Bold"/>
                <a:cs typeface="Open Sans Bold"/>
                <a:sym typeface="Open Sans Bold"/>
              </a:rPr>
              <a:t> (ONUDI) Y RATTACHE ÉGALEMENT L’ENSEMBLE DE LA PRODUCTION ET DU DÉVELOPPEMENT INDUSTRIELS QUI NE SE FONT PAS AU DÉTRIMENT DE LA SANTÉ DES ÉCOSYSTÈMES NATURELS OU DES ÊTRES HUMAINS.</a:t>
            </a:r>
          </a:p>
          <a:p>
            <a:pPr algn="l">
              <a:lnSpc>
                <a:spcPts val="2554"/>
              </a:lnSpc>
              <a:spcBef>
                <a:spcPct val="0"/>
              </a:spcBef>
            </a:pPr>
          </a:p>
        </p:txBody>
      </p:sp>
      <p:grpSp>
        <p:nvGrpSpPr>
          <p:cNvPr name="Group 7" id="7"/>
          <p:cNvGrpSpPr/>
          <p:nvPr/>
        </p:nvGrpSpPr>
        <p:grpSpPr>
          <a:xfrm rot="-10800000">
            <a:off x="9558728" y="7797992"/>
            <a:ext cx="621302" cy="621302"/>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9" id="9"/>
          <p:cNvGrpSpPr/>
          <p:nvPr/>
        </p:nvGrpSpPr>
        <p:grpSpPr>
          <a:xfrm rot="-10800000">
            <a:off x="9292871" y="1503537"/>
            <a:ext cx="1153016" cy="115301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11" id="11"/>
          <p:cNvSpPr/>
          <p:nvPr/>
        </p:nvSpPr>
        <p:spPr>
          <a:xfrm flipH="false" flipV="false" rot="0">
            <a:off x="747022" y="581956"/>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5"/>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sp>
        <p:nvSpPr>
          <p:cNvPr name="TextBox 2" id="2"/>
          <p:cNvSpPr txBox="true"/>
          <p:nvPr/>
        </p:nvSpPr>
        <p:spPr>
          <a:xfrm rot="0">
            <a:off x="964647" y="1319187"/>
            <a:ext cx="14213153" cy="870585"/>
          </a:xfrm>
          <a:prstGeom prst="rect">
            <a:avLst/>
          </a:prstGeom>
        </p:spPr>
        <p:txBody>
          <a:bodyPr anchor="t" rtlCol="false" tIns="0" lIns="0" bIns="0" rIns="0">
            <a:spAutoFit/>
          </a:bodyPr>
          <a:lstStyle/>
          <a:p>
            <a:pPr algn="l">
              <a:lnSpc>
                <a:spcPts val="7139"/>
              </a:lnSpc>
              <a:spcBef>
                <a:spcPct val="0"/>
              </a:spcBef>
            </a:pPr>
            <a:r>
              <a:rPr lang="en-US" b="true" sz="5099">
                <a:solidFill>
                  <a:srgbClr val="FFFFFF"/>
                </a:solidFill>
                <a:latin typeface="Montserrat Bold"/>
                <a:ea typeface="Montserrat Bold"/>
                <a:cs typeface="Montserrat Bold"/>
                <a:sym typeface="Montserrat Bold"/>
              </a:rPr>
              <a:t>ELLES BOUGENT &amp;  NOM PATERNAIRE</a:t>
            </a:r>
          </a:p>
        </p:txBody>
      </p:sp>
      <p:sp>
        <p:nvSpPr>
          <p:cNvPr name="TextBox 3" id="3"/>
          <p:cNvSpPr txBox="true"/>
          <p:nvPr/>
        </p:nvSpPr>
        <p:spPr>
          <a:xfrm rot="0">
            <a:off x="964647" y="1002916"/>
            <a:ext cx="3627261" cy="264160"/>
          </a:xfrm>
          <a:prstGeom prst="rect">
            <a:avLst/>
          </a:prstGeom>
        </p:spPr>
        <p:txBody>
          <a:bodyPr anchor="t" rtlCol="false" tIns="0" lIns="0" bIns="0" rIns="0">
            <a:spAutoFit/>
          </a:bodyPr>
          <a:lstStyle/>
          <a:p>
            <a:pPr algn="l">
              <a:lnSpc>
                <a:spcPts val="2239"/>
              </a:lnSpc>
              <a:spcBef>
                <a:spcPct val="0"/>
              </a:spcBef>
            </a:pPr>
            <a:r>
              <a:rPr lang="en-US" b="true" sz="1599">
                <a:solidFill>
                  <a:srgbClr val="FFFFFF"/>
                </a:solidFill>
                <a:latin typeface="Open Sans Bold"/>
                <a:ea typeface="Open Sans Bold"/>
                <a:cs typeface="Open Sans Bold"/>
                <a:sym typeface="Open Sans Bold"/>
              </a:rPr>
              <a:t>L’ASSOCIATION </a:t>
            </a:r>
          </a:p>
        </p:txBody>
      </p:sp>
      <p:sp>
        <p:nvSpPr>
          <p:cNvPr name="TextBox 4" id="4"/>
          <p:cNvSpPr txBox="true"/>
          <p:nvPr/>
        </p:nvSpPr>
        <p:spPr>
          <a:xfrm rot="0">
            <a:off x="1003134" y="2655051"/>
            <a:ext cx="7737473" cy="2780507"/>
          </a:xfrm>
          <a:prstGeom prst="rect">
            <a:avLst/>
          </a:prstGeom>
        </p:spPr>
        <p:txBody>
          <a:bodyPr anchor="t" rtlCol="false" tIns="0" lIns="0" bIns="0" rIns="0">
            <a:spAutoFit/>
          </a:bodyPr>
          <a:lstStyle/>
          <a:p>
            <a:pPr algn="l">
              <a:lnSpc>
                <a:spcPts val="3193"/>
              </a:lnSpc>
            </a:pPr>
            <a:r>
              <a:rPr lang="en-US" b="true" sz="2281">
                <a:solidFill>
                  <a:srgbClr val="FFFFFF"/>
                </a:solidFill>
                <a:latin typeface="Open Sans Bold"/>
                <a:ea typeface="Open Sans Bold"/>
                <a:cs typeface="Open Sans Bold"/>
                <a:sym typeface="Open Sans Bold"/>
              </a:rPr>
              <a:t>VOS ENGAGMENTS POUR L’INDUSTRIE DE DEMAIN.</a:t>
            </a:r>
          </a:p>
          <a:p>
            <a:pPr algn="l" marL="492518" indent="-246259" lvl="1">
              <a:lnSpc>
                <a:spcPts val="3193"/>
              </a:lnSpc>
              <a:buFont typeface="Arial"/>
              <a:buChar char="•"/>
            </a:pPr>
            <a:r>
              <a:rPr lang="en-US" b="true" sz="2281">
                <a:solidFill>
                  <a:srgbClr val="FFFFFF"/>
                </a:solidFill>
                <a:latin typeface="Open Sans Bold"/>
                <a:ea typeface="Open Sans Bold"/>
                <a:cs typeface="Open Sans Bold"/>
                <a:sym typeface="Open Sans Bold"/>
              </a:rPr>
              <a:t>  </a:t>
            </a:r>
          </a:p>
          <a:p>
            <a:pPr algn="l" marL="492518" indent="-246259" lvl="1">
              <a:lnSpc>
                <a:spcPts val="3193"/>
              </a:lnSpc>
              <a:buFont typeface="Arial"/>
              <a:buChar char="•"/>
            </a:pPr>
            <a:r>
              <a:rPr lang="en-US" b="true" sz="2281">
                <a:solidFill>
                  <a:srgbClr val="FFFFFF"/>
                </a:solidFill>
                <a:latin typeface="Open Sans Bold"/>
                <a:ea typeface="Open Sans Bold"/>
                <a:cs typeface="Open Sans Bold"/>
                <a:sym typeface="Open Sans Bold"/>
              </a:rPr>
              <a:t>   </a:t>
            </a:r>
          </a:p>
          <a:p>
            <a:pPr algn="l" marL="492518" indent="-246259" lvl="1">
              <a:lnSpc>
                <a:spcPts val="3193"/>
              </a:lnSpc>
              <a:buFont typeface="Arial"/>
              <a:buChar char="•"/>
            </a:pPr>
            <a:r>
              <a:rPr lang="en-US" b="true" sz="2281">
                <a:solidFill>
                  <a:srgbClr val="FFFFFF"/>
                </a:solidFill>
                <a:latin typeface="Open Sans Bold"/>
                <a:ea typeface="Open Sans Bold"/>
                <a:cs typeface="Open Sans Bold"/>
                <a:sym typeface="Open Sans Bold"/>
              </a:rPr>
              <a:t>  </a:t>
            </a:r>
          </a:p>
          <a:p>
            <a:pPr algn="l" marL="492518" indent="-246259" lvl="1">
              <a:lnSpc>
                <a:spcPts val="3193"/>
              </a:lnSpc>
              <a:buFont typeface="Arial"/>
              <a:buChar char="•"/>
            </a:pPr>
            <a:r>
              <a:rPr lang="en-US" b="true" sz="2281">
                <a:solidFill>
                  <a:srgbClr val="FFFFFF"/>
                </a:solidFill>
                <a:latin typeface="Open Sans Bold"/>
                <a:ea typeface="Open Sans Bold"/>
                <a:cs typeface="Open Sans Bold"/>
                <a:sym typeface="Open Sans Bold"/>
              </a:rPr>
              <a:t>   </a:t>
            </a:r>
          </a:p>
          <a:p>
            <a:pPr algn="l">
              <a:lnSpc>
                <a:spcPts val="3193"/>
              </a:lnSpc>
            </a:pPr>
          </a:p>
          <a:p>
            <a:pPr algn="l">
              <a:lnSpc>
                <a:spcPts val="3193"/>
              </a:lnSpc>
              <a:spcBef>
                <a:spcPct val="0"/>
              </a:spcBef>
            </a:pPr>
          </a:p>
        </p:txBody>
      </p:sp>
      <p:grpSp>
        <p:nvGrpSpPr>
          <p:cNvPr name="Group 5" id="5"/>
          <p:cNvGrpSpPr/>
          <p:nvPr/>
        </p:nvGrpSpPr>
        <p:grpSpPr>
          <a:xfrm rot="-10800000">
            <a:off x="9064151" y="1028700"/>
            <a:ext cx="621302" cy="621302"/>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7" id="7"/>
          <p:cNvGrpSpPr/>
          <p:nvPr/>
        </p:nvGrpSpPr>
        <p:grpSpPr>
          <a:xfrm rot="-10800000">
            <a:off x="12047210" y="7817951"/>
            <a:ext cx="1153016" cy="1153016"/>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9" id="9"/>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2"/>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4000" y="1490281"/>
            <a:ext cx="7306439" cy="7306439"/>
            <a:chOff x="0" y="0"/>
            <a:chExt cx="6350000" cy="6350000"/>
          </a:xfrm>
        </p:grpSpPr>
        <p:sp>
          <p:nvSpPr>
            <p:cNvPr name="Freeform 3" id="3"/>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4999" t="0" r="-25000" b="0"/>
              </a:stretch>
            </a:blipFill>
          </p:spPr>
        </p:sp>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B99D2"/>
            </a:solidFill>
          </p:spPr>
        </p:sp>
      </p:grpSp>
      <p:sp>
        <p:nvSpPr>
          <p:cNvPr name="TextBox 5" id="5"/>
          <p:cNvSpPr txBox="true"/>
          <p:nvPr/>
        </p:nvSpPr>
        <p:spPr>
          <a:xfrm rot="0">
            <a:off x="1232239" y="2509604"/>
            <a:ext cx="7513908" cy="4939188"/>
          </a:xfrm>
          <a:prstGeom prst="rect">
            <a:avLst/>
          </a:prstGeom>
        </p:spPr>
        <p:txBody>
          <a:bodyPr anchor="t" rtlCol="false" tIns="0" lIns="0" bIns="0" rIns="0">
            <a:spAutoFit/>
          </a:bodyPr>
          <a:lstStyle/>
          <a:p>
            <a:pPr algn="l">
              <a:lnSpc>
                <a:spcPts val="6536"/>
              </a:lnSpc>
              <a:spcBef>
                <a:spcPct val="0"/>
              </a:spcBef>
            </a:pPr>
            <a:r>
              <a:rPr lang="en-US" b="true" sz="4668">
                <a:solidFill>
                  <a:srgbClr val="FFFFFF"/>
                </a:solidFill>
                <a:latin typeface="Montserrat Bold"/>
                <a:ea typeface="Montserrat Bold"/>
                <a:cs typeface="Montserrat Bold"/>
                <a:sym typeface="Montserrat Bold"/>
              </a:rPr>
              <a:t>POURQUOI PROMOUVOIR L’INGÉNIERIE ET LES MÉTIERS DE L’INDUSTRIE AUPRÈS DES FILLES ?</a:t>
            </a:r>
          </a:p>
        </p:txBody>
      </p:sp>
      <p:sp>
        <p:nvSpPr>
          <p:cNvPr name="TextBox 6" id="6"/>
          <p:cNvSpPr txBox="true"/>
          <p:nvPr/>
        </p:nvSpPr>
        <p:spPr>
          <a:xfrm rot="0">
            <a:off x="1197372" y="7979172"/>
            <a:ext cx="7583643" cy="357740"/>
          </a:xfrm>
          <a:prstGeom prst="rect">
            <a:avLst/>
          </a:prstGeom>
        </p:spPr>
        <p:txBody>
          <a:bodyPr anchor="t" rtlCol="false" tIns="0" lIns="0" bIns="0" rIns="0">
            <a:spAutoFit/>
          </a:bodyPr>
          <a:lstStyle/>
          <a:p>
            <a:pPr algn="l">
              <a:lnSpc>
                <a:spcPts val="2857"/>
              </a:lnSpc>
              <a:spcBef>
                <a:spcPct val="0"/>
              </a:spcBef>
            </a:pPr>
            <a:r>
              <a:rPr lang="en-US" b="true" sz="2040">
                <a:solidFill>
                  <a:srgbClr val="FFFFFF"/>
                </a:solidFill>
                <a:latin typeface="Open Sans Bold"/>
                <a:ea typeface="Open Sans Bold"/>
                <a:cs typeface="Open Sans Bold"/>
                <a:sym typeface="Open Sans Bold"/>
              </a:rPr>
              <a:t>ELLES BOUGENT POUR DEMAIN</a:t>
            </a:r>
          </a:p>
        </p:txBody>
      </p:sp>
      <p:grpSp>
        <p:nvGrpSpPr>
          <p:cNvPr name="Group 7" id="7"/>
          <p:cNvGrpSpPr/>
          <p:nvPr/>
        </p:nvGrpSpPr>
        <p:grpSpPr>
          <a:xfrm rot="-10800000">
            <a:off x="16169829" y="7560552"/>
            <a:ext cx="621302" cy="621302"/>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9" id="9"/>
          <p:cNvGrpSpPr/>
          <p:nvPr/>
        </p:nvGrpSpPr>
        <p:grpSpPr>
          <a:xfrm rot="-10800000">
            <a:off x="8567492" y="1262781"/>
            <a:ext cx="1153016" cy="115301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11" id="11"/>
          <p:cNvSpPr/>
          <p:nvPr/>
        </p:nvSpPr>
        <p:spPr>
          <a:xfrm flipH="false" flipV="false" rot="0">
            <a:off x="15613969" y="9258300"/>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91338"/>
        </a:solidFill>
      </p:bgPr>
    </p:bg>
    <p:spTree>
      <p:nvGrpSpPr>
        <p:cNvPr id="1" name=""/>
        <p:cNvGrpSpPr/>
        <p:nvPr/>
      </p:nvGrpSpPr>
      <p:grpSpPr>
        <a:xfrm>
          <a:off x="0" y="0"/>
          <a:ext cx="0" cy="0"/>
          <a:chOff x="0" y="0"/>
          <a:chExt cx="0" cy="0"/>
        </a:xfrm>
      </p:grpSpPr>
      <p:grpSp>
        <p:nvGrpSpPr>
          <p:cNvPr name="Group 2" id="2"/>
          <p:cNvGrpSpPr/>
          <p:nvPr/>
        </p:nvGrpSpPr>
        <p:grpSpPr>
          <a:xfrm rot="0">
            <a:off x="14610734" y="15968"/>
            <a:ext cx="4715491" cy="10287000"/>
            <a:chOff x="0" y="0"/>
            <a:chExt cx="6287322" cy="13716000"/>
          </a:xfrm>
        </p:grpSpPr>
        <p:pic>
          <p:nvPicPr>
            <p:cNvPr name="Picture 3" id="3"/>
            <p:cNvPicPr>
              <a:picLocks noChangeAspect="true"/>
            </p:cNvPicPr>
            <p:nvPr/>
          </p:nvPicPr>
          <p:blipFill>
            <a:blip r:embed="rId2"/>
            <a:srcRect l="11729" t="0" r="6777" b="0"/>
            <a:stretch>
              <a:fillRect/>
            </a:stretch>
          </p:blipFill>
          <p:spPr>
            <a:xfrm flipH="false" flipV="false">
              <a:off x="0" y="0"/>
              <a:ext cx="6287322" cy="13716000"/>
            </a:xfrm>
            <a:prstGeom prst="rect">
              <a:avLst/>
            </a:prstGeom>
          </p:spPr>
        </p:pic>
      </p:grpSp>
      <p:sp>
        <p:nvSpPr>
          <p:cNvPr name="TextBox 4" id="4"/>
          <p:cNvSpPr txBox="true"/>
          <p:nvPr/>
        </p:nvSpPr>
        <p:spPr>
          <a:xfrm rot="0">
            <a:off x="1231684" y="2570828"/>
            <a:ext cx="6627462" cy="1730375"/>
          </a:xfrm>
          <a:prstGeom prst="rect">
            <a:avLst/>
          </a:prstGeom>
        </p:spPr>
        <p:txBody>
          <a:bodyPr anchor="t" rtlCol="false" tIns="0" lIns="0" bIns="0" rIns="0">
            <a:spAutoFit/>
          </a:bodyPr>
          <a:lstStyle/>
          <a:p>
            <a:pPr algn="l">
              <a:lnSpc>
                <a:spcPts val="6999"/>
              </a:lnSpc>
              <a:spcBef>
                <a:spcPct val="0"/>
              </a:spcBef>
            </a:pPr>
            <a:r>
              <a:rPr lang="en-US" b="true" sz="4999">
                <a:solidFill>
                  <a:srgbClr val="FFFFFF"/>
                </a:solidFill>
                <a:latin typeface="Montserrat Bold"/>
                <a:ea typeface="Montserrat Bold"/>
                <a:cs typeface="Montserrat Bold"/>
                <a:sym typeface="Montserrat Bold"/>
              </a:rPr>
              <a:t>QUELQUES CHIFFRES</a:t>
            </a:r>
          </a:p>
        </p:txBody>
      </p:sp>
      <p:sp>
        <p:nvSpPr>
          <p:cNvPr name="TextBox 5" id="5"/>
          <p:cNvSpPr txBox="true"/>
          <p:nvPr/>
        </p:nvSpPr>
        <p:spPr>
          <a:xfrm rot="0">
            <a:off x="1231684" y="2149782"/>
            <a:ext cx="4403091" cy="264160"/>
          </a:xfrm>
          <a:prstGeom prst="rect">
            <a:avLst/>
          </a:prstGeom>
        </p:spPr>
        <p:txBody>
          <a:bodyPr anchor="t" rtlCol="false" tIns="0" lIns="0" bIns="0" rIns="0">
            <a:spAutoFit/>
          </a:bodyPr>
          <a:lstStyle/>
          <a:p>
            <a:pPr algn="l">
              <a:lnSpc>
                <a:spcPts val="2239"/>
              </a:lnSpc>
              <a:spcBef>
                <a:spcPct val="0"/>
              </a:spcBef>
            </a:pPr>
            <a:r>
              <a:rPr lang="en-US" b="true" sz="1599">
                <a:solidFill>
                  <a:srgbClr val="FFFFFF"/>
                </a:solidFill>
                <a:latin typeface="Open Sans Bold"/>
                <a:ea typeface="Open Sans Bold"/>
                <a:cs typeface="Open Sans Bold"/>
                <a:sym typeface="Open Sans Bold"/>
              </a:rPr>
              <a:t>ELLES BOUGENT POUR DEMAIN</a:t>
            </a:r>
          </a:p>
        </p:txBody>
      </p:sp>
      <p:sp>
        <p:nvSpPr>
          <p:cNvPr name="TextBox 6" id="6"/>
          <p:cNvSpPr txBox="true"/>
          <p:nvPr/>
        </p:nvSpPr>
        <p:spPr>
          <a:xfrm rot="0">
            <a:off x="1199588" y="5063405"/>
            <a:ext cx="1725586" cy="778883"/>
          </a:xfrm>
          <a:prstGeom prst="rect">
            <a:avLst/>
          </a:prstGeom>
        </p:spPr>
        <p:txBody>
          <a:bodyPr anchor="t" rtlCol="false" tIns="0" lIns="0" bIns="0" rIns="0">
            <a:spAutoFit/>
          </a:bodyPr>
          <a:lstStyle/>
          <a:p>
            <a:pPr algn="l">
              <a:lnSpc>
                <a:spcPts val="6419"/>
              </a:lnSpc>
              <a:spcBef>
                <a:spcPct val="0"/>
              </a:spcBef>
            </a:pPr>
            <a:r>
              <a:rPr lang="en-US" b="true" sz="4585">
                <a:solidFill>
                  <a:srgbClr val="FFFFFF"/>
                </a:solidFill>
                <a:latin typeface="Montserrat Bold"/>
                <a:ea typeface="Montserrat Bold"/>
                <a:cs typeface="Montserrat Bold"/>
                <a:sym typeface="Montserrat Bold"/>
              </a:rPr>
              <a:t>36 %</a:t>
            </a:r>
          </a:p>
        </p:txBody>
      </p:sp>
      <p:sp>
        <p:nvSpPr>
          <p:cNvPr name="TextBox 7" id="7"/>
          <p:cNvSpPr txBox="true"/>
          <p:nvPr/>
        </p:nvSpPr>
        <p:spPr>
          <a:xfrm rot="0">
            <a:off x="1231684" y="5981786"/>
            <a:ext cx="2417390" cy="725805"/>
          </a:xfrm>
          <a:prstGeom prst="rect">
            <a:avLst/>
          </a:prstGeom>
        </p:spPr>
        <p:txBody>
          <a:bodyPr anchor="t" rtlCol="false" tIns="0" lIns="0" bIns="0" rIns="0">
            <a:spAutoFit/>
          </a:bodyPr>
          <a:lstStyle/>
          <a:p>
            <a:pPr algn="l">
              <a:lnSpc>
                <a:spcPts val="1995"/>
              </a:lnSpc>
              <a:spcBef>
                <a:spcPct val="0"/>
              </a:spcBef>
            </a:pPr>
            <a:r>
              <a:rPr lang="en-US" b="true" sz="1425">
                <a:solidFill>
                  <a:srgbClr val="FFFFFF"/>
                </a:solidFill>
                <a:latin typeface="Open Sans Bold"/>
                <a:ea typeface="Open Sans Bold"/>
                <a:cs typeface="Open Sans Bold"/>
                <a:sym typeface="Open Sans Bold"/>
              </a:rPr>
              <a:t>DE FILLES EN TERMINALE SPÉCIALITÉ MATHS-PHYSIQUE-CHIMIE</a:t>
            </a:r>
          </a:p>
        </p:txBody>
      </p:sp>
      <p:sp>
        <p:nvSpPr>
          <p:cNvPr name="TextBox 8" id="8"/>
          <p:cNvSpPr txBox="true"/>
          <p:nvPr/>
        </p:nvSpPr>
        <p:spPr>
          <a:xfrm rot="0">
            <a:off x="4205340" y="5053068"/>
            <a:ext cx="1758331" cy="778883"/>
          </a:xfrm>
          <a:prstGeom prst="rect">
            <a:avLst/>
          </a:prstGeom>
        </p:spPr>
        <p:txBody>
          <a:bodyPr anchor="t" rtlCol="false" tIns="0" lIns="0" bIns="0" rIns="0">
            <a:spAutoFit/>
          </a:bodyPr>
          <a:lstStyle/>
          <a:p>
            <a:pPr algn="l">
              <a:lnSpc>
                <a:spcPts val="6419"/>
              </a:lnSpc>
              <a:spcBef>
                <a:spcPct val="0"/>
              </a:spcBef>
            </a:pPr>
            <a:r>
              <a:rPr lang="en-US" b="true" sz="4585">
                <a:solidFill>
                  <a:srgbClr val="FFFFFF"/>
                </a:solidFill>
                <a:latin typeface="Montserrat Bold"/>
                <a:ea typeface="Montserrat Bold"/>
                <a:cs typeface="Montserrat Bold"/>
                <a:sym typeface="Montserrat Bold"/>
              </a:rPr>
              <a:t>30 %</a:t>
            </a:r>
          </a:p>
        </p:txBody>
      </p:sp>
      <p:sp>
        <p:nvSpPr>
          <p:cNvPr name="TextBox 9" id="9"/>
          <p:cNvSpPr txBox="true"/>
          <p:nvPr/>
        </p:nvSpPr>
        <p:spPr>
          <a:xfrm rot="0">
            <a:off x="4177097" y="5982599"/>
            <a:ext cx="2915357" cy="1277587"/>
          </a:xfrm>
          <a:prstGeom prst="rect">
            <a:avLst/>
          </a:prstGeom>
        </p:spPr>
        <p:txBody>
          <a:bodyPr anchor="t" rtlCol="false" tIns="0" lIns="0" bIns="0" rIns="0">
            <a:spAutoFit/>
          </a:bodyPr>
          <a:lstStyle/>
          <a:p>
            <a:pPr algn="l">
              <a:lnSpc>
                <a:spcPts val="2556"/>
              </a:lnSpc>
              <a:spcBef>
                <a:spcPct val="0"/>
              </a:spcBef>
            </a:pPr>
            <a:r>
              <a:rPr lang="en-US" b="true" sz="1826">
                <a:solidFill>
                  <a:srgbClr val="FFFFFF"/>
                </a:solidFill>
                <a:latin typeface="Open Sans Bold"/>
                <a:ea typeface="Open Sans Bold"/>
                <a:cs typeface="Open Sans Bold"/>
                <a:sym typeface="Open Sans Bold"/>
              </a:rPr>
              <a:t>DES BACHELIÈRES FRÉQUENTENT LA FILIÈRE SCIENTIFIQUE DES CLASSES PRÉPARATOIRES </a:t>
            </a:r>
          </a:p>
        </p:txBody>
      </p:sp>
      <p:sp>
        <p:nvSpPr>
          <p:cNvPr name="TextBox 10" id="10"/>
          <p:cNvSpPr txBox="true"/>
          <p:nvPr/>
        </p:nvSpPr>
        <p:spPr>
          <a:xfrm rot="0">
            <a:off x="1199588" y="8404795"/>
            <a:ext cx="4797285" cy="1133997"/>
          </a:xfrm>
          <a:prstGeom prst="rect">
            <a:avLst/>
          </a:prstGeom>
        </p:spPr>
        <p:txBody>
          <a:bodyPr anchor="t" rtlCol="false" tIns="0" lIns="0" bIns="0" rIns="0">
            <a:spAutoFit/>
          </a:bodyPr>
          <a:lstStyle/>
          <a:p>
            <a:pPr algn="l">
              <a:lnSpc>
                <a:spcPts val="1546"/>
              </a:lnSpc>
            </a:pPr>
            <a:r>
              <a:rPr lang="en-US" b="true" sz="1104">
                <a:solidFill>
                  <a:srgbClr val="FFFFFF"/>
                </a:solidFill>
                <a:latin typeface="Open Sans Bold"/>
                <a:ea typeface="Open Sans Bold"/>
                <a:cs typeface="Open Sans Bold"/>
                <a:sym typeface="Open Sans Bold"/>
              </a:rPr>
              <a:t>SOURCES :</a:t>
            </a:r>
          </a:p>
          <a:p>
            <a:pPr algn="l" marL="238449" indent="-119225" lvl="1">
              <a:lnSpc>
                <a:spcPts val="1546"/>
              </a:lnSpc>
              <a:buFont typeface="Arial"/>
              <a:buChar char="•"/>
            </a:pPr>
            <a:r>
              <a:rPr lang="en-US" b="true" sz="1104">
                <a:solidFill>
                  <a:srgbClr val="FFFFFF"/>
                </a:solidFill>
                <a:latin typeface="Open Sans Bold"/>
                <a:ea typeface="Open Sans Bold"/>
                <a:cs typeface="Open Sans Bold"/>
                <a:sym typeface="Open Sans Bold"/>
              </a:rPr>
              <a:t>DEPP DIRECTION DE L’ÉVALUATION, DE LA PROSPECTIVE ET DE LA PERFORMANCE - ÉTUDE DE DÉC 2021</a:t>
            </a:r>
          </a:p>
          <a:p>
            <a:pPr algn="l" marL="238449" indent="-119225" lvl="1">
              <a:lnSpc>
                <a:spcPts val="1546"/>
              </a:lnSpc>
              <a:buFont typeface="Arial"/>
              <a:buChar char="•"/>
            </a:pPr>
            <a:r>
              <a:rPr lang="en-US" b="true" sz="1104">
                <a:solidFill>
                  <a:srgbClr val="FFFFFF"/>
                </a:solidFill>
                <a:latin typeface="Open Sans Bold"/>
                <a:ea typeface="Open Sans Bold"/>
                <a:cs typeface="Open Sans Bold"/>
                <a:sym typeface="Open Sans Bold"/>
              </a:rPr>
              <a:t>OBSERVATOIRE DES FEMMES INGÉNIEURES - JANVIER 2023</a:t>
            </a:r>
          </a:p>
          <a:p>
            <a:pPr algn="l" marL="238449" indent="-119225" lvl="1">
              <a:lnSpc>
                <a:spcPts val="1546"/>
              </a:lnSpc>
              <a:buFont typeface="Arial"/>
              <a:buChar char="•"/>
            </a:pPr>
            <a:r>
              <a:rPr lang="en-US" b="true" sz="1104">
                <a:solidFill>
                  <a:srgbClr val="FFFFFF"/>
                </a:solidFill>
                <a:latin typeface="Open Sans Bold"/>
                <a:ea typeface="Open Sans Bold"/>
                <a:cs typeface="Open Sans Bold"/>
                <a:sym typeface="Open Sans Bold"/>
              </a:rPr>
              <a:t>OBSERVATOIRE DES INÉGALITÉS - JANVIER 2022</a:t>
            </a:r>
          </a:p>
          <a:p>
            <a:pPr algn="l">
              <a:lnSpc>
                <a:spcPts val="1546"/>
              </a:lnSpc>
              <a:spcBef>
                <a:spcPct val="0"/>
              </a:spcBef>
            </a:pPr>
          </a:p>
        </p:txBody>
      </p:sp>
      <p:grpSp>
        <p:nvGrpSpPr>
          <p:cNvPr name="Group 11" id="11"/>
          <p:cNvGrpSpPr/>
          <p:nvPr/>
        </p:nvGrpSpPr>
        <p:grpSpPr>
          <a:xfrm rot="-10800000">
            <a:off x="14300083" y="8423845"/>
            <a:ext cx="621302" cy="621302"/>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grpSp>
        <p:nvGrpSpPr>
          <p:cNvPr name="Group 13" id="13"/>
          <p:cNvGrpSpPr/>
          <p:nvPr/>
        </p:nvGrpSpPr>
        <p:grpSpPr>
          <a:xfrm rot="-10800000">
            <a:off x="14034226" y="805328"/>
            <a:ext cx="1153016" cy="1153016"/>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B99D2">
                <a:alpha val="69804"/>
              </a:srgbClr>
            </a:solidFill>
          </p:spPr>
        </p:sp>
      </p:grpSp>
      <p:sp>
        <p:nvSpPr>
          <p:cNvPr name="Freeform 15" id="15"/>
          <p:cNvSpPr/>
          <p:nvPr/>
        </p:nvSpPr>
        <p:spPr>
          <a:xfrm flipH="false" flipV="false" rot="0">
            <a:off x="1028700" y="805328"/>
            <a:ext cx="1961315" cy="446744"/>
          </a:xfrm>
          <a:custGeom>
            <a:avLst/>
            <a:gdLst/>
            <a:ahLst/>
            <a:cxnLst/>
            <a:rect r="r" b="b" t="t" l="l"/>
            <a:pathLst>
              <a:path h="446744" w="1961315">
                <a:moveTo>
                  <a:pt x="0" y="0"/>
                </a:moveTo>
                <a:lnTo>
                  <a:pt x="1961315" y="0"/>
                </a:lnTo>
                <a:lnTo>
                  <a:pt x="1961315" y="446744"/>
                </a:lnTo>
                <a:lnTo>
                  <a:pt x="0" y="446744"/>
                </a:lnTo>
                <a:lnTo>
                  <a:pt x="0" y="0"/>
                </a:lnTo>
                <a:close/>
              </a:path>
            </a:pathLst>
          </a:custGeom>
          <a:blipFill>
            <a:blip r:embed="rId3"/>
            <a:stretch>
              <a:fillRect l="0" t="0" r="0" b="0"/>
            </a:stretch>
          </a:blipFill>
        </p:spPr>
      </p:sp>
      <p:sp>
        <p:nvSpPr>
          <p:cNvPr name="TextBox 16" id="16"/>
          <p:cNvSpPr txBox="true"/>
          <p:nvPr/>
        </p:nvSpPr>
        <p:spPr>
          <a:xfrm rot="0">
            <a:off x="7859146" y="5073743"/>
            <a:ext cx="1984595" cy="778883"/>
          </a:xfrm>
          <a:prstGeom prst="rect">
            <a:avLst/>
          </a:prstGeom>
        </p:spPr>
        <p:txBody>
          <a:bodyPr anchor="t" rtlCol="false" tIns="0" lIns="0" bIns="0" rIns="0">
            <a:spAutoFit/>
          </a:bodyPr>
          <a:lstStyle/>
          <a:p>
            <a:pPr algn="l">
              <a:lnSpc>
                <a:spcPts val="6419"/>
              </a:lnSpc>
              <a:spcBef>
                <a:spcPct val="0"/>
              </a:spcBef>
            </a:pPr>
            <a:r>
              <a:rPr lang="en-US" b="true" sz="4585">
                <a:solidFill>
                  <a:srgbClr val="FFFFFF"/>
                </a:solidFill>
                <a:latin typeface="Montserrat Bold"/>
                <a:ea typeface="Montserrat Bold"/>
                <a:cs typeface="Montserrat Bold"/>
                <a:sym typeface="Montserrat Bold"/>
              </a:rPr>
              <a:t>28,7%</a:t>
            </a:r>
          </a:p>
        </p:txBody>
      </p:sp>
      <p:sp>
        <p:nvSpPr>
          <p:cNvPr name="TextBox 17" id="17"/>
          <p:cNvSpPr txBox="true"/>
          <p:nvPr/>
        </p:nvSpPr>
        <p:spPr>
          <a:xfrm rot="0">
            <a:off x="11186766" y="5063405"/>
            <a:ext cx="1758331" cy="778883"/>
          </a:xfrm>
          <a:prstGeom prst="rect">
            <a:avLst/>
          </a:prstGeom>
        </p:spPr>
        <p:txBody>
          <a:bodyPr anchor="t" rtlCol="false" tIns="0" lIns="0" bIns="0" rIns="0">
            <a:spAutoFit/>
          </a:bodyPr>
          <a:lstStyle/>
          <a:p>
            <a:pPr algn="l">
              <a:lnSpc>
                <a:spcPts val="6419"/>
              </a:lnSpc>
              <a:spcBef>
                <a:spcPct val="0"/>
              </a:spcBef>
            </a:pPr>
            <a:r>
              <a:rPr lang="en-US" b="true" sz="4585">
                <a:solidFill>
                  <a:srgbClr val="FFFFFF"/>
                </a:solidFill>
                <a:latin typeface="Montserrat Bold"/>
                <a:ea typeface="Montserrat Bold"/>
                <a:cs typeface="Montserrat Bold"/>
                <a:sym typeface="Montserrat Bold"/>
              </a:rPr>
              <a:t>24%</a:t>
            </a:r>
          </a:p>
        </p:txBody>
      </p:sp>
      <p:sp>
        <p:nvSpPr>
          <p:cNvPr name="TextBox 18" id="18"/>
          <p:cNvSpPr txBox="true"/>
          <p:nvPr/>
        </p:nvSpPr>
        <p:spPr>
          <a:xfrm rot="0">
            <a:off x="11186766" y="5962736"/>
            <a:ext cx="2542845" cy="727242"/>
          </a:xfrm>
          <a:prstGeom prst="rect">
            <a:avLst/>
          </a:prstGeom>
        </p:spPr>
        <p:txBody>
          <a:bodyPr anchor="t" rtlCol="false" tIns="0" lIns="0" bIns="0" rIns="0">
            <a:spAutoFit/>
          </a:bodyPr>
          <a:lstStyle/>
          <a:p>
            <a:pPr algn="l">
              <a:lnSpc>
                <a:spcPts val="2965"/>
              </a:lnSpc>
              <a:spcBef>
                <a:spcPct val="0"/>
              </a:spcBef>
            </a:pPr>
            <a:r>
              <a:rPr lang="en-US" b="true" sz="2118">
                <a:solidFill>
                  <a:srgbClr val="FFFFFF"/>
                </a:solidFill>
                <a:latin typeface="Open Sans Bold"/>
                <a:ea typeface="Open Sans Bold"/>
                <a:cs typeface="Open Sans Bold"/>
                <a:sym typeface="Open Sans Bold"/>
              </a:rPr>
              <a:t>DES INGÉNIEUR.E.S SONT DES FEMMES</a:t>
            </a:r>
          </a:p>
        </p:txBody>
      </p:sp>
      <p:sp>
        <p:nvSpPr>
          <p:cNvPr name="TextBox 19" id="19"/>
          <p:cNvSpPr txBox="true"/>
          <p:nvPr/>
        </p:nvSpPr>
        <p:spPr>
          <a:xfrm rot="0">
            <a:off x="7859146" y="5990793"/>
            <a:ext cx="2915357" cy="1136136"/>
          </a:xfrm>
          <a:prstGeom prst="rect">
            <a:avLst/>
          </a:prstGeom>
        </p:spPr>
        <p:txBody>
          <a:bodyPr anchor="t" rtlCol="false" tIns="0" lIns="0" bIns="0" rIns="0">
            <a:spAutoFit/>
          </a:bodyPr>
          <a:lstStyle/>
          <a:p>
            <a:pPr algn="l">
              <a:lnSpc>
                <a:spcPts val="3003"/>
              </a:lnSpc>
              <a:spcBef>
                <a:spcPct val="0"/>
              </a:spcBef>
            </a:pPr>
            <a:r>
              <a:rPr lang="en-US" b="true" sz="2145">
                <a:solidFill>
                  <a:srgbClr val="FFFFFF"/>
                </a:solidFill>
                <a:latin typeface="Open Sans Bold"/>
                <a:ea typeface="Open Sans Bold"/>
                <a:cs typeface="Open Sans Bold"/>
                <a:sym typeface="Open Sans Bold"/>
              </a:rPr>
              <a:t>DE FILLES EN ÉCOLES D’INGÉNIEURES (SELON LES FILIÈRES)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DAGh-lWXeMg</dc:identifier>
  <dcterms:modified xsi:type="dcterms:W3CDTF">2011-08-01T06:04:30Z</dcterms:modified>
  <cp:revision>1</cp:revision>
  <dc:title>Prés EB pour demain 2025</dc:title>
</cp:coreProperties>
</file>