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6"/>
    <p:sldId id="257" r:id="rId67"/>
    <p:sldId id="258" r:id="rId68"/>
    <p:sldId id="259" r:id="rId69"/>
    <p:sldId id="260" r:id="rId70"/>
    <p:sldId id="261" r:id="rId71"/>
    <p:sldId id="262" r:id="rId72"/>
    <p:sldId id="263" r:id="rId73"/>
    <p:sldId id="264" r:id="rId74"/>
    <p:sldId id="265" r:id="rId75"/>
    <p:sldId id="266" r:id="rId76"/>
    <p:sldId id="267" r:id="rId77"/>
    <p:sldId id="268" r:id="rId78"/>
    <p:sldId id="269" r:id="rId79"/>
    <p:sldId id="270" r:id="rId80"/>
    <p:sldId id="271" r:id="rId81"/>
    <p:sldId id="272" r:id="rId82"/>
    <p:sldId id="273" r:id="rId83"/>
    <p:sldId id="274" r:id="rId84"/>
    <p:sldId id="275" r:id="rId85"/>
    <p:sldId id="276" r:id="rId86"/>
    <p:sldId id="277" r:id="rId87"/>
    <p:sldId id="278" r:id="rId88"/>
    <p:sldId id="279" r:id="rId89"/>
    <p:sldId id="280" r:id="rId90"/>
    <p:sldId id="281" r:id="rId91"/>
    <p:sldId id="282" r:id="rId92"/>
    <p:sldId id="283" r:id="rId93"/>
    <p:sldId id="284" r:id="rId94"/>
  </p:sldIdLst>
  <p:sldSz cx="18288000" cy="10287000"/>
  <p:notesSz cx="6858000" cy="9144000"/>
  <p:embeddedFontLst>
    <p:embeddedFont>
      <p:font typeface="Bebas Neue" charset="1" panose="00000500000000000000"/>
      <p:regular r:id="rId6"/>
    </p:embeddedFont>
    <p:embeddedFont>
      <p:font typeface="Bebas Neue Bold" charset="1" panose="020B0606020202050201"/>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Open Sans Extra Bold" charset="1" panose="020B0906030804020204"/>
      <p:regular r:id="rId12"/>
    </p:embeddedFont>
    <p:embeddedFont>
      <p:font typeface="Open Sans Extra Bold Italics" charset="1" panose="020B0906030804020204"/>
      <p:regular r:id="rId13"/>
    </p:embeddedFont>
    <p:embeddedFont>
      <p:font typeface="Open Sauce" charset="1" panose="00000500000000000000"/>
      <p:regular r:id="rId14"/>
    </p:embeddedFont>
    <p:embeddedFont>
      <p:font typeface="Open Sauce Bold" charset="1" panose="00000800000000000000"/>
      <p:regular r:id="rId15"/>
    </p:embeddedFont>
    <p:embeddedFont>
      <p:font typeface="Open Sauce Italics" charset="1" panose="00000500000000000000"/>
      <p:regular r:id="rId16"/>
    </p:embeddedFont>
    <p:embeddedFont>
      <p:font typeface="Open Sauce Bold Italics" charset="1" panose="00000800000000000000"/>
      <p:regular r:id="rId17"/>
    </p:embeddedFont>
    <p:embeddedFont>
      <p:font typeface="Open Sauce Light" charset="1" panose="00000400000000000000"/>
      <p:regular r:id="rId18"/>
    </p:embeddedFont>
    <p:embeddedFont>
      <p:font typeface="Open Sauce Light Italics" charset="1" panose="00000400000000000000"/>
      <p:regular r:id="rId19"/>
    </p:embeddedFont>
    <p:embeddedFont>
      <p:font typeface="Open Sauce Medium" charset="1" panose="00000600000000000000"/>
      <p:regular r:id="rId20"/>
    </p:embeddedFont>
    <p:embeddedFont>
      <p:font typeface="Open Sauce Medium Italics" charset="1" panose="00000600000000000000"/>
      <p:regular r:id="rId21"/>
    </p:embeddedFont>
    <p:embeddedFont>
      <p:font typeface="Open Sauce Semi-Bold" charset="1" panose="00000700000000000000"/>
      <p:regular r:id="rId22"/>
    </p:embeddedFont>
    <p:embeddedFont>
      <p:font typeface="Open Sauce Semi-Bold Italics" charset="1" panose="00000700000000000000"/>
      <p:regular r:id="rId23"/>
    </p:embeddedFont>
    <p:embeddedFont>
      <p:font typeface="Open Sauce Heavy" charset="1" panose="00000A00000000000000"/>
      <p:regular r:id="rId24"/>
    </p:embeddedFont>
    <p:embeddedFont>
      <p:font typeface="Open Sauce Heavy Italics" charset="1" panose="00000A00000000000000"/>
      <p:regular r:id="rId25"/>
    </p:embeddedFont>
    <p:embeddedFont>
      <p:font typeface="Open Sans" charset="1" panose="020B0606030504020204"/>
      <p:regular r:id="rId26"/>
    </p:embeddedFont>
    <p:embeddedFont>
      <p:font typeface="Open Sans Bold" charset="1" panose="020B0806030504020204"/>
      <p:regular r:id="rId27"/>
    </p:embeddedFont>
    <p:embeddedFont>
      <p:font typeface="Open Sans Italics" charset="1" panose="020B0606030504020204"/>
      <p:regular r:id="rId28"/>
    </p:embeddedFont>
    <p:embeddedFont>
      <p:font typeface="Open Sans Bold Italics" charset="1" panose="020B0806030504020204"/>
      <p:regular r:id="rId29"/>
    </p:embeddedFont>
    <p:embeddedFont>
      <p:font typeface="Open Sans Light" charset="1" panose="020B0306030504020204"/>
      <p:regular r:id="rId30"/>
    </p:embeddedFont>
    <p:embeddedFont>
      <p:font typeface="Open Sans Light Italics" charset="1" panose="020B0306030504020204"/>
      <p:regular r:id="rId31"/>
    </p:embeddedFont>
    <p:embeddedFont>
      <p:font typeface="Open Sans Ultra-Bold" charset="1" panose="00000000000000000000"/>
      <p:regular r:id="rId32"/>
    </p:embeddedFont>
    <p:embeddedFont>
      <p:font typeface="Open Sans Ultra-Bold Italics" charset="1" panose="00000000000000000000"/>
      <p:regular r:id="rId33"/>
    </p:embeddedFont>
    <p:embeddedFont>
      <p:font typeface="Montserrat" charset="1" panose="00000500000000000000"/>
      <p:regular r:id="rId34"/>
    </p:embeddedFont>
    <p:embeddedFont>
      <p:font typeface="Montserrat Bold" charset="1" panose="00000800000000000000"/>
      <p:regular r:id="rId35"/>
    </p:embeddedFont>
    <p:embeddedFont>
      <p:font typeface="Montserrat Italics" charset="1" panose="00000500000000000000"/>
      <p:regular r:id="rId36"/>
    </p:embeddedFont>
    <p:embeddedFont>
      <p:font typeface="Montserrat Bold Italics" charset="1" panose="00000800000000000000"/>
      <p:regular r:id="rId37"/>
    </p:embeddedFont>
    <p:embeddedFont>
      <p:font typeface="Montserrat Thin" charset="1" panose="00000300000000000000"/>
      <p:regular r:id="rId38"/>
    </p:embeddedFont>
    <p:embeddedFont>
      <p:font typeface="Montserrat Thin Italics" charset="1" panose="00000300000000000000"/>
      <p:regular r:id="rId39"/>
    </p:embeddedFont>
    <p:embeddedFont>
      <p:font typeface="Montserrat Extra-Light" charset="1" panose="00000300000000000000"/>
      <p:regular r:id="rId40"/>
    </p:embeddedFont>
    <p:embeddedFont>
      <p:font typeface="Montserrat Extra-Light Italics" charset="1" panose="00000300000000000000"/>
      <p:regular r:id="rId41"/>
    </p:embeddedFont>
    <p:embeddedFont>
      <p:font typeface="Montserrat Light" charset="1" panose="00000400000000000000"/>
      <p:regular r:id="rId42"/>
    </p:embeddedFont>
    <p:embeddedFont>
      <p:font typeface="Montserrat Light Italics" charset="1" panose="00000400000000000000"/>
      <p:regular r:id="rId43"/>
    </p:embeddedFont>
    <p:embeddedFont>
      <p:font typeface="Montserrat Medium" charset="1" panose="00000600000000000000"/>
      <p:regular r:id="rId44"/>
    </p:embeddedFont>
    <p:embeddedFont>
      <p:font typeface="Montserrat Medium Italics" charset="1" panose="00000600000000000000"/>
      <p:regular r:id="rId45"/>
    </p:embeddedFont>
    <p:embeddedFont>
      <p:font typeface="Montserrat Semi-Bold" charset="1" panose="00000700000000000000"/>
      <p:regular r:id="rId46"/>
    </p:embeddedFont>
    <p:embeddedFont>
      <p:font typeface="Montserrat Semi-Bold Italics" charset="1" panose="00000700000000000000"/>
      <p:regular r:id="rId47"/>
    </p:embeddedFont>
    <p:embeddedFont>
      <p:font typeface="Montserrat Ultra-Bold" charset="1" panose="00000900000000000000"/>
      <p:regular r:id="rId48"/>
    </p:embeddedFont>
    <p:embeddedFont>
      <p:font typeface="Montserrat Ultra-Bold Italics" charset="1" panose="00000900000000000000"/>
      <p:regular r:id="rId49"/>
    </p:embeddedFont>
    <p:embeddedFont>
      <p:font typeface="Montserrat Heavy" charset="1" panose="00000A00000000000000"/>
      <p:regular r:id="rId50"/>
    </p:embeddedFont>
    <p:embeddedFont>
      <p:font typeface="Montserrat Heavy Italics" charset="1" panose="00000A00000000000000"/>
      <p:regular r:id="rId51"/>
    </p:embeddedFont>
    <p:embeddedFont>
      <p:font typeface="Muli" charset="1" panose="00000500000000000000"/>
      <p:regular r:id="rId52"/>
    </p:embeddedFont>
    <p:embeddedFont>
      <p:font typeface="Muli Bold" charset="1" panose="00000800000000000000"/>
      <p:regular r:id="rId53"/>
    </p:embeddedFont>
    <p:embeddedFont>
      <p:font typeface="Muli Italics" charset="1" panose="00000500000000000000"/>
      <p:regular r:id="rId54"/>
    </p:embeddedFont>
    <p:embeddedFont>
      <p:font typeface="Muli Bold Italics" charset="1" panose="00000800000000000000"/>
      <p:regular r:id="rId55"/>
    </p:embeddedFont>
    <p:embeddedFont>
      <p:font typeface="Muli Extra-Light" charset="1" panose="00000300000000000000"/>
      <p:regular r:id="rId56"/>
    </p:embeddedFont>
    <p:embeddedFont>
      <p:font typeface="Muli Extra-Light Italics" charset="1" panose="00000300000000000000"/>
      <p:regular r:id="rId57"/>
    </p:embeddedFont>
    <p:embeddedFont>
      <p:font typeface="Muli Light" charset="1" panose="00000400000000000000"/>
      <p:regular r:id="rId58"/>
    </p:embeddedFont>
    <p:embeddedFont>
      <p:font typeface="Muli Light Italics" charset="1" panose="00000400000000000000"/>
      <p:regular r:id="rId59"/>
    </p:embeddedFont>
    <p:embeddedFont>
      <p:font typeface="Muli Semi-Bold" charset="1" panose="00000700000000000000"/>
      <p:regular r:id="rId60"/>
    </p:embeddedFont>
    <p:embeddedFont>
      <p:font typeface="Muli Semi-Bold Italics" charset="1" panose="00000700000000000000"/>
      <p:regular r:id="rId61"/>
    </p:embeddedFont>
    <p:embeddedFont>
      <p:font typeface="Muli Ultra-Bold" charset="1" panose="00000900000000000000"/>
      <p:regular r:id="rId62"/>
    </p:embeddedFont>
    <p:embeddedFont>
      <p:font typeface="Muli Ultra-Bold Italics" charset="1" panose="00000900000000000000"/>
      <p:regular r:id="rId63"/>
    </p:embeddedFont>
    <p:embeddedFont>
      <p:font typeface="Muli Heavy" charset="1" panose="00000A00000000000000"/>
      <p:regular r:id="rId64"/>
    </p:embeddedFont>
    <p:embeddedFont>
      <p:font typeface="Muli Heavy Italics" charset="1" panose="00000A0000000000000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slides/slide1.xml" Type="http://schemas.openxmlformats.org/officeDocument/2006/relationships/slide"/><Relationship Id="rId67" Target="slides/slide2.xml" Type="http://schemas.openxmlformats.org/officeDocument/2006/relationships/slide"/><Relationship Id="rId68" Target="slides/slide3.xml" Type="http://schemas.openxmlformats.org/officeDocument/2006/relationships/slide"/><Relationship Id="rId69" Target="slides/slide4.xml" Type="http://schemas.openxmlformats.org/officeDocument/2006/relationships/slide"/><Relationship Id="rId7" Target="fonts/font7.fntdata" Type="http://schemas.openxmlformats.org/officeDocument/2006/relationships/font"/><Relationship Id="rId70" Target="slides/slide5.xml" Type="http://schemas.openxmlformats.org/officeDocument/2006/relationships/slide"/><Relationship Id="rId71" Target="slides/slide6.xml" Type="http://schemas.openxmlformats.org/officeDocument/2006/relationships/slide"/><Relationship Id="rId72" Target="slides/slide7.xml" Type="http://schemas.openxmlformats.org/officeDocument/2006/relationships/slide"/><Relationship Id="rId73" Target="slides/slide8.xml" Type="http://schemas.openxmlformats.org/officeDocument/2006/relationships/slide"/><Relationship Id="rId74" Target="slides/slide9.xml" Type="http://schemas.openxmlformats.org/officeDocument/2006/relationships/slide"/><Relationship Id="rId75" Target="slides/slide10.xml" Type="http://schemas.openxmlformats.org/officeDocument/2006/relationships/slide"/><Relationship Id="rId76" Target="slides/slide11.xml" Type="http://schemas.openxmlformats.org/officeDocument/2006/relationships/slide"/><Relationship Id="rId77" Target="slides/slide12.xml" Type="http://schemas.openxmlformats.org/officeDocument/2006/relationships/slide"/><Relationship Id="rId78" Target="slides/slide13.xml" Type="http://schemas.openxmlformats.org/officeDocument/2006/relationships/slide"/><Relationship Id="rId79" Target="slides/slide14.xml" Type="http://schemas.openxmlformats.org/officeDocument/2006/relationships/slide"/><Relationship Id="rId8" Target="fonts/font8.fntdata" Type="http://schemas.openxmlformats.org/officeDocument/2006/relationships/font"/><Relationship Id="rId80" Target="slides/slide15.xml" Type="http://schemas.openxmlformats.org/officeDocument/2006/relationships/slide"/><Relationship Id="rId81" Target="slides/slide16.xml" Type="http://schemas.openxmlformats.org/officeDocument/2006/relationships/slide"/><Relationship Id="rId82" Target="slides/slide17.xml" Type="http://schemas.openxmlformats.org/officeDocument/2006/relationships/slide"/><Relationship Id="rId83" Target="slides/slide18.xml" Type="http://schemas.openxmlformats.org/officeDocument/2006/relationships/slide"/><Relationship Id="rId84" Target="slides/slide19.xml" Type="http://schemas.openxmlformats.org/officeDocument/2006/relationships/slide"/><Relationship Id="rId85" Target="slides/slide20.xml" Type="http://schemas.openxmlformats.org/officeDocument/2006/relationships/slide"/><Relationship Id="rId86" Target="slides/slide21.xml" Type="http://schemas.openxmlformats.org/officeDocument/2006/relationships/slide"/><Relationship Id="rId87" Target="slides/slide22.xml" Type="http://schemas.openxmlformats.org/officeDocument/2006/relationships/slide"/><Relationship Id="rId88" Target="slides/slide23.xml" Type="http://schemas.openxmlformats.org/officeDocument/2006/relationships/slide"/><Relationship Id="rId89" Target="slides/slide24.xml" Type="http://schemas.openxmlformats.org/officeDocument/2006/relationships/slide"/><Relationship Id="rId9" Target="fonts/font9.fntdata" Type="http://schemas.openxmlformats.org/officeDocument/2006/relationships/font"/><Relationship Id="rId90" Target="slides/slide25.xml" Type="http://schemas.openxmlformats.org/officeDocument/2006/relationships/slide"/><Relationship Id="rId91" Target="slides/slide26.xml" Type="http://schemas.openxmlformats.org/officeDocument/2006/relationships/slide"/><Relationship Id="rId92" Target="slides/slide27.xml" Type="http://schemas.openxmlformats.org/officeDocument/2006/relationships/slide"/><Relationship Id="rId93" Target="slides/slide28.xml" Type="http://schemas.openxmlformats.org/officeDocument/2006/relationships/slide"/><Relationship Id="rId94" Target="slides/slide29.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https://www.ecologie.gouv.fr/leconomie-circulaire" TargetMode="External" Type="http://schemas.openxmlformats.org/officeDocument/2006/relationships/hyperlink"/><Relationship Id="rId4" Target="https://www.unido.org/sites/default/files/2012-10/Green%20Industry%20Platform%20-%20Introductory%20Note%20%28French%29_0.pdf" TargetMode="External" Type="http://schemas.openxmlformats.org/officeDocument/2006/relationships/hyperlink"/><Relationship Id="rId5"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4784" t="-8913" r="-12407" b="-17807"/>
            </a:stretch>
          </a:blipFill>
        </p:spPr>
      </p:sp>
      <p:grpSp>
        <p:nvGrpSpPr>
          <p:cNvPr name="Group 3" id="3"/>
          <p:cNvGrpSpPr/>
          <p:nvPr/>
        </p:nvGrpSpPr>
        <p:grpSpPr>
          <a:xfrm rot="0">
            <a:off x="1841963" y="7089904"/>
            <a:ext cx="1153016" cy="1153016"/>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grpSp>
        <p:nvGrpSpPr>
          <p:cNvPr name="Group 5" id="5"/>
          <p:cNvGrpSpPr/>
          <p:nvPr/>
        </p:nvGrpSpPr>
        <p:grpSpPr>
          <a:xfrm rot="0">
            <a:off x="-485022" y="7912483"/>
            <a:ext cx="2615770" cy="261577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grpSp>
        <p:nvGrpSpPr>
          <p:cNvPr name="Group 7" id="7"/>
          <p:cNvGrpSpPr/>
          <p:nvPr/>
        </p:nvGrpSpPr>
        <p:grpSpPr>
          <a:xfrm rot="-10800000">
            <a:off x="15293021" y="1385527"/>
            <a:ext cx="1153016" cy="115301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grpSp>
        <p:nvGrpSpPr>
          <p:cNvPr name="Group 9" id="9"/>
          <p:cNvGrpSpPr/>
          <p:nvPr/>
        </p:nvGrpSpPr>
        <p:grpSpPr>
          <a:xfrm rot="-10800000">
            <a:off x="16157252" y="-899805"/>
            <a:ext cx="2615770" cy="261577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sp>
        <p:nvSpPr>
          <p:cNvPr name="Freeform 11" id="11"/>
          <p:cNvSpPr/>
          <p:nvPr/>
        </p:nvSpPr>
        <p:spPr>
          <a:xfrm flipH="false" flipV="false" rot="0">
            <a:off x="13714214" y="8365991"/>
            <a:ext cx="3750923" cy="854377"/>
          </a:xfrm>
          <a:custGeom>
            <a:avLst/>
            <a:gdLst/>
            <a:ahLst/>
            <a:cxnLst/>
            <a:rect r="r" b="b" t="t" l="l"/>
            <a:pathLst>
              <a:path h="854377" w="3750923">
                <a:moveTo>
                  <a:pt x="0" y="0"/>
                </a:moveTo>
                <a:lnTo>
                  <a:pt x="3750923" y="0"/>
                </a:lnTo>
                <a:lnTo>
                  <a:pt x="3750923" y="854377"/>
                </a:lnTo>
                <a:lnTo>
                  <a:pt x="0" y="854377"/>
                </a:lnTo>
                <a:lnTo>
                  <a:pt x="0" y="0"/>
                </a:lnTo>
                <a:close/>
              </a:path>
            </a:pathLst>
          </a:custGeom>
          <a:blipFill>
            <a:blip r:embed="rId3"/>
            <a:stretch>
              <a:fillRect l="0" t="0" r="0" b="0"/>
            </a:stretch>
          </a:blipFill>
        </p:spPr>
      </p:sp>
      <p:sp>
        <p:nvSpPr>
          <p:cNvPr name="TextBox 12" id="12"/>
          <p:cNvSpPr txBox="true"/>
          <p:nvPr/>
        </p:nvSpPr>
        <p:spPr>
          <a:xfrm rot="0">
            <a:off x="1028700" y="3967635"/>
            <a:ext cx="16230600" cy="1975074"/>
          </a:xfrm>
          <a:prstGeom prst="rect">
            <a:avLst/>
          </a:prstGeom>
        </p:spPr>
        <p:txBody>
          <a:bodyPr anchor="t" rtlCol="false" tIns="0" lIns="0" bIns="0" rIns="0">
            <a:spAutoFit/>
          </a:bodyPr>
          <a:lstStyle/>
          <a:p>
            <a:pPr algn="ctr">
              <a:lnSpc>
                <a:spcPts val="16087"/>
              </a:lnSpc>
              <a:spcBef>
                <a:spcPct val="0"/>
              </a:spcBef>
            </a:pPr>
            <a:r>
              <a:rPr lang="en-US" sz="11491">
                <a:solidFill>
                  <a:srgbClr val="FFFFFF"/>
                </a:solidFill>
                <a:latin typeface="Bebas Neue Bold"/>
              </a:rPr>
              <a:t>ELLES BOUGENT POUR DEMAIN</a:t>
            </a:r>
          </a:p>
        </p:txBody>
      </p:sp>
      <p:sp>
        <p:nvSpPr>
          <p:cNvPr name="TextBox 13" id="13"/>
          <p:cNvSpPr txBox="true"/>
          <p:nvPr/>
        </p:nvSpPr>
        <p:spPr>
          <a:xfrm rot="0">
            <a:off x="1841963" y="5787759"/>
            <a:ext cx="14604073" cy="621373"/>
          </a:xfrm>
          <a:prstGeom prst="rect">
            <a:avLst/>
          </a:prstGeom>
        </p:spPr>
        <p:txBody>
          <a:bodyPr anchor="t" rtlCol="false" tIns="0" lIns="0" bIns="0" rIns="0">
            <a:spAutoFit/>
          </a:bodyPr>
          <a:lstStyle/>
          <a:p>
            <a:pPr algn="ctr">
              <a:lnSpc>
                <a:spcPts val="5126"/>
              </a:lnSpc>
              <a:spcBef>
                <a:spcPct val="0"/>
              </a:spcBef>
            </a:pPr>
            <a:r>
              <a:rPr lang="en-US" sz="3661" spc="2043">
                <a:solidFill>
                  <a:srgbClr val="5EDB12"/>
                </a:solidFill>
                <a:latin typeface="Open Sans"/>
              </a:rPr>
              <a:t>4 AVRIL 2024</a:t>
            </a:r>
          </a:p>
        </p:txBody>
      </p:sp>
      <p:sp>
        <p:nvSpPr>
          <p:cNvPr name="TextBox 14" id="14"/>
          <p:cNvSpPr txBox="true"/>
          <p:nvPr/>
        </p:nvSpPr>
        <p:spPr>
          <a:xfrm rot="0">
            <a:off x="1418936" y="7502391"/>
            <a:ext cx="4482152" cy="863600"/>
          </a:xfrm>
          <a:prstGeom prst="rect">
            <a:avLst/>
          </a:prstGeom>
        </p:spPr>
        <p:txBody>
          <a:bodyPr anchor="t" rtlCol="false" tIns="0" lIns="0" bIns="0" rIns="0">
            <a:spAutoFit/>
          </a:bodyPr>
          <a:lstStyle/>
          <a:p>
            <a:pPr algn="ctr">
              <a:lnSpc>
                <a:spcPts val="7000"/>
              </a:lnSpc>
              <a:spcBef>
                <a:spcPct val="0"/>
              </a:spcBef>
            </a:pPr>
            <a:r>
              <a:rPr lang="en-US" sz="5000">
                <a:solidFill>
                  <a:srgbClr val="FFFFFF"/>
                </a:solidFill>
                <a:latin typeface="Bebas Neue Bold"/>
              </a:rPr>
              <a:t>NOM ÉTABLISSEMENT</a:t>
            </a:r>
          </a:p>
        </p:txBody>
      </p:sp>
      <p:sp>
        <p:nvSpPr>
          <p:cNvPr name="TextBox 15" id="15"/>
          <p:cNvSpPr txBox="true"/>
          <p:nvPr/>
        </p:nvSpPr>
        <p:spPr>
          <a:xfrm rot="0">
            <a:off x="1630450" y="8394700"/>
            <a:ext cx="1576043" cy="863600"/>
          </a:xfrm>
          <a:prstGeom prst="rect">
            <a:avLst/>
          </a:prstGeom>
        </p:spPr>
        <p:txBody>
          <a:bodyPr anchor="t" rtlCol="false" tIns="0" lIns="0" bIns="0" rIns="0">
            <a:spAutoFit/>
          </a:bodyPr>
          <a:lstStyle/>
          <a:p>
            <a:pPr>
              <a:lnSpc>
                <a:spcPts val="7000"/>
              </a:lnSpc>
              <a:spcBef>
                <a:spcPct val="0"/>
              </a:spcBef>
            </a:pPr>
            <a:r>
              <a:rPr lang="en-US" sz="5000">
                <a:solidFill>
                  <a:srgbClr val="FFFFFF"/>
                </a:solidFill>
                <a:latin typeface="Bebas Neue Bold"/>
              </a:rPr>
              <a:t>DATE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18" t="0" r="-25018"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7979172"/>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4363205"/>
            <a:ext cx="7513908" cy="2761773"/>
          </a:xfrm>
          <a:prstGeom prst="rect">
            <a:avLst/>
          </a:prstGeom>
        </p:spPr>
        <p:txBody>
          <a:bodyPr anchor="t" rtlCol="false" tIns="0" lIns="0" bIns="0" rIns="0">
            <a:spAutoFit/>
          </a:bodyPr>
          <a:lstStyle/>
          <a:p>
            <a:pPr>
              <a:lnSpc>
                <a:spcPts val="7376"/>
              </a:lnSpc>
              <a:spcBef>
                <a:spcPct val="0"/>
              </a:spcBef>
            </a:pPr>
            <a:r>
              <a:rPr lang="en-US" sz="5268">
                <a:solidFill>
                  <a:srgbClr val="FFFFFF"/>
                </a:solidFill>
                <a:latin typeface="Montserrat Bold"/>
              </a:rPr>
              <a:t>QUELLES SONT LES RAISONS DE CES CHIFFRES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0" y="2578373"/>
            <a:ext cx="5550077" cy="5130253"/>
            <a:chOff x="0" y="0"/>
            <a:chExt cx="7400102" cy="6840338"/>
          </a:xfrm>
        </p:grpSpPr>
        <p:pic>
          <p:nvPicPr>
            <p:cNvPr name="Picture 3" id="3"/>
            <p:cNvPicPr>
              <a:picLocks noChangeAspect="true"/>
            </p:cNvPicPr>
            <p:nvPr/>
          </p:nvPicPr>
          <p:blipFill>
            <a:blip r:embed="rId2"/>
            <a:srcRect l="8728" t="19212" r="43472" b="14512"/>
            <a:stretch>
              <a:fillRect/>
            </a:stretch>
          </p:blipFill>
          <p:spPr>
            <a:xfrm flipH="false" flipV="false">
              <a:off x="0" y="0"/>
              <a:ext cx="7400102" cy="6840338"/>
            </a:xfrm>
            <a:prstGeom prst="rect">
              <a:avLst/>
            </a:prstGeom>
          </p:spPr>
        </p:pic>
      </p:grpSp>
      <p:sp>
        <p:nvSpPr>
          <p:cNvPr name="TextBox 4" id="4"/>
          <p:cNvSpPr txBox="true"/>
          <p:nvPr/>
        </p:nvSpPr>
        <p:spPr>
          <a:xfrm rot="0">
            <a:off x="6862817" y="2330969"/>
            <a:ext cx="10396483" cy="1588135"/>
          </a:xfrm>
          <a:prstGeom prst="rect">
            <a:avLst/>
          </a:prstGeom>
        </p:spPr>
        <p:txBody>
          <a:bodyPr anchor="t" rtlCol="false" tIns="0" lIns="0" bIns="0" rIns="0">
            <a:spAutoFit/>
          </a:bodyPr>
          <a:lstStyle/>
          <a:p>
            <a:pPr>
              <a:lnSpc>
                <a:spcPts val="6440"/>
              </a:lnSpc>
              <a:spcBef>
                <a:spcPct val="0"/>
              </a:spcBef>
            </a:pPr>
            <a:r>
              <a:rPr lang="en-US" sz="4600">
                <a:solidFill>
                  <a:srgbClr val="FFFFFF"/>
                </a:solidFill>
                <a:latin typeface="Montserrat Ultra-Bold"/>
              </a:rPr>
              <a:t>LES FREINS À L'ORIENTATION DES FILLES DANS L'INDUSTRIE </a:t>
            </a:r>
          </a:p>
        </p:txBody>
      </p:sp>
      <p:sp>
        <p:nvSpPr>
          <p:cNvPr name="TextBox 5" id="5"/>
          <p:cNvSpPr txBox="true"/>
          <p:nvPr/>
        </p:nvSpPr>
        <p:spPr>
          <a:xfrm rot="0">
            <a:off x="6862817" y="1909923"/>
            <a:ext cx="5198242"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grpSp>
        <p:nvGrpSpPr>
          <p:cNvPr name="Group 6" id="6"/>
          <p:cNvGrpSpPr/>
          <p:nvPr/>
        </p:nvGrpSpPr>
        <p:grpSpPr>
          <a:xfrm rot="0">
            <a:off x="6662233" y="4339808"/>
            <a:ext cx="207911" cy="207911"/>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TextBox 8" id="8"/>
          <p:cNvSpPr txBox="true"/>
          <p:nvPr/>
        </p:nvSpPr>
        <p:spPr>
          <a:xfrm rot="0">
            <a:off x="7154248" y="4077721"/>
            <a:ext cx="11133752" cy="4141091"/>
          </a:xfrm>
          <a:prstGeom prst="rect">
            <a:avLst/>
          </a:prstGeom>
        </p:spPr>
        <p:txBody>
          <a:bodyPr anchor="t" rtlCol="false" tIns="0" lIns="0" bIns="0" rIns="0">
            <a:spAutoFit/>
          </a:bodyPr>
          <a:lstStyle/>
          <a:p>
            <a:pPr>
              <a:lnSpc>
                <a:spcPts val="4157"/>
              </a:lnSpc>
            </a:pPr>
            <a:r>
              <a:rPr lang="en-US" sz="2199">
                <a:solidFill>
                  <a:srgbClr val="FFFFFF"/>
                </a:solidFill>
                <a:latin typeface="Open Sans"/>
              </a:rPr>
              <a:t>Les stéré</a:t>
            </a:r>
            <a:r>
              <a:rPr lang="en-US" sz="2199">
                <a:solidFill>
                  <a:srgbClr val="FFFFFF"/>
                </a:solidFill>
                <a:latin typeface="Open Sans"/>
              </a:rPr>
              <a:t>otypes de genre qui pèsent sur la société</a:t>
            </a:r>
          </a:p>
          <a:p>
            <a:pPr>
              <a:lnSpc>
                <a:spcPts val="4157"/>
              </a:lnSpc>
            </a:pPr>
            <a:r>
              <a:rPr lang="en-US" sz="2199">
                <a:solidFill>
                  <a:srgbClr val="FFFFFF"/>
                </a:solidFill>
                <a:latin typeface="Open Sans"/>
              </a:rPr>
              <a:t>L'invisibilité de ses métiers et du potentiel de carrière</a:t>
            </a:r>
          </a:p>
          <a:p>
            <a:pPr>
              <a:lnSpc>
                <a:spcPts val="4157"/>
              </a:lnSpc>
            </a:pPr>
            <a:r>
              <a:rPr lang="en-US" sz="2199">
                <a:solidFill>
                  <a:srgbClr val="FFFFFF"/>
                </a:solidFill>
                <a:latin typeface="Open Sans"/>
              </a:rPr>
              <a:t>Le manque de rôle modèle féminin </a:t>
            </a:r>
          </a:p>
          <a:p>
            <a:pPr>
              <a:lnSpc>
                <a:spcPts val="4157"/>
              </a:lnSpc>
            </a:pPr>
            <a:r>
              <a:rPr lang="en-US" sz="2199">
                <a:solidFill>
                  <a:srgbClr val="FFFFFF"/>
                </a:solidFill>
                <a:latin typeface="Open Sans"/>
              </a:rPr>
              <a:t>L'influence des proches et de la famille</a:t>
            </a:r>
          </a:p>
          <a:p>
            <a:pPr>
              <a:lnSpc>
                <a:spcPts val="4157"/>
              </a:lnSpc>
            </a:pPr>
            <a:r>
              <a:rPr lang="en-US" sz="2199">
                <a:solidFill>
                  <a:srgbClr val="FFFFFF"/>
                </a:solidFill>
                <a:latin typeface="Open Sans"/>
              </a:rPr>
              <a:t>L'influence des professeurs et psychologues de l’Éducation nationale</a:t>
            </a:r>
          </a:p>
          <a:p>
            <a:pPr>
              <a:lnSpc>
                <a:spcPts val="4157"/>
              </a:lnSpc>
            </a:pPr>
            <a:r>
              <a:rPr lang="en-US" sz="2199">
                <a:solidFill>
                  <a:srgbClr val="FFFFFF"/>
                </a:solidFill>
                <a:latin typeface="Open Sans"/>
              </a:rPr>
              <a:t>La peur d'être la seule fille dans la promo ou dans l'entreprise</a:t>
            </a:r>
          </a:p>
          <a:p>
            <a:pPr>
              <a:lnSpc>
                <a:spcPts val="4157"/>
              </a:lnSpc>
            </a:pPr>
            <a:r>
              <a:rPr lang="en-US" sz="2199">
                <a:solidFill>
                  <a:srgbClr val="FFFFFF"/>
                </a:solidFill>
                <a:latin typeface="Open Sans"/>
              </a:rPr>
              <a:t>La peur de l'échec </a:t>
            </a:r>
          </a:p>
          <a:p>
            <a:pPr>
              <a:lnSpc>
                <a:spcPts val="4157"/>
              </a:lnSpc>
            </a:pPr>
          </a:p>
        </p:txBody>
      </p:sp>
      <p:grpSp>
        <p:nvGrpSpPr>
          <p:cNvPr name="Group 9" id="9"/>
          <p:cNvGrpSpPr/>
          <p:nvPr/>
        </p:nvGrpSpPr>
        <p:grpSpPr>
          <a:xfrm rot="0">
            <a:off x="6662233" y="5309150"/>
            <a:ext cx="207911" cy="207911"/>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11" id="11"/>
          <p:cNvGrpSpPr/>
          <p:nvPr/>
        </p:nvGrpSpPr>
        <p:grpSpPr>
          <a:xfrm rot="0">
            <a:off x="6662233" y="5840912"/>
            <a:ext cx="207911" cy="207911"/>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13" id="13"/>
          <p:cNvGrpSpPr/>
          <p:nvPr/>
        </p:nvGrpSpPr>
        <p:grpSpPr>
          <a:xfrm rot="0">
            <a:off x="6662233" y="6964796"/>
            <a:ext cx="207911" cy="20791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15" id="15"/>
          <p:cNvGrpSpPr/>
          <p:nvPr/>
        </p:nvGrpSpPr>
        <p:grpSpPr>
          <a:xfrm rot="-10800000">
            <a:off x="5239426" y="2435267"/>
            <a:ext cx="621302" cy="621302"/>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7" id="17"/>
          <p:cNvGrpSpPr/>
          <p:nvPr/>
        </p:nvGrpSpPr>
        <p:grpSpPr>
          <a:xfrm rot="-10800000">
            <a:off x="789535" y="7068752"/>
            <a:ext cx="1153016" cy="1153016"/>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9" id="19"/>
          <p:cNvGrpSpPr/>
          <p:nvPr/>
        </p:nvGrpSpPr>
        <p:grpSpPr>
          <a:xfrm rot="0">
            <a:off x="6662233" y="4776854"/>
            <a:ext cx="207911" cy="207911"/>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21" id="21"/>
          <p:cNvGrpSpPr/>
          <p:nvPr/>
        </p:nvGrpSpPr>
        <p:grpSpPr>
          <a:xfrm rot="0">
            <a:off x="6662233" y="6372673"/>
            <a:ext cx="207911" cy="207911"/>
            <a:chOff x="0" y="0"/>
            <a:chExt cx="6350000" cy="6350000"/>
          </a:xfrm>
        </p:grpSpPr>
        <p:sp>
          <p:nvSpPr>
            <p:cNvPr name="Freeform 22" id="2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23" id="23"/>
          <p:cNvGrpSpPr/>
          <p:nvPr/>
        </p:nvGrpSpPr>
        <p:grpSpPr>
          <a:xfrm rot="0">
            <a:off x="6662233" y="7500715"/>
            <a:ext cx="207911" cy="207911"/>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Freeform 25" id="25"/>
          <p:cNvSpPr/>
          <p:nvPr/>
        </p:nvSpPr>
        <p:spPr>
          <a:xfrm flipH="false" flipV="false" rot="0">
            <a:off x="15297985"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0" y="2578373"/>
            <a:ext cx="5550077" cy="5130253"/>
            <a:chOff x="0" y="0"/>
            <a:chExt cx="7400102" cy="6840338"/>
          </a:xfrm>
        </p:grpSpPr>
        <p:pic>
          <p:nvPicPr>
            <p:cNvPr name="Picture 3" id="3"/>
            <p:cNvPicPr>
              <a:picLocks noChangeAspect="true"/>
            </p:cNvPicPr>
            <p:nvPr/>
          </p:nvPicPr>
          <p:blipFill>
            <a:blip r:embed="rId2"/>
            <a:srcRect l="13893" t="0" r="13893" b="0"/>
            <a:stretch>
              <a:fillRect/>
            </a:stretch>
          </p:blipFill>
          <p:spPr>
            <a:xfrm flipH="false" flipV="false">
              <a:off x="0" y="0"/>
              <a:ext cx="7400102" cy="6840338"/>
            </a:xfrm>
            <a:prstGeom prst="rect">
              <a:avLst/>
            </a:prstGeom>
          </p:spPr>
        </p:pic>
      </p:grpSp>
      <p:grpSp>
        <p:nvGrpSpPr>
          <p:cNvPr name="Group 4" id="4"/>
          <p:cNvGrpSpPr/>
          <p:nvPr/>
        </p:nvGrpSpPr>
        <p:grpSpPr>
          <a:xfrm rot="0">
            <a:off x="5934919" y="2578373"/>
            <a:ext cx="3209081" cy="5130253"/>
            <a:chOff x="0" y="0"/>
            <a:chExt cx="4278774" cy="6840338"/>
          </a:xfrm>
        </p:grpSpPr>
        <p:pic>
          <p:nvPicPr>
            <p:cNvPr name="Picture 5" id="5"/>
            <p:cNvPicPr>
              <a:picLocks noChangeAspect="true"/>
            </p:cNvPicPr>
            <p:nvPr/>
          </p:nvPicPr>
          <p:blipFill>
            <a:blip r:embed="rId3"/>
            <a:srcRect l="29149" t="0" r="29149" b="0"/>
            <a:stretch>
              <a:fillRect/>
            </a:stretch>
          </p:blipFill>
          <p:spPr>
            <a:xfrm flipH="false" flipV="false">
              <a:off x="0" y="0"/>
              <a:ext cx="4278774" cy="6840338"/>
            </a:xfrm>
            <a:prstGeom prst="rect">
              <a:avLst/>
            </a:prstGeom>
          </p:spPr>
        </p:pic>
      </p:grpSp>
      <p:sp>
        <p:nvSpPr>
          <p:cNvPr name="TextBox 6" id="6"/>
          <p:cNvSpPr txBox="true"/>
          <p:nvPr/>
        </p:nvSpPr>
        <p:spPr>
          <a:xfrm rot="0">
            <a:off x="10243610" y="2679243"/>
            <a:ext cx="7015690" cy="1374775"/>
          </a:xfrm>
          <a:prstGeom prst="rect">
            <a:avLst/>
          </a:prstGeom>
        </p:spPr>
        <p:txBody>
          <a:bodyPr anchor="t" rtlCol="false" tIns="0" lIns="0" bIns="0" rIns="0">
            <a:spAutoFit/>
          </a:bodyPr>
          <a:lstStyle/>
          <a:p>
            <a:pPr>
              <a:lnSpc>
                <a:spcPts val="5599"/>
              </a:lnSpc>
              <a:spcBef>
                <a:spcPct val="0"/>
              </a:spcBef>
            </a:pPr>
            <a:r>
              <a:rPr lang="en-US" sz="3999">
                <a:solidFill>
                  <a:srgbClr val="FFFFFF"/>
                </a:solidFill>
                <a:latin typeface="Montserrat Ultra-Bold"/>
              </a:rPr>
              <a:t>QU’EST CE QUE LE STÉRÉOTYPE DE GENRE ?</a:t>
            </a:r>
          </a:p>
        </p:txBody>
      </p:sp>
      <p:sp>
        <p:nvSpPr>
          <p:cNvPr name="TextBox 7" id="7"/>
          <p:cNvSpPr txBox="true"/>
          <p:nvPr/>
        </p:nvSpPr>
        <p:spPr>
          <a:xfrm rot="0">
            <a:off x="10243610" y="2239147"/>
            <a:ext cx="5273507"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grpSp>
        <p:nvGrpSpPr>
          <p:cNvPr name="Group 8" id="8"/>
          <p:cNvGrpSpPr/>
          <p:nvPr/>
        </p:nvGrpSpPr>
        <p:grpSpPr>
          <a:xfrm rot="0">
            <a:off x="10243610" y="4624938"/>
            <a:ext cx="207911" cy="207911"/>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TextBox 10" id="10"/>
          <p:cNvSpPr txBox="true"/>
          <p:nvPr/>
        </p:nvSpPr>
        <p:spPr>
          <a:xfrm rot="0">
            <a:off x="10766868" y="4553346"/>
            <a:ext cx="6208006" cy="1989456"/>
          </a:xfrm>
          <a:prstGeom prst="rect">
            <a:avLst/>
          </a:prstGeom>
        </p:spPr>
        <p:txBody>
          <a:bodyPr anchor="t" rtlCol="false" tIns="0" lIns="0" bIns="0" rIns="0">
            <a:spAutoFit/>
          </a:bodyPr>
          <a:lstStyle/>
          <a:p>
            <a:pPr>
              <a:lnSpc>
                <a:spcPts val="3219"/>
              </a:lnSpc>
              <a:spcBef>
                <a:spcPct val="0"/>
              </a:spcBef>
            </a:pPr>
            <a:r>
              <a:rPr lang="en-US" sz="2299">
                <a:solidFill>
                  <a:srgbClr val="FFFFFF"/>
                </a:solidFill>
                <a:latin typeface="Open Sans"/>
              </a:rPr>
              <a:t>Les stéréotypes de genre sont des caractéristiques arbitraires (fondées sur des idées préconçues) que l'on attribue à un groupe de personnes en fonction de leur sexe.</a:t>
            </a:r>
            <a:r>
              <a:rPr lang="en-US" sz="2299">
                <a:solidFill>
                  <a:srgbClr val="FFFFFF"/>
                </a:solidFill>
                <a:latin typeface="Open Sans"/>
              </a:rPr>
              <a:t> </a:t>
            </a:r>
          </a:p>
        </p:txBody>
      </p:sp>
      <p:grpSp>
        <p:nvGrpSpPr>
          <p:cNvPr name="Group 11" id="11"/>
          <p:cNvGrpSpPr/>
          <p:nvPr/>
        </p:nvGrpSpPr>
        <p:grpSpPr>
          <a:xfrm rot="0">
            <a:off x="10243610" y="6819027"/>
            <a:ext cx="207911" cy="207911"/>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13" id="13"/>
          <p:cNvGrpSpPr/>
          <p:nvPr/>
        </p:nvGrpSpPr>
        <p:grpSpPr>
          <a:xfrm rot="-10800000">
            <a:off x="8833349" y="2267722"/>
            <a:ext cx="621302" cy="621302"/>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5" id="15"/>
          <p:cNvGrpSpPr/>
          <p:nvPr/>
        </p:nvGrpSpPr>
        <p:grpSpPr>
          <a:xfrm rot="-10800000">
            <a:off x="2198530" y="7068752"/>
            <a:ext cx="1153016" cy="1153016"/>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TextBox 17" id="17"/>
          <p:cNvSpPr txBox="true"/>
          <p:nvPr/>
        </p:nvSpPr>
        <p:spPr>
          <a:xfrm rot="0">
            <a:off x="10735625" y="6733302"/>
            <a:ext cx="6208006" cy="1189356"/>
          </a:xfrm>
          <a:prstGeom prst="rect">
            <a:avLst/>
          </a:prstGeom>
        </p:spPr>
        <p:txBody>
          <a:bodyPr anchor="t" rtlCol="false" tIns="0" lIns="0" bIns="0" rIns="0">
            <a:spAutoFit/>
          </a:bodyPr>
          <a:lstStyle/>
          <a:p>
            <a:pPr>
              <a:lnSpc>
                <a:spcPts val="3219"/>
              </a:lnSpc>
              <a:spcBef>
                <a:spcPct val="0"/>
              </a:spcBef>
            </a:pPr>
            <a:r>
              <a:rPr lang="en-US" sz="2299">
                <a:solidFill>
                  <a:srgbClr val="FFFFFF"/>
                </a:solidFill>
                <a:latin typeface="Open Sans"/>
              </a:rPr>
              <a:t>Ces stéréotypes ont un impact sur les rôles attribués aux hommes et aux femmes dans la société.</a:t>
            </a:r>
          </a:p>
        </p:txBody>
      </p:sp>
      <p:sp>
        <p:nvSpPr>
          <p:cNvPr name="Freeform 18" id="18"/>
          <p:cNvSpPr/>
          <p:nvPr/>
        </p:nvSpPr>
        <p:spPr>
          <a:xfrm flipH="false" flipV="false" rot="0">
            <a:off x="15297985"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TextBox 2" id="2"/>
          <p:cNvSpPr txBox="true"/>
          <p:nvPr/>
        </p:nvSpPr>
        <p:spPr>
          <a:xfrm rot="0">
            <a:off x="1025484" y="1776120"/>
            <a:ext cx="9117403" cy="1623695"/>
          </a:xfrm>
          <a:prstGeom prst="rect">
            <a:avLst/>
          </a:prstGeom>
        </p:spPr>
        <p:txBody>
          <a:bodyPr anchor="t" rtlCol="false" tIns="0" lIns="0" bIns="0" rIns="0">
            <a:spAutoFit/>
          </a:bodyPr>
          <a:lstStyle/>
          <a:p>
            <a:pPr>
              <a:lnSpc>
                <a:spcPts val="6580"/>
              </a:lnSpc>
              <a:spcBef>
                <a:spcPct val="0"/>
              </a:spcBef>
            </a:pPr>
            <a:r>
              <a:rPr lang="en-US" sz="4700">
                <a:solidFill>
                  <a:srgbClr val="FFFFFF"/>
                </a:solidFill>
                <a:latin typeface="Montserrat Ultra-Bold"/>
              </a:rPr>
              <a:t>COMMENT FONCTIONNENT LES STÉRÉOTYPES ?</a:t>
            </a:r>
          </a:p>
        </p:txBody>
      </p:sp>
      <p:sp>
        <p:nvSpPr>
          <p:cNvPr name="TextBox 3" id="3"/>
          <p:cNvSpPr txBox="true"/>
          <p:nvPr/>
        </p:nvSpPr>
        <p:spPr>
          <a:xfrm rot="0">
            <a:off x="1025484" y="6791557"/>
            <a:ext cx="7362127" cy="1967231"/>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Open Sans"/>
              </a:rPr>
              <a:t>Ces mouvements de balancier constituent des verrous puissants qui bloquent la progression de l’égalité entre les femmes et les hommes.</a:t>
            </a:r>
          </a:p>
        </p:txBody>
      </p:sp>
      <p:grpSp>
        <p:nvGrpSpPr>
          <p:cNvPr name="Group 4" id="4"/>
          <p:cNvGrpSpPr/>
          <p:nvPr/>
        </p:nvGrpSpPr>
        <p:grpSpPr>
          <a:xfrm rot="-10800000">
            <a:off x="9907728" y="7219276"/>
            <a:ext cx="621302" cy="621302"/>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6" id="6"/>
          <p:cNvSpPr/>
          <p:nvPr/>
        </p:nvSpPr>
        <p:spPr>
          <a:xfrm flipH="false" flipV="false" rot="0">
            <a:off x="1025484" y="581956"/>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grpSp>
        <p:nvGrpSpPr>
          <p:cNvPr name="Group 7" id="7"/>
          <p:cNvGrpSpPr/>
          <p:nvPr/>
        </p:nvGrpSpPr>
        <p:grpSpPr>
          <a:xfrm rot="0">
            <a:off x="1028700" y="4341096"/>
            <a:ext cx="207911" cy="207911"/>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9" id="9"/>
          <p:cNvGrpSpPr/>
          <p:nvPr/>
        </p:nvGrpSpPr>
        <p:grpSpPr>
          <a:xfrm rot="0">
            <a:off x="1028700" y="5071268"/>
            <a:ext cx="207911" cy="207911"/>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TextBox 11" id="11"/>
          <p:cNvSpPr txBox="true"/>
          <p:nvPr/>
        </p:nvSpPr>
        <p:spPr>
          <a:xfrm rot="0">
            <a:off x="1499115" y="4175811"/>
            <a:ext cx="2616891" cy="481331"/>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Open Sans"/>
              </a:rPr>
              <a:t>Stéréotypes</a:t>
            </a:r>
          </a:p>
        </p:txBody>
      </p:sp>
      <p:sp>
        <p:nvSpPr>
          <p:cNvPr name="TextBox 12" id="12"/>
          <p:cNvSpPr txBox="true"/>
          <p:nvPr/>
        </p:nvSpPr>
        <p:spPr>
          <a:xfrm rot="0">
            <a:off x="1499115" y="4905984"/>
            <a:ext cx="2616891" cy="481331"/>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Open Sans"/>
              </a:rPr>
              <a:t>Discriminations</a:t>
            </a:r>
          </a:p>
        </p:txBody>
      </p:sp>
      <p:grpSp>
        <p:nvGrpSpPr>
          <p:cNvPr name="Group 13" id="13"/>
          <p:cNvGrpSpPr/>
          <p:nvPr/>
        </p:nvGrpSpPr>
        <p:grpSpPr>
          <a:xfrm rot="0">
            <a:off x="1028700" y="5790966"/>
            <a:ext cx="207911" cy="20791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TextBox 15" id="15"/>
          <p:cNvSpPr txBox="true"/>
          <p:nvPr/>
        </p:nvSpPr>
        <p:spPr>
          <a:xfrm rot="0">
            <a:off x="1499115" y="5625681"/>
            <a:ext cx="2616891" cy="481331"/>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Open Sans"/>
              </a:rPr>
              <a:t>Inégalités</a:t>
            </a:r>
          </a:p>
        </p:txBody>
      </p:sp>
      <p:sp>
        <p:nvSpPr>
          <p:cNvPr name="Freeform 16" id="16"/>
          <p:cNvSpPr/>
          <p:nvPr/>
        </p:nvSpPr>
        <p:spPr>
          <a:xfrm flipH="false" flipV="false" rot="0">
            <a:off x="11007749" y="2168025"/>
            <a:ext cx="5940900" cy="2903243"/>
          </a:xfrm>
          <a:custGeom>
            <a:avLst/>
            <a:gdLst/>
            <a:ahLst/>
            <a:cxnLst/>
            <a:rect r="r" b="b" t="t" l="l"/>
            <a:pathLst>
              <a:path h="2903243" w="5940900">
                <a:moveTo>
                  <a:pt x="0" y="0"/>
                </a:moveTo>
                <a:lnTo>
                  <a:pt x="5940900" y="0"/>
                </a:lnTo>
                <a:lnTo>
                  <a:pt x="5940900" y="2903243"/>
                </a:lnTo>
                <a:lnTo>
                  <a:pt x="0" y="2903243"/>
                </a:lnTo>
                <a:lnTo>
                  <a:pt x="0" y="0"/>
                </a:lnTo>
                <a:close/>
              </a:path>
            </a:pathLst>
          </a:custGeom>
          <a:blipFill>
            <a:blip r:embed="rId3"/>
            <a:stretch>
              <a:fillRect l="-6078" t="-22209" r="0" b="0"/>
            </a:stretch>
          </a:blipFill>
        </p:spPr>
      </p:sp>
      <p:grpSp>
        <p:nvGrpSpPr>
          <p:cNvPr name="Group 17" id="17"/>
          <p:cNvGrpSpPr/>
          <p:nvPr/>
        </p:nvGrpSpPr>
        <p:grpSpPr>
          <a:xfrm rot="-10800000">
            <a:off x="16586711" y="1861845"/>
            <a:ext cx="824969" cy="824969"/>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9" id="19"/>
          <p:cNvSpPr/>
          <p:nvPr/>
        </p:nvSpPr>
        <p:spPr>
          <a:xfrm flipH="false" flipV="false" rot="0">
            <a:off x="9907728" y="6501117"/>
            <a:ext cx="7851071" cy="3285605"/>
          </a:xfrm>
          <a:custGeom>
            <a:avLst/>
            <a:gdLst/>
            <a:ahLst/>
            <a:cxnLst/>
            <a:rect r="r" b="b" t="t" l="l"/>
            <a:pathLst>
              <a:path h="3285605" w="7851071">
                <a:moveTo>
                  <a:pt x="0" y="0"/>
                </a:moveTo>
                <a:lnTo>
                  <a:pt x="7851070" y="0"/>
                </a:lnTo>
                <a:lnTo>
                  <a:pt x="7851070" y="3285605"/>
                </a:lnTo>
                <a:lnTo>
                  <a:pt x="0" y="3285605"/>
                </a:lnTo>
                <a:lnTo>
                  <a:pt x="0" y="0"/>
                </a:lnTo>
                <a:close/>
              </a:path>
            </a:pathLst>
          </a:custGeom>
          <a:blipFill>
            <a:blip r:embed="rId4"/>
            <a:stretch>
              <a:fillRect l="-8236" t="-18909" r="-5033" b="0"/>
            </a:stretch>
          </a:blipFill>
        </p:spPr>
      </p:sp>
      <p:grpSp>
        <p:nvGrpSpPr>
          <p:cNvPr name="Group 20" id="20"/>
          <p:cNvGrpSpPr/>
          <p:nvPr/>
        </p:nvGrpSpPr>
        <p:grpSpPr>
          <a:xfrm rot="-10800000">
            <a:off x="9717362" y="9258300"/>
            <a:ext cx="811668" cy="811668"/>
            <a:chOff x="0" y="0"/>
            <a:chExt cx="6350000" cy="6350000"/>
          </a:xfrm>
        </p:grpSpPr>
        <p:sp>
          <p:nvSpPr>
            <p:cNvPr name="Freeform 21" id="2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TextBox 22" id="22"/>
          <p:cNvSpPr txBox="true"/>
          <p:nvPr/>
        </p:nvSpPr>
        <p:spPr>
          <a:xfrm rot="0">
            <a:off x="10493367" y="1094765"/>
            <a:ext cx="6969664" cy="481331"/>
          </a:xfrm>
          <a:prstGeom prst="rect">
            <a:avLst/>
          </a:prstGeom>
        </p:spPr>
        <p:txBody>
          <a:bodyPr anchor="t" rtlCol="false" tIns="0" lIns="0" bIns="0" rIns="0">
            <a:spAutoFit/>
          </a:bodyPr>
          <a:lstStyle/>
          <a:p>
            <a:pPr>
              <a:lnSpc>
                <a:spcPts val="3919"/>
              </a:lnSpc>
              <a:spcBef>
                <a:spcPct val="0"/>
              </a:spcBef>
            </a:pPr>
            <a:r>
              <a:rPr lang="en-US" sz="2799">
                <a:solidFill>
                  <a:srgbClr val="5EDB12"/>
                </a:solidFill>
                <a:latin typeface="Open Sans Bold"/>
              </a:rPr>
              <a:t>La clé de décryptage des stéréotypes :</a:t>
            </a:r>
          </a:p>
        </p:txBody>
      </p:sp>
      <p:sp>
        <p:nvSpPr>
          <p:cNvPr name="TextBox 23" id="23"/>
          <p:cNvSpPr txBox="true"/>
          <p:nvPr/>
        </p:nvSpPr>
        <p:spPr>
          <a:xfrm rot="0">
            <a:off x="10529030" y="5729637"/>
            <a:ext cx="6470165" cy="481331"/>
          </a:xfrm>
          <a:prstGeom prst="rect">
            <a:avLst/>
          </a:prstGeom>
        </p:spPr>
        <p:txBody>
          <a:bodyPr anchor="t" rtlCol="false" tIns="0" lIns="0" bIns="0" rIns="0">
            <a:spAutoFit/>
          </a:bodyPr>
          <a:lstStyle/>
          <a:p>
            <a:pPr>
              <a:lnSpc>
                <a:spcPts val="3919"/>
              </a:lnSpc>
              <a:spcBef>
                <a:spcPct val="0"/>
              </a:spcBef>
            </a:pPr>
            <a:r>
              <a:rPr lang="en-US" sz="2799">
                <a:solidFill>
                  <a:srgbClr val="5EDB12"/>
                </a:solidFill>
                <a:latin typeface="Open Sans Bold"/>
              </a:rPr>
              <a:t>Exemple avec les mathématiques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TextBox 2" id="2"/>
          <p:cNvSpPr txBox="true"/>
          <p:nvPr/>
        </p:nvSpPr>
        <p:spPr>
          <a:xfrm rot="0">
            <a:off x="1028700" y="818609"/>
            <a:ext cx="11467759" cy="1623695"/>
          </a:xfrm>
          <a:prstGeom prst="rect">
            <a:avLst/>
          </a:prstGeom>
        </p:spPr>
        <p:txBody>
          <a:bodyPr anchor="t" rtlCol="false" tIns="0" lIns="0" bIns="0" rIns="0">
            <a:spAutoFit/>
          </a:bodyPr>
          <a:lstStyle/>
          <a:p>
            <a:pPr>
              <a:lnSpc>
                <a:spcPts val="6580"/>
              </a:lnSpc>
            </a:pPr>
            <a:r>
              <a:rPr lang="en-US" sz="4700">
                <a:solidFill>
                  <a:srgbClr val="FFFFFF"/>
                </a:solidFill>
                <a:latin typeface="Montserrat Ultra-Bold"/>
              </a:rPr>
              <a:t>LES CONSÉQUENCES DE </a:t>
            </a:r>
          </a:p>
          <a:p>
            <a:pPr>
              <a:lnSpc>
                <a:spcPts val="6580"/>
              </a:lnSpc>
              <a:spcBef>
                <a:spcPct val="0"/>
              </a:spcBef>
            </a:pPr>
            <a:r>
              <a:rPr lang="en-US" sz="4700">
                <a:solidFill>
                  <a:srgbClr val="FFFFFF"/>
                </a:solidFill>
                <a:latin typeface="Montserrat Ultra-Bold"/>
              </a:rPr>
              <a:t>CES BIAIS</a:t>
            </a:r>
          </a:p>
        </p:txBody>
      </p:sp>
      <p:sp>
        <p:nvSpPr>
          <p:cNvPr name="TextBox 3" id="3"/>
          <p:cNvSpPr txBox="true"/>
          <p:nvPr/>
        </p:nvSpPr>
        <p:spPr>
          <a:xfrm rot="0">
            <a:off x="1103982" y="2870929"/>
            <a:ext cx="9498130" cy="1736726"/>
          </a:xfrm>
          <a:prstGeom prst="rect">
            <a:avLst/>
          </a:prstGeom>
        </p:spPr>
        <p:txBody>
          <a:bodyPr anchor="t" rtlCol="false" tIns="0" lIns="0" bIns="0" rIns="0">
            <a:spAutoFit/>
          </a:bodyPr>
          <a:lstStyle/>
          <a:p>
            <a:pPr>
              <a:lnSpc>
                <a:spcPts val="3499"/>
              </a:lnSpc>
              <a:spcBef>
                <a:spcPct val="0"/>
              </a:spcBef>
            </a:pPr>
            <a:r>
              <a:rPr lang="en-US" sz="2499">
                <a:solidFill>
                  <a:srgbClr val="FFFFFF"/>
                </a:solidFill>
                <a:latin typeface="Open Sans"/>
              </a:rPr>
              <a:t>Les filles s’orientent plus facilement vers les secteurs du médical et paramédical, de la communication, de l'éducation, des ressources humaines...alors que les garçons s’intéressent  à l’informatique, à la robotique, à l’aéronautique, à l’automobile…</a:t>
            </a:r>
          </a:p>
        </p:txBody>
      </p:sp>
      <p:grpSp>
        <p:nvGrpSpPr>
          <p:cNvPr name="Group 4" id="4"/>
          <p:cNvGrpSpPr>
            <a:grpSpLocks noChangeAspect="true"/>
          </p:cNvGrpSpPr>
          <p:nvPr/>
        </p:nvGrpSpPr>
        <p:grpSpPr>
          <a:xfrm rot="0">
            <a:off x="12086448" y="1978541"/>
            <a:ext cx="3298997" cy="3298997"/>
            <a:chOff x="0" y="0"/>
            <a:chExt cx="6350000" cy="6350000"/>
          </a:xfrm>
        </p:grpSpPr>
        <p:sp>
          <p:nvSpPr>
            <p:cNvPr name="Freeform 5" id="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29" t="0" r="-25029" b="0"/>
              </a:stretch>
            </a:blipFill>
          </p:spPr>
        </p:sp>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grpSp>
        <p:nvGrpSpPr>
          <p:cNvPr name="Group 7" id="7"/>
          <p:cNvGrpSpPr>
            <a:grpSpLocks noChangeAspect="true"/>
          </p:cNvGrpSpPr>
          <p:nvPr/>
        </p:nvGrpSpPr>
        <p:grpSpPr>
          <a:xfrm rot="0">
            <a:off x="14527347" y="4618301"/>
            <a:ext cx="3298997" cy="3298997"/>
            <a:chOff x="0" y="0"/>
            <a:chExt cx="6350000" cy="6350000"/>
          </a:xfrm>
        </p:grpSpPr>
        <p:sp>
          <p:nvSpPr>
            <p:cNvPr name="Freeform 8" id="8"/>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0" t="-16019" r="0" b="-37334"/>
              </a:stretch>
            </a:blipFill>
          </p:spPr>
        </p:sp>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grpSp>
        <p:nvGrpSpPr>
          <p:cNvPr name="Group 10" id="10"/>
          <p:cNvGrpSpPr/>
          <p:nvPr/>
        </p:nvGrpSpPr>
        <p:grpSpPr>
          <a:xfrm rot="-10800000">
            <a:off x="12086448" y="5394232"/>
            <a:ext cx="485293" cy="48529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2" id="12"/>
          <p:cNvGrpSpPr/>
          <p:nvPr/>
        </p:nvGrpSpPr>
        <p:grpSpPr>
          <a:xfrm rot="-10800000">
            <a:off x="13076513" y="5848212"/>
            <a:ext cx="900610" cy="900610"/>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4" id="14"/>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4"/>
            <a:stretch>
              <a:fillRect l="0" t="0" r="0" b="0"/>
            </a:stretch>
          </a:blipFill>
        </p:spPr>
      </p:sp>
      <p:sp>
        <p:nvSpPr>
          <p:cNvPr name="TextBox 15" id="15"/>
          <p:cNvSpPr txBox="true"/>
          <p:nvPr/>
        </p:nvSpPr>
        <p:spPr>
          <a:xfrm rot="0">
            <a:off x="1028700" y="5039626"/>
            <a:ext cx="8931086" cy="860426"/>
          </a:xfrm>
          <a:prstGeom prst="rect">
            <a:avLst/>
          </a:prstGeom>
        </p:spPr>
        <p:txBody>
          <a:bodyPr anchor="t" rtlCol="false" tIns="0" lIns="0" bIns="0" rIns="0">
            <a:spAutoFit/>
          </a:bodyPr>
          <a:lstStyle/>
          <a:p>
            <a:pPr>
              <a:lnSpc>
                <a:spcPts val="3499"/>
              </a:lnSpc>
              <a:spcBef>
                <a:spcPct val="0"/>
              </a:spcBef>
            </a:pPr>
            <a:r>
              <a:rPr lang="en-US" sz="2499">
                <a:solidFill>
                  <a:srgbClr val="FFFFFF"/>
                </a:solidFill>
                <a:latin typeface="Open Sans"/>
              </a:rPr>
              <a:t>Les femmes sont majoritairement dans les familles de métiers les moins rémunérées</a:t>
            </a:r>
          </a:p>
        </p:txBody>
      </p:sp>
      <p:graphicFrame>
        <p:nvGraphicFramePr>
          <p:cNvPr name="Table 16" id="16"/>
          <p:cNvGraphicFramePr>
            <a:graphicFrameLocks noGrp="true"/>
          </p:cNvGraphicFramePr>
          <p:nvPr/>
        </p:nvGraphicFramePr>
        <p:xfrm>
          <a:off x="1103982" y="6701167"/>
          <a:ext cx="7315200" cy="1638300"/>
        </p:xfrm>
        <a:graphic>
          <a:graphicData uri="http://schemas.openxmlformats.org/drawingml/2006/table">
            <a:tbl>
              <a:tblPr/>
              <a:tblGrid>
                <a:gridCol w="3657600"/>
                <a:gridCol w="3657600"/>
              </a:tblGrid>
              <a:tr h="819150">
                <a:tc>
                  <a:txBody>
                    <a:bodyPr anchor="t" rtlCol="false"/>
                    <a:lstStyle/>
                    <a:p>
                      <a:pPr algn="ctr">
                        <a:lnSpc>
                          <a:spcPts val="2659"/>
                        </a:lnSpc>
                        <a:defRPr/>
                      </a:pPr>
                      <a:r>
                        <a:rPr lang="en-US" sz="1899">
                          <a:solidFill>
                            <a:srgbClr val="000000"/>
                          </a:solidFill>
                          <a:latin typeface="Muli Semi-Bold"/>
                        </a:rPr>
                        <a:t>Salaire moyen d'une femme</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E6E6E6"/>
                    </a:solidFill>
                  </a:tcPr>
                </a:tc>
                <a:tc>
                  <a:txBody>
                    <a:bodyPr anchor="t" rtlCol="false"/>
                    <a:lstStyle/>
                    <a:p>
                      <a:pPr algn="ctr">
                        <a:lnSpc>
                          <a:spcPts val="2659"/>
                        </a:lnSpc>
                        <a:defRPr/>
                      </a:pPr>
                      <a:r>
                        <a:rPr lang="en-US" sz="1899">
                          <a:solidFill>
                            <a:srgbClr val="000000"/>
                          </a:solidFill>
                          <a:latin typeface="Muli Semi-Bold"/>
                        </a:rPr>
                        <a:t>Salaire moyen d'un homme</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E6E6E6"/>
                    </a:solidFill>
                  </a:tcPr>
                </a:tc>
              </a:tr>
              <a:tr h="819150">
                <a:tc>
                  <a:txBody>
                    <a:bodyPr anchor="t" rtlCol="false"/>
                    <a:lstStyle/>
                    <a:p>
                      <a:pPr algn="ctr">
                        <a:lnSpc>
                          <a:spcPts val="2659"/>
                        </a:lnSpc>
                        <a:defRPr/>
                      </a:pPr>
                      <a:r>
                        <a:rPr lang="en-US" sz="1899">
                          <a:solidFill>
                            <a:srgbClr val="FFFFFF"/>
                          </a:solidFill>
                          <a:latin typeface="Muli Semi-Bold"/>
                        </a:rPr>
                        <a:t>1 943€</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2659"/>
                        </a:lnSpc>
                        <a:defRPr/>
                      </a:pPr>
                      <a:r>
                        <a:rPr lang="en-US" sz="1899">
                          <a:solidFill>
                            <a:srgbClr val="FFFFFF"/>
                          </a:solidFill>
                          <a:latin typeface="Muli Semi-Bold"/>
                        </a:rPr>
                        <a:t>2 339€</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bl>
          </a:graphicData>
        </a:graphic>
      </p:graphicFrame>
      <p:sp>
        <p:nvSpPr>
          <p:cNvPr name="TextBox 17" id="17"/>
          <p:cNvSpPr txBox="true"/>
          <p:nvPr/>
        </p:nvSpPr>
        <p:spPr>
          <a:xfrm rot="0">
            <a:off x="1103982" y="8756620"/>
            <a:ext cx="10982466" cy="860426"/>
          </a:xfrm>
          <a:prstGeom prst="rect">
            <a:avLst/>
          </a:prstGeom>
        </p:spPr>
        <p:txBody>
          <a:bodyPr anchor="t" rtlCol="false" tIns="0" lIns="0" bIns="0" rIns="0">
            <a:spAutoFit/>
          </a:bodyPr>
          <a:lstStyle/>
          <a:p>
            <a:pPr>
              <a:lnSpc>
                <a:spcPts val="3499"/>
              </a:lnSpc>
            </a:pPr>
            <a:r>
              <a:rPr lang="en-US" sz="2499">
                <a:solidFill>
                  <a:srgbClr val="FFFFFF"/>
                </a:solidFill>
                <a:latin typeface="Open Sans"/>
              </a:rPr>
              <a:t>À la fin d’une carrière de 43 ans, cet écart salarial représente 204 336€</a:t>
            </a:r>
          </a:p>
          <a:p>
            <a:pPr>
              <a:lnSpc>
                <a:spcPts val="3499"/>
              </a:lnSpc>
              <a:spcBef>
                <a:spcPct val="0"/>
              </a:spcBef>
            </a:pPr>
          </a:p>
        </p:txBody>
      </p:sp>
      <p:grpSp>
        <p:nvGrpSpPr>
          <p:cNvPr name="Group 18" id="18"/>
          <p:cNvGrpSpPr/>
          <p:nvPr/>
        </p:nvGrpSpPr>
        <p:grpSpPr>
          <a:xfrm rot="0">
            <a:off x="594661" y="2994754"/>
            <a:ext cx="207911" cy="207911"/>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20" id="20"/>
          <p:cNvGrpSpPr/>
          <p:nvPr/>
        </p:nvGrpSpPr>
        <p:grpSpPr>
          <a:xfrm rot="0">
            <a:off x="594661" y="5153926"/>
            <a:ext cx="207911" cy="207911"/>
            <a:chOff x="0" y="0"/>
            <a:chExt cx="6350000" cy="6350000"/>
          </a:xfrm>
        </p:grpSpPr>
        <p:sp>
          <p:nvSpPr>
            <p:cNvPr name="Freeform 21" id="2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grpSp>
        <p:nvGrpSpPr>
          <p:cNvPr name="Group 22" id="22"/>
          <p:cNvGrpSpPr/>
          <p:nvPr/>
        </p:nvGrpSpPr>
        <p:grpSpPr>
          <a:xfrm rot="0">
            <a:off x="594661" y="8909020"/>
            <a:ext cx="207911" cy="207911"/>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64205" t="0" r="0"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4334630"/>
            <a:ext cx="7107515" cy="3089434"/>
          </a:xfrm>
          <a:prstGeom prst="rect">
            <a:avLst/>
          </a:prstGeom>
        </p:spPr>
        <p:txBody>
          <a:bodyPr anchor="t" rtlCol="false" tIns="0" lIns="0" bIns="0" rIns="0">
            <a:spAutoFit/>
          </a:bodyPr>
          <a:lstStyle/>
          <a:p>
            <a:pPr>
              <a:lnSpc>
                <a:spcPts val="8216"/>
              </a:lnSpc>
              <a:spcBef>
                <a:spcPct val="0"/>
              </a:spcBef>
            </a:pPr>
            <a:r>
              <a:rPr lang="en-US" sz="5868">
                <a:solidFill>
                  <a:srgbClr val="FFFFFF"/>
                </a:solidFill>
                <a:latin typeface="Montserrat Bold"/>
              </a:rPr>
              <a:t>COMMENT CHANGER LA DONNE?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TextBox 2" id="2"/>
          <p:cNvSpPr txBox="true"/>
          <p:nvPr/>
        </p:nvSpPr>
        <p:spPr>
          <a:xfrm rot="0">
            <a:off x="4432197" y="1746777"/>
            <a:ext cx="9423606" cy="844550"/>
          </a:xfrm>
          <a:prstGeom prst="rect">
            <a:avLst/>
          </a:prstGeom>
        </p:spPr>
        <p:txBody>
          <a:bodyPr anchor="t" rtlCol="false" tIns="0" lIns="0" bIns="0" rIns="0">
            <a:spAutoFit/>
          </a:bodyPr>
          <a:lstStyle/>
          <a:p>
            <a:pPr algn="ctr">
              <a:lnSpc>
                <a:spcPts val="6999"/>
              </a:lnSpc>
              <a:spcBef>
                <a:spcPct val="0"/>
              </a:spcBef>
            </a:pPr>
            <a:r>
              <a:rPr lang="en-US" sz="4999">
                <a:solidFill>
                  <a:srgbClr val="FFFFFF"/>
                </a:solidFill>
                <a:latin typeface="Montserrat Ultra-Bold"/>
              </a:rPr>
              <a:t>ELLES BOUGENT POUR :</a:t>
            </a:r>
          </a:p>
        </p:txBody>
      </p:sp>
      <p:sp>
        <p:nvSpPr>
          <p:cNvPr name="TextBox 3" id="3"/>
          <p:cNvSpPr txBox="true"/>
          <p:nvPr/>
        </p:nvSpPr>
        <p:spPr>
          <a:xfrm rot="0">
            <a:off x="6551197" y="1406417"/>
            <a:ext cx="5185606" cy="264160"/>
          </a:xfrm>
          <a:prstGeom prst="rect">
            <a:avLst/>
          </a:prstGeom>
        </p:spPr>
        <p:txBody>
          <a:bodyPr anchor="t" rtlCol="false" tIns="0" lIns="0" bIns="0" rIns="0">
            <a:spAutoFit/>
          </a:bodyPr>
          <a:lstStyle/>
          <a:p>
            <a:pPr algn="ctr">
              <a:lnSpc>
                <a:spcPts val="2239"/>
              </a:lnSpc>
              <a:spcBef>
                <a:spcPct val="0"/>
              </a:spcBef>
            </a:pPr>
            <a:r>
              <a:rPr lang="en-US" sz="1599" spc="385">
                <a:solidFill>
                  <a:srgbClr val="5EDB12"/>
                </a:solidFill>
                <a:latin typeface="Open Sans"/>
              </a:rPr>
              <a:t>ELLES BOUGENT POUR DEMAIN</a:t>
            </a:r>
          </a:p>
        </p:txBody>
      </p:sp>
      <p:sp>
        <p:nvSpPr>
          <p:cNvPr name="Freeform 4" id="4"/>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sp>
        <p:nvSpPr>
          <p:cNvPr name="TextBox 5" id="5"/>
          <p:cNvSpPr txBox="true"/>
          <p:nvPr/>
        </p:nvSpPr>
        <p:spPr>
          <a:xfrm rot="0">
            <a:off x="1528651" y="5656647"/>
            <a:ext cx="4977088" cy="971024"/>
          </a:xfrm>
          <a:prstGeom prst="rect">
            <a:avLst/>
          </a:prstGeom>
        </p:spPr>
        <p:txBody>
          <a:bodyPr anchor="t" rtlCol="false" tIns="0" lIns="0" bIns="0" rIns="0">
            <a:spAutoFit/>
          </a:bodyPr>
          <a:lstStyle/>
          <a:p>
            <a:pPr algn="ctr">
              <a:lnSpc>
                <a:spcPts val="4044"/>
              </a:lnSpc>
            </a:pPr>
            <a:r>
              <a:rPr lang="en-US" sz="2888">
                <a:solidFill>
                  <a:srgbClr val="FFFFFF"/>
                </a:solidFill>
                <a:latin typeface="Muli Ultra-Bold"/>
              </a:rPr>
              <a:t>Casser les stéréotypes de genre induits</a:t>
            </a:r>
            <a:r>
              <a:rPr lang="en-US" sz="2888">
                <a:solidFill>
                  <a:srgbClr val="FFFFFF"/>
                </a:solidFill>
                <a:latin typeface="Muli Ultra-Bold"/>
              </a:rPr>
              <a:t> </a:t>
            </a:r>
          </a:p>
        </p:txBody>
      </p:sp>
      <p:sp>
        <p:nvSpPr>
          <p:cNvPr name="TextBox 6" id="6"/>
          <p:cNvSpPr txBox="true"/>
          <p:nvPr/>
        </p:nvSpPr>
        <p:spPr>
          <a:xfrm rot="0">
            <a:off x="7134004" y="5656647"/>
            <a:ext cx="4592913" cy="971024"/>
          </a:xfrm>
          <a:prstGeom prst="rect">
            <a:avLst/>
          </a:prstGeom>
        </p:spPr>
        <p:txBody>
          <a:bodyPr anchor="t" rtlCol="false" tIns="0" lIns="0" bIns="0" rIns="0">
            <a:spAutoFit/>
          </a:bodyPr>
          <a:lstStyle/>
          <a:p>
            <a:pPr algn="ctr">
              <a:lnSpc>
                <a:spcPts val="4044"/>
              </a:lnSpc>
            </a:pPr>
            <a:r>
              <a:rPr lang="en-US" sz="2888">
                <a:solidFill>
                  <a:srgbClr val="FFFFFF"/>
                </a:solidFill>
                <a:latin typeface="Muli Ultra-Bold"/>
              </a:rPr>
              <a:t>Permettre l’identification et la projection </a:t>
            </a:r>
          </a:p>
        </p:txBody>
      </p:sp>
      <p:sp>
        <p:nvSpPr>
          <p:cNvPr name="TextBox 7" id="7"/>
          <p:cNvSpPr txBox="true"/>
          <p:nvPr/>
        </p:nvSpPr>
        <p:spPr>
          <a:xfrm rot="0">
            <a:off x="12746115" y="5656647"/>
            <a:ext cx="4513185" cy="970594"/>
          </a:xfrm>
          <a:prstGeom prst="rect">
            <a:avLst/>
          </a:prstGeom>
        </p:spPr>
        <p:txBody>
          <a:bodyPr anchor="t" rtlCol="false" tIns="0" lIns="0" bIns="0" rIns="0">
            <a:spAutoFit/>
          </a:bodyPr>
          <a:lstStyle/>
          <a:p>
            <a:pPr algn="ctr">
              <a:lnSpc>
                <a:spcPts val="4044"/>
              </a:lnSpc>
            </a:pPr>
            <a:r>
              <a:rPr lang="en-US" sz="2888">
                <a:solidFill>
                  <a:srgbClr val="FFFFFF"/>
                </a:solidFill>
                <a:latin typeface="Muli Ultra-Bold"/>
              </a:rPr>
              <a:t>Apporter une aide véritable sur l’orientation</a:t>
            </a:r>
          </a:p>
        </p:txBody>
      </p:sp>
      <p:sp>
        <p:nvSpPr>
          <p:cNvPr name="TextBox 8" id="8"/>
          <p:cNvSpPr txBox="true"/>
          <p:nvPr/>
        </p:nvSpPr>
        <p:spPr>
          <a:xfrm rot="0">
            <a:off x="6823585" y="6898266"/>
            <a:ext cx="5312049" cy="1174220"/>
          </a:xfrm>
          <a:prstGeom prst="rect">
            <a:avLst/>
          </a:prstGeom>
        </p:spPr>
        <p:txBody>
          <a:bodyPr anchor="t" rtlCol="false" tIns="0" lIns="0" bIns="0" rIns="0">
            <a:spAutoFit/>
          </a:bodyPr>
          <a:lstStyle/>
          <a:p>
            <a:pPr algn="ctr">
              <a:lnSpc>
                <a:spcPts val="3139"/>
              </a:lnSpc>
              <a:spcBef>
                <a:spcPct val="0"/>
              </a:spcBef>
            </a:pPr>
            <a:r>
              <a:rPr lang="en-US" sz="2165" spc="368">
                <a:solidFill>
                  <a:srgbClr val="FFFFFF"/>
                </a:solidFill>
                <a:latin typeface="Muli"/>
              </a:rPr>
              <a:t>de ces filles vers des carrières d'ingénieures et de techniciennes.</a:t>
            </a:r>
          </a:p>
        </p:txBody>
      </p:sp>
      <p:sp>
        <p:nvSpPr>
          <p:cNvPr name="TextBox 9" id="9"/>
          <p:cNvSpPr txBox="true"/>
          <p:nvPr/>
        </p:nvSpPr>
        <p:spPr>
          <a:xfrm rot="0">
            <a:off x="12830856" y="6898266"/>
            <a:ext cx="4343703" cy="1569491"/>
          </a:xfrm>
          <a:prstGeom prst="rect">
            <a:avLst/>
          </a:prstGeom>
        </p:spPr>
        <p:txBody>
          <a:bodyPr anchor="t" rtlCol="false" tIns="0" lIns="0" bIns="0" rIns="0">
            <a:spAutoFit/>
          </a:bodyPr>
          <a:lstStyle/>
          <a:p>
            <a:pPr algn="ctr">
              <a:lnSpc>
                <a:spcPts val="3139"/>
              </a:lnSpc>
              <a:spcBef>
                <a:spcPct val="0"/>
              </a:spcBef>
            </a:pPr>
            <a:r>
              <a:rPr lang="en-US" sz="2165" spc="368">
                <a:solidFill>
                  <a:srgbClr val="FFFFFF"/>
                </a:solidFill>
                <a:latin typeface="Muli"/>
              </a:rPr>
              <a:t>et la définition du projet professionnel, grâce aux nombreux événements que nous organisons.</a:t>
            </a:r>
          </a:p>
        </p:txBody>
      </p:sp>
      <p:sp>
        <p:nvSpPr>
          <p:cNvPr name="TextBox 10" id="10"/>
          <p:cNvSpPr txBox="true"/>
          <p:nvPr/>
        </p:nvSpPr>
        <p:spPr>
          <a:xfrm rot="0">
            <a:off x="1528651" y="6898266"/>
            <a:ext cx="4744561" cy="2360034"/>
          </a:xfrm>
          <a:prstGeom prst="rect">
            <a:avLst/>
          </a:prstGeom>
        </p:spPr>
        <p:txBody>
          <a:bodyPr anchor="t" rtlCol="false" tIns="0" lIns="0" bIns="0" rIns="0">
            <a:spAutoFit/>
          </a:bodyPr>
          <a:lstStyle/>
          <a:p>
            <a:pPr algn="ctr">
              <a:lnSpc>
                <a:spcPts val="3139"/>
              </a:lnSpc>
              <a:spcBef>
                <a:spcPct val="0"/>
              </a:spcBef>
            </a:pPr>
            <a:r>
              <a:rPr lang="en-US" sz="2165" spc="368">
                <a:solidFill>
                  <a:srgbClr val="FFFFFF"/>
                </a:solidFill>
                <a:latin typeface="Muli"/>
              </a:rPr>
              <a:t>et inconscients sur ces métiers en informant les filles par le biais de témoignages de rôle models : les marraines Elles bougent.</a:t>
            </a:r>
          </a:p>
        </p:txBody>
      </p:sp>
      <p:grpSp>
        <p:nvGrpSpPr>
          <p:cNvPr name="Group 11" id="11"/>
          <p:cNvGrpSpPr>
            <a:grpSpLocks noChangeAspect="true"/>
          </p:cNvGrpSpPr>
          <p:nvPr/>
        </p:nvGrpSpPr>
        <p:grpSpPr>
          <a:xfrm rot="0">
            <a:off x="2932455" y="3063064"/>
            <a:ext cx="2169480" cy="2169471"/>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52" t="0" r="-24952" b="0"/>
              </a:stretch>
            </a:blipFill>
          </p:spPr>
        </p:sp>
      </p:grpSp>
      <p:grpSp>
        <p:nvGrpSpPr>
          <p:cNvPr name="Group 13" id="13"/>
          <p:cNvGrpSpPr>
            <a:grpSpLocks noChangeAspect="true"/>
          </p:cNvGrpSpPr>
          <p:nvPr/>
        </p:nvGrpSpPr>
        <p:grpSpPr>
          <a:xfrm rot="0">
            <a:off x="8428905" y="3315041"/>
            <a:ext cx="2101410" cy="2101401"/>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8226" t="-37546" r="-21493" b="-48747"/>
              </a:stretch>
            </a:blipFill>
          </p:spPr>
        </p:sp>
      </p:grpSp>
      <p:grpSp>
        <p:nvGrpSpPr>
          <p:cNvPr name="Group 15" id="15"/>
          <p:cNvGrpSpPr>
            <a:grpSpLocks noChangeAspect="true"/>
          </p:cNvGrpSpPr>
          <p:nvPr/>
        </p:nvGrpSpPr>
        <p:grpSpPr>
          <a:xfrm rot="0">
            <a:off x="13990537" y="3460179"/>
            <a:ext cx="2024340" cy="2024332"/>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2271" t="0" r="-12271" b="0"/>
              </a:stretch>
            </a:blipFill>
          </p:spPr>
        </p:sp>
      </p:grpSp>
      <p:grpSp>
        <p:nvGrpSpPr>
          <p:cNvPr name="Group 17" id="17"/>
          <p:cNvGrpSpPr/>
          <p:nvPr/>
        </p:nvGrpSpPr>
        <p:grpSpPr>
          <a:xfrm rot="-10800000">
            <a:off x="15649289" y="1028700"/>
            <a:ext cx="485293" cy="485293"/>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9" id="19"/>
          <p:cNvGrpSpPr/>
          <p:nvPr/>
        </p:nvGrpSpPr>
        <p:grpSpPr>
          <a:xfrm rot="-10800000">
            <a:off x="16639353" y="1482680"/>
            <a:ext cx="900610" cy="900610"/>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21" id="21"/>
          <p:cNvGrpSpPr/>
          <p:nvPr/>
        </p:nvGrpSpPr>
        <p:grpSpPr>
          <a:xfrm rot="-10800000">
            <a:off x="1286004" y="9015653"/>
            <a:ext cx="485293" cy="485293"/>
            <a:chOff x="0" y="0"/>
            <a:chExt cx="6350000" cy="6350000"/>
          </a:xfrm>
        </p:grpSpPr>
        <p:sp>
          <p:nvSpPr>
            <p:cNvPr name="Freeform 22" id="2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23" id="23"/>
          <p:cNvGrpSpPr/>
          <p:nvPr/>
        </p:nvGrpSpPr>
        <p:grpSpPr>
          <a:xfrm rot="-10800000">
            <a:off x="385394" y="8017453"/>
            <a:ext cx="900610" cy="900610"/>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0" t="-11760" r="0" b="-21572"/>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5019675"/>
            <a:ext cx="7107515" cy="2051209"/>
          </a:xfrm>
          <a:prstGeom prst="rect">
            <a:avLst/>
          </a:prstGeom>
        </p:spPr>
        <p:txBody>
          <a:bodyPr anchor="t" rtlCol="false" tIns="0" lIns="0" bIns="0" rIns="0">
            <a:spAutoFit/>
          </a:bodyPr>
          <a:lstStyle/>
          <a:p>
            <a:pPr>
              <a:lnSpc>
                <a:spcPts val="8216"/>
              </a:lnSpc>
              <a:spcBef>
                <a:spcPct val="0"/>
              </a:spcBef>
            </a:pPr>
            <a:r>
              <a:rPr lang="en-US" sz="5868">
                <a:solidFill>
                  <a:srgbClr val="FFFFFF"/>
                </a:solidFill>
                <a:latin typeface="Montserrat Bold"/>
              </a:rPr>
              <a:t>C’EST QUOI UNE  INGÉNIEURE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12552815" y="0"/>
            <a:ext cx="5735185" cy="10287000"/>
            <a:chOff x="0" y="0"/>
            <a:chExt cx="7646913" cy="13716000"/>
          </a:xfrm>
        </p:grpSpPr>
        <p:pic>
          <p:nvPicPr>
            <p:cNvPr name="Picture 3" id="3"/>
            <p:cNvPicPr>
              <a:picLocks noChangeAspect="true"/>
            </p:cNvPicPr>
            <p:nvPr/>
          </p:nvPicPr>
          <p:blipFill>
            <a:blip r:embed="rId2"/>
            <a:srcRect l="21680" t="0" r="41151" b="0"/>
            <a:stretch>
              <a:fillRect/>
            </a:stretch>
          </p:blipFill>
          <p:spPr>
            <a:xfrm flipH="false" flipV="false">
              <a:off x="0" y="0"/>
              <a:ext cx="7646913" cy="13716000"/>
            </a:xfrm>
            <a:prstGeom prst="rect">
              <a:avLst/>
            </a:prstGeom>
          </p:spPr>
        </p:pic>
      </p:grpSp>
      <p:sp>
        <p:nvSpPr>
          <p:cNvPr name="TextBox 4" id="4"/>
          <p:cNvSpPr txBox="true"/>
          <p:nvPr/>
        </p:nvSpPr>
        <p:spPr>
          <a:xfrm rot="0">
            <a:off x="625653" y="1251727"/>
            <a:ext cx="6627462" cy="844550"/>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Ultra-Bold"/>
              </a:rPr>
              <a:t>UNE INGÉNIEURE</a:t>
            </a:r>
          </a:p>
        </p:txBody>
      </p:sp>
      <p:sp>
        <p:nvSpPr>
          <p:cNvPr name="TextBox 5" id="5"/>
          <p:cNvSpPr txBox="true"/>
          <p:nvPr/>
        </p:nvSpPr>
        <p:spPr>
          <a:xfrm rot="0">
            <a:off x="625653" y="882332"/>
            <a:ext cx="4786936"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TextBox 6" id="6"/>
          <p:cNvSpPr txBox="true"/>
          <p:nvPr/>
        </p:nvSpPr>
        <p:spPr>
          <a:xfrm rot="0">
            <a:off x="625653" y="2131447"/>
            <a:ext cx="8518347" cy="1044575"/>
          </a:xfrm>
          <a:prstGeom prst="rect">
            <a:avLst/>
          </a:prstGeom>
        </p:spPr>
        <p:txBody>
          <a:bodyPr anchor="t" rtlCol="false" tIns="0" lIns="0" bIns="0" rIns="0">
            <a:spAutoFit/>
          </a:bodyPr>
          <a:lstStyle/>
          <a:p>
            <a:pPr>
              <a:lnSpc>
                <a:spcPts val="2799"/>
              </a:lnSpc>
              <a:spcBef>
                <a:spcPct val="0"/>
              </a:spcBef>
            </a:pPr>
            <a:r>
              <a:rPr lang="en-US" sz="1999">
                <a:solidFill>
                  <a:srgbClr val="FFFFFF"/>
                </a:solidFill>
                <a:latin typeface="Open Sans"/>
              </a:rPr>
              <a:t> résout des problèmes de nature technologique, concrets et souvent complexes, liés à la conception, à la réalisation et à la mise en œuvre de produits, de systèmes ou de services.</a:t>
            </a:r>
          </a:p>
        </p:txBody>
      </p:sp>
      <p:grpSp>
        <p:nvGrpSpPr>
          <p:cNvPr name="Group 7" id="7"/>
          <p:cNvGrpSpPr/>
          <p:nvPr/>
        </p:nvGrpSpPr>
        <p:grpSpPr>
          <a:xfrm rot="-10800000">
            <a:off x="12242164" y="9194418"/>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11976307" y="1337452"/>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TextBox 11" id="11"/>
          <p:cNvSpPr txBox="true"/>
          <p:nvPr/>
        </p:nvSpPr>
        <p:spPr>
          <a:xfrm rot="0">
            <a:off x="625653" y="3811536"/>
            <a:ext cx="11350654" cy="1516507"/>
          </a:xfrm>
          <a:prstGeom prst="rect">
            <a:avLst/>
          </a:prstGeom>
        </p:spPr>
        <p:txBody>
          <a:bodyPr anchor="t" rtlCol="false" tIns="0" lIns="0" bIns="0" rIns="0">
            <a:spAutoFit/>
          </a:bodyPr>
          <a:lstStyle/>
          <a:p>
            <a:pPr algn="l">
              <a:lnSpc>
                <a:spcPts val="3037"/>
              </a:lnSpc>
              <a:spcBef>
                <a:spcPct val="0"/>
              </a:spcBef>
            </a:pPr>
            <a:r>
              <a:rPr lang="en-US" sz="2169">
                <a:solidFill>
                  <a:srgbClr val="5EDB12"/>
                </a:solidFill>
                <a:latin typeface="Muli Bold"/>
              </a:rPr>
              <a:t>G</a:t>
            </a:r>
            <a:r>
              <a:rPr lang="en-US" sz="2169" strike="noStrike" u="none">
                <a:solidFill>
                  <a:srgbClr val="5EDB12"/>
                </a:solidFill>
                <a:latin typeface="Muli Bold"/>
              </a:rPr>
              <a:t>rande diversité des métiers : </a:t>
            </a:r>
          </a:p>
          <a:p>
            <a:pPr algn="l" marL="0" indent="0" lvl="1">
              <a:lnSpc>
                <a:spcPts val="3037"/>
              </a:lnSpc>
              <a:spcBef>
                <a:spcPct val="0"/>
              </a:spcBef>
            </a:pPr>
            <a:r>
              <a:rPr lang="en-US" sz="2169" strike="noStrike" u="none">
                <a:solidFill>
                  <a:srgbClr val="FFFFFF"/>
                </a:solidFill>
                <a:latin typeface="Muli"/>
              </a:rPr>
              <a:t>ingénieur.e informatique, ingénieur.e d’affaire, ingénieur.e recherche et développement, ingénieur.e études, ingénieur.e d’essais, ingénieur.e commercial, ingénieur.e matériaux, ingénieur.e conception, ingénieur.e aéronautique...</a:t>
            </a:r>
          </a:p>
        </p:txBody>
      </p:sp>
      <p:sp>
        <p:nvSpPr>
          <p:cNvPr name="TextBox 12" id="12"/>
          <p:cNvSpPr txBox="true"/>
          <p:nvPr/>
        </p:nvSpPr>
        <p:spPr>
          <a:xfrm rot="0">
            <a:off x="625653" y="5963556"/>
            <a:ext cx="11350654" cy="754507"/>
          </a:xfrm>
          <a:prstGeom prst="rect">
            <a:avLst/>
          </a:prstGeom>
        </p:spPr>
        <p:txBody>
          <a:bodyPr anchor="t" rtlCol="false" tIns="0" lIns="0" bIns="0" rIns="0">
            <a:spAutoFit/>
          </a:bodyPr>
          <a:lstStyle/>
          <a:p>
            <a:pPr algn="l" marL="0" indent="0" lvl="1">
              <a:lnSpc>
                <a:spcPts val="3037"/>
              </a:lnSpc>
              <a:spcBef>
                <a:spcPct val="0"/>
              </a:spcBef>
            </a:pPr>
            <a:r>
              <a:rPr lang="en-US" sz="2169" strike="noStrike" u="none">
                <a:solidFill>
                  <a:srgbClr val="5EDB12"/>
                </a:solidFill>
                <a:latin typeface="Muli Bold"/>
              </a:rPr>
              <a:t>Une profession polyvalente</a:t>
            </a:r>
            <a:r>
              <a:rPr lang="en-US" sz="2169" strike="noStrike" u="none">
                <a:solidFill>
                  <a:srgbClr val="FFFFFF"/>
                </a:solidFill>
                <a:latin typeface="Muli"/>
              </a:rPr>
              <a:t> qui permet de s’adapter à de nombreux secteurs : BTP, aéronautique, numérique, maritime, spatial, banque...</a:t>
            </a:r>
          </a:p>
        </p:txBody>
      </p:sp>
      <p:sp>
        <p:nvSpPr>
          <p:cNvPr name="TextBox 13" id="13"/>
          <p:cNvSpPr txBox="true"/>
          <p:nvPr/>
        </p:nvSpPr>
        <p:spPr>
          <a:xfrm rot="0">
            <a:off x="625653" y="7356238"/>
            <a:ext cx="11350654" cy="2278507"/>
          </a:xfrm>
          <a:prstGeom prst="rect">
            <a:avLst/>
          </a:prstGeom>
        </p:spPr>
        <p:txBody>
          <a:bodyPr anchor="t" rtlCol="false" tIns="0" lIns="0" bIns="0" rIns="0">
            <a:spAutoFit/>
          </a:bodyPr>
          <a:lstStyle/>
          <a:p>
            <a:pPr algn="l">
              <a:lnSpc>
                <a:spcPts val="3037"/>
              </a:lnSpc>
              <a:spcBef>
                <a:spcPct val="0"/>
              </a:spcBef>
            </a:pPr>
            <a:r>
              <a:rPr lang="en-US" sz="2169">
                <a:solidFill>
                  <a:srgbClr val="5EDB12"/>
                </a:solidFill>
                <a:latin typeface="Muli Bold"/>
              </a:rPr>
              <a:t>De nombreux avantages</a:t>
            </a:r>
          </a:p>
          <a:p>
            <a:pPr algn="l" marL="468502" indent="-234251" lvl="1">
              <a:lnSpc>
                <a:spcPts val="3037"/>
              </a:lnSpc>
              <a:spcBef>
                <a:spcPct val="0"/>
              </a:spcBef>
              <a:buFont typeface="Arial"/>
              <a:buChar char="•"/>
            </a:pPr>
            <a:r>
              <a:rPr lang="en-US" sz="2169" strike="noStrike" u="none">
                <a:solidFill>
                  <a:srgbClr val="FFFFFF"/>
                </a:solidFill>
                <a:latin typeface="Muli"/>
              </a:rPr>
              <a:t>Une sécurité de l’emploi assurée, le taux de chômage étant extrêmement faible (autour de 3%). </a:t>
            </a:r>
          </a:p>
          <a:p>
            <a:pPr algn="l" marL="468502" indent="-234251" lvl="1">
              <a:lnSpc>
                <a:spcPts val="3037"/>
              </a:lnSpc>
              <a:spcBef>
                <a:spcPct val="0"/>
              </a:spcBef>
              <a:buFont typeface="Arial"/>
              <a:buChar char="•"/>
            </a:pPr>
            <a:r>
              <a:rPr lang="en-US" sz="2169" strike="noStrike" u="none">
                <a:solidFill>
                  <a:srgbClr val="FFFFFF"/>
                </a:solidFill>
                <a:latin typeface="Muli"/>
              </a:rPr>
              <a:t>Un salaire très attractif : le salaire médian d’un.e ingénieur.e en France s’élève à plus de 55 000€ brut selon l’IESF (l’association Ingénieurs et Scientifiques de France).</a:t>
            </a:r>
          </a:p>
          <a:p>
            <a:pPr algn="l" marL="0" indent="0" lvl="1">
              <a:lnSpc>
                <a:spcPts val="3037"/>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Freeform 2" id="2"/>
          <p:cNvSpPr/>
          <p:nvPr/>
        </p:nvSpPr>
        <p:spPr>
          <a:xfrm flipH="false" flipV="false" rot="0">
            <a:off x="15856233" y="581956"/>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grpSp>
        <p:nvGrpSpPr>
          <p:cNvPr name="Group 3" id="3"/>
          <p:cNvGrpSpPr/>
          <p:nvPr/>
        </p:nvGrpSpPr>
        <p:grpSpPr>
          <a:xfrm rot="0">
            <a:off x="4425273" y="5143500"/>
            <a:ext cx="9437454" cy="4533481"/>
            <a:chOff x="0" y="0"/>
            <a:chExt cx="12583272" cy="6044641"/>
          </a:xfrm>
        </p:grpSpPr>
        <p:grpSp>
          <p:nvGrpSpPr>
            <p:cNvPr name="Group 4" id="4"/>
            <p:cNvGrpSpPr/>
            <p:nvPr/>
          </p:nvGrpSpPr>
          <p:grpSpPr>
            <a:xfrm rot="0">
              <a:off x="0" y="0"/>
              <a:ext cx="12583272" cy="6044641"/>
              <a:chOff x="0" y="0"/>
              <a:chExt cx="3361321" cy="1614681"/>
            </a:xfrm>
          </p:grpSpPr>
          <p:sp>
            <p:nvSpPr>
              <p:cNvPr name="Freeform 5" id="5"/>
              <p:cNvSpPr/>
              <p:nvPr/>
            </p:nvSpPr>
            <p:spPr>
              <a:xfrm flipH="false" flipV="false" rot="0">
                <a:off x="0" y="0"/>
                <a:ext cx="3361321" cy="1614681"/>
              </a:xfrm>
              <a:custGeom>
                <a:avLst/>
                <a:gdLst/>
                <a:ahLst/>
                <a:cxnLst/>
                <a:rect r="r" b="b" t="t" l="l"/>
                <a:pathLst>
                  <a:path h="1614681" w="3361321">
                    <a:moveTo>
                      <a:pt x="0" y="0"/>
                    </a:moveTo>
                    <a:lnTo>
                      <a:pt x="3361321" y="0"/>
                    </a:lnTo>
                    <a:lnTo>
                      <a:pt x="3361321" y="1614681"/>
                    </a:lnTo>
                    <a:lnTo>
                      <a:pt x="0" y="1614681"/>
                    </a:lnTo>
                    <a:close/>
                  </a:path>
                </a:pathLst>
              </a:custGeom>
              <a:solidFill>
                <a:srgbClr val="FFFFFF"/>
              </a:solidFill>
            </p:spPr>
          </p:sp>
          <p:sp>
            <p:nvSpPr>
              <p:cNvPr name="TextBox 6" id="6"/>
              <p:cNvSpPr txBox="true"/>
              <p:nvPr/>
            </p:nvSpPr>
            <p:spPr>
              <a:xfrm>
                <a:off x="0" y="-47625"/>
                <a:ext cx="3361321" cy="1662306"/>
              </a:xfrm>
              <a:prstGeom prst="rect">
                <a:avLst/>
              </a:prstGeom>
            </p:spPr>
            <p:txBody>
              <a:bodyPr anchor="ctr" rtlCol="false" tIns="50800" lIns="50800" bIns="50800" rIns="50800"/>
              <a:lstStyle/>
              <a:p>
                <a:pPr algn="ctr">
                  <a:lnSpc>
                    <a:spcPts val="3003"/>
                  </a:lnSpc>
                </a:pPr>
              </a:p>
            </p:txBody>
          </p:sp>
        </p:grpSp>
        <p:sp>
          <p:nvSpPr>
            <p:cNvPr name="Freeform 7" id="7"/>
            <p:cNvSpPr/>
            <p:nvPr/>
          </p:nvSpPr>
          <p:spPr>
            <a:xfrm flipH="false" flipV="false" rot="0">
              <a:off x="0" y="0"/>
              <a:ext cx="12583272" cy="6044641"/>
            </a:xfrm>
            <a:custGeom>
              <a:avLst/>
              <a:gdLst/>
              <a:ahLst/>
              <a:cxnLst/>
              <a:rect r="r" b="b" t="t" l="l"/>
              <a:pathLst>
                <a:path h="6044641" w="12583272">
                  <a:moveTo>
                    <a:pt x="0" y="0"/>
                  </a:moveTo>
                  <a:lnTo>
                    <a:pt x="12583272" y="0"/>
                  </a:lnTo>
                  <a:lnTo>
                    <a:pt x="12583272" y="6044641"/>
                  </a:lnTo>
                  <a:lnTo>
                    <a:pt x="0" y="6044641"/>
                  </a:lnTo>
                  <a:lnTo>
                    <a:pt x="0" y="0"/>
                  </a:lnTo>
                  <a:close/>
                </a:path>
              </a:pathLst>
            </a:custGeom>
            <a:blipFill>
              <a:blip r:embed="rId3"/>
              <a:stretch>
                <a:fillRect l="0" t="0" r="0" b="0"/>
              </a:stretch>
            </a:blipFill>
          </p:spPr>
        </p:sp>
      </p:grpSp>
      <p:sp>
        <p:nvSpPr>
          <p:cNvPr name="TextBox 8" id="8"/>
          <p:cNvSpPr txBox="true"/>
          <p:nvPr/>
        </p:nvSpPr>
        <p:spPr>
          <a:xfrm rot="0">
            <a:off x="1028700" y="1174479"/>
            <a:ext cx="11088999" cy="844550"/>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Ultra-Bold"/>
              </a:rPr>
              <a:t>LE TITRE D’INGÉNIEUR.E</a:t>
            </a:r>
          </a:p>
        </p:txBody>
      </p:sp>
      <p:sp>
        <p:nvSpPr>
          <p:cNvPr name="TextBox 9" id="9"/>
          <p:cNvSpPr txBox="true"/>
          <p:nvPr/>
        </p:nvSpPr>
        <p:spPr>
          <a:xfrm rot="0">
            <a:off x="1028700" y="776753"/>
            <a:ext cx="5773033"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TextBox 10" id="10"/>
          <p:cNvSpPr txBox="true"/>
          <p:nvPr/>
        </p:nvSpPr>
        <p:spPr>
          <a:xfrm rot="0">
            <a:off x="1028700" y="2190479"/>
            <a:ext cx="16367790" cy="2659507"/>
          </a:xfrm>
          <a:prstGeom prst="rect">
            <a:avLst/>
          </a:prstGeom>
        </p:spPr>
        <p:txBody>
          <a:bodyPr anchor="t" rtlCol="false" tIns="0" lIns="0" bIns="0" rIns="0">
            <a:spAutoFit/>
          </a:bodyPr>
          <a:lstStyle/>
          <a:p>
            <a:pPr>
              <a:lnSpc>
                <a:spcPts val="3037"/>
              </a:lnSpc>
            </a:pPr>
            <a:r>
              <a:rPr lang="en-US" sz="2169">
                <a:solidFill>
                  <a:srgbClr val="FFFFFF"/>
                </a:solidFill>
                <a:latin typeface="Muli"/>
              </a:rPr>
              <a:t>délivré par une école d’ingénieur.e, vous octroie un niveau Bac+5.</a:t>
            </a:r>
            <a:r>
              <a:rPr lang="en-US" sz="2169">
                <a:solidFill>
                  <a:srgbClr val="FFFFFF"/>
                </a:solidFill>
                <a:latin typeface="Muli"/>
              </a:rPr>
              <a:t> </a:t>
            </a:r>
          </a:p>
          <a:p>
            <a:pPr>
              <a:lnSpc>
                <a:spcPts val="3037"/>
              </a:lnSpc>
            </a:pPr>
            <a:r>
              <a:rPr lang="en-US" sz="2169">
                <a:solidFill>
                  <a:srgbClr val="FFFFFF"/>
                </a:solidFill>
                <a:latin typeface="Muli"/>
              </a:rPr>
              <a:t>La majorité des étudiantes rejoignent une école d’ingénieur/e après une classe prépa mais les admissions peuvent se faire à plusieurs niveaux : post bac, post prépa ou via les admissions parallèles. </a:t>
            </a:r>
          </a:p>
          <a:p>
            <a:pPr>
              <a:lnSpc>
                <a:spcPts val="3037"/>
              </a:lnSpc>
            </a:pPr>
            <a:r>
              <a:rPr lang="en-US" sz="2169">
                <a:solidFill>
                  <a:srgbClr val="FFFFFF"/>
                </a:solidFill>
                <a:latin typeface="Muli"/>
              </a:rPr>
              <a:t>Pour les bachelier.es, il est vivement recommandé d’opter pour les spécialités scientifiques (sciences de l’ingénieur.e, mathématiques, physique-chimie...) afin de faciliter votre admission en école ingénieur.e. </a:t>
            </a:r>
          </a:p>
          <a:p>
            <a:pPr>
              <a:lnSpc>
                <a:spcPts val="3037"/>
              </a:lnSpc>
            </a:pPr>
            <a:r>
              <a:rPr lang="en-US" sz="2169">
                <a:solidFill>
                  <a:srgbClr val="FFFFFF"/>
                </a:solidFill>
                <a:latin typeface="Muli"/>
              </a:rPr>
              <a:t>Enfin, de plus en plus d’écoles permettent à leurs étudiant.es de rejoindre leur cursus en alternance.</a:t>
            </a:r>
          </a:p>
          <a:p>
            <a:pPr algn="l" marL="0" indent="0" lvl="1">
              <a:lnSpc>
                <a:spcPts val="3037"/>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9374802" y="0"/>
            <a:ext cx="8913198" cy="8394459"/>
            <a:chOff x="0" y="0"/>
            <a:chExt cx="11884263" cy="11192612"/>
          </a:xfrm>
        </p:grpSpPr>
        <p:pic>
          <p:nvPicPr>
            <p:cNvPr name="Picture 3" id="3"/>
            <p:cNvPicPr>
              <a:picLocks noChangeAspect="true"/>
            </p:cNvPicPr>
            <p:nvPr/>
          </p:nvPicPr>
          <p:blipFill>
            <a:blip r:embed="rId2"/>
            <a:srcRect l="10182" t="0" r="10182" b="0"/>
            <a:stretch>
              <a:fillRect/>
            </a:stretch>
          </p:blipFill>
          <p:spPr>
            <a:xfrm flipH="false" flipV="false">
              <a:off x="0" y="0"/>
              <a:ext cx="11884263" cy="11192612"/>
            </a:xfrm>
            <a:prstGeom prst="rect">
              <a:avLst/>
            </a:prstGeom>
          </p:spPr>
        </p:pic>
      </p:grpSp>
      <p:sp>
        <p:nvSpPr>
          <p:cNvPr name="TextBox 4" id="4"/>
          <p:cNvSpPr txBox="true"/>
          <p:nvPr/>
        </p:nvSpPr>
        <p:spPr>
          <a:xfrm rot="0">
            <a:off x="964647" y="1319187"/>
            <a:ext cx="7814445" cy="870585"/>
          </a:xfrm>
          <a:prstGeom prst="rect">
            <a:avLst/>
          </a:prstGeom>
        </p:spPr>
        <p:txBody>
          <a:bodyPr anchor="t" rtlCol="false" tIns="0" lIns="0" bIns="0" rIns="0">
            <a:spAutoFit/>
          </a:bodyPr>
          <a:lstStyle/>
          <a:p>
            <a:pPr>
              <a:lnSpc>
                <a:spcPts val="7139"/>
              </a:lnSpc>
              <a:spcBef>
                <a:spcPct val="0"/>
              </a:spcBef>
            </a:pPr>
            <a:r>
              <a:rPr lang="en-US" sz="5099">
                <a:solidFill>
                  <a:srgbClr val="FFFFFF"/>
                </a:solidFill>
                <a:latin typeface="Montserrat Ultra-Bold"/>
              </a:rPr>
              <a:t>ELLES BOUGENT</a:t>
            </a:r>
          </a:p>
        </p:txBody>
      </p:sp>
      <p:sp>
        <p:nvSpPr>
          <p:cNvPr name="TextBox 5" id="5"/>
          <p:cNvSpPr txBox="true"/>
          <p:nvPr/>
        </p:nvSpPr>
        <p:spPr>
          <a:xfrm rot="0">
            <a:off x="964647" y="1002916"/>
            <a:ext cx="3627261"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L’ASSOCIATION </a:t>
            </a:r>
          </a:p>
        </p:txBody>
      </p:sp>
      <p:sp>
        <p:nvSpPr>
          <p:cNvPr name="TextBox 6" id="6"/>
          <p:cNvSpPr txBox="true"/>
          <p:nvPr/>
        </p:nvSpPr>
        <p:spPr>
          <a:xfrm rot="0">
            <a:off x="1003134" y="2645526"/>
            <a:ext cx="7737473" cy="6118226"/>
          </a:xfrm>
          <a:prstGeom prst="rect">
            <a:avLst/>
          </a:prstGeom>
        </p:spPr>
        <p:txBody>
          <a:bodyPr anchor="t" rtlCol="false" tIns="0" lIns="0" bIns="0" rIns="0">
            <a:spAutoFit/>
          </a:bodyPr>
          <a:lstStyle/>
          <a:p>
            <a:pPr>
              <a:lnSpc>
                <a:spcPts val="3499"/>
              </a:lnSpc>
            </a:pPr>
            <a:r>
              <a:rPr lang="en-US" sz="2499">
                <a:solidFill>
                  <a:srgbClr val="FFFFFF"/>
                </a:solidFill>
                <a:latin typeface="Open Sans"/>
                <a:ea typeface="Open Sans"/>
              </a:rPr>
              <a:t>Depuis 2005, Elles bougent, association d’intérêt général, fait découvrir aux filles les métiers passionnants ﻿des secteurs industriels, technologiques ou scientifiques en manque de talents féminins.</a:t>
            </a:r>
          </a:p>
          <a:p>
            <a:pPr>
              <a:lnSpc>
                <a:spcPts val="3499"/>
              </a:lnSpc>
            </a:pPr>
          </a:p>
          <a:p>
            <a:pPr>
              <a:lnSpc>
                <a:spcPts val="3499"/>
              </a:lnSpc>
            </a:pPr>
            <a:r>
              <a:rPr lang="en-US" sz="2499">
                <a:solidFill>
                  <a:srgbClr val="FFFFFF"/>
                </a:solidFill>
                <a:latin typeface="Open Sans"/>
              </a:rPr>
              <a:t>Elles bougent a 26 délégations régionales et 2 internationales, 300 partenaires, 9 330 marraines et 1 490 collèges et lycées</a:t>
            </a:r>
          </a:p>
          <a:p>
            <a:pPr>
              <a:lnSpc>
                <a:spcPts val="3499"/>
              </a:lnSpc>
            </a:pPr>
          </a:p>
          <a:p>
            <a:pPr>
              <a:lnSpc>
                <a:spcPts val="3499"/>
              </a:lnSpc>
            </a:pPr>
          </a:p>
          <a:p>
            <a:pPr>
              <a:lnSpc>
                <a:spcPts val="3499"/>
              </a:lnSpc>
            </a:pPr>
            <a:r>
              <a:rPr lang="en-US" sz="2499">
                <a:solidFill>
                  <a:srgbClr val="FFFFFF"/>
                </a:solidFill>
                <a:latin typeface="Open Sans"/>
              </a:rPr>
              <a:t>Valérie Brusseau est la Présidente d'Elles bougent.</a:t>
            </a:r>
          </a:p>
          <a:p>
            <a:pPr>
              <a:lnSpc>
                <a:spcPts val="3499"/>
              </a:lnSpc>
            </a:pPr>
            <a:r>
              <a:rPr lang="en-US" sz="2499">
                <a:solidFill>
                  <a:srgbClr val="FFFFFF"/>
                </a:solidFill>
                <a:latin typeface="Open Sans"/>
              </a:rPr>
              <a:t> Amel Kefif est la directrice générale de l'association.</a:t>
            </a:r>
          </a:p>
          <a:p>
            <a:pPr>
              <a:lnSpc>
                <a:spcPts val="3499"/>
              </a:lnSpc>
              <a:spcBef>
                <a:spcPct val="0"/>
              </a:spcBef>
            </a:pPr>
          </a:p>
        </p:txBody>
      </p:sp>
      <p:grpSp>
        <p:nvGrpSpPr>
          <p:cNvPr name="Group 7" id="7"/>
          <p:cNvGrpSpPr/>
          <p:nvPr/>
        </p:nvGrpSpPr>
        <p:grpSpPr>
          <a:xfrm rot="-10800000">
            <a:off x="9064151" y="1028700"/>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12047210" y="7817951"/>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1" id="11"/>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62" t="0" r="-24962"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5232521"/>
            <a:ext cx="7107515" cy="2051209"/>
          </a:xfrm>
          <a:prstGeom prst="rect">
            <a:avLst/>
          </a:prstGeom>
        </p:spPr>
        <p:txBody>
          <a:bodyPr anchor="t" rtlCol="false" tIns="0" lIns="0" bIns="0" rIns="0">
            <a:spAutoFit/>
          </a:bodyPr>
          <a:lstStyle/>
          <a:p>
            <a:pPr>
              <a:lnSpc>
                <a:spcPts val="8216"/>
              </a:lnSpc>
              <a:spcBef>
                <a:spcPct val="0"/>
              </a:spcBef>
            </a:pPr>
            <a:r>
              <a:rPr lang="en-US" sz="5868">
                <a:solidFill>
                  <a:srgbClr val="FFFFFF"/>
                </a:solidFill>
                <a:latin typeface="Montserrat Bold"/>
              </a:rPr>
              <a:t>C’EST QUOI UNE TECHNICIENNE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13129323" y="0"/>
            <a:ext cx="5158677" cy="10287000"/>
            <a:chOff x="0" y="0"/>
            <a:chExt cx="6878235" cy="13716000"/>
          </a:xfrm>
        </p:grpSpPr>
        <p:pic>
          <p:nvPicPr>
            <p:cNvPr name="Picture 3" id="3"/>
            <p:cNvPicPr>
              <a:picLocks noChangeAspect="true"/>
            </p:cNvPicPr>
            <p:nvPr/>
          </p:nvPicPr>
          <p:blipFill>
            <a:blip r:embed="rId2"/>
            <a:srcRect l="16605" t="0" r="16605" b="0"/>
            <a:stretch>
              <a:fillRect/>
            </a:stretch>
          </p:blipFill>
          <p:spPr>
            <a:xfrm flipH="false" flipV="false">
              <a:off x="0" y="0"/>
              <a:ext cx="6878235" cy="13716000"/>
            </a:xfrm>
            <a:prstGeom prst="rect">
              <a:avLst/>
            </a:prstGeom>
          </p:spPr>
        </p:pic>
      </p:grpSp>
      <p:sp>
        <p:nvSpPr>
          <p:cNvPr name="TextBox 4" id="4"/>
          <p:cNvSpPr txBox="true"/>
          <p:nvPr/>
        </p:nvSpPr>
        <p:spPr>
          <a:xfrm rot="0">
            <a:off x="625653" y="1251727"/>
            <a:ext cx="8288704" cy="844550"/>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Ultra-Bold"/>
              </a:rPr>
              <a:t>UNE TECHNICIENNE</a:t>
            </a:r>
          </a:p>
        </p:txBody>
      </p:sp>
      <p:sp>
        <p:nvSpPr>
          <p:cNvPr name="TextBox 5" id="5"/>
          <p:cNvSpPr txBox="true"/>
          <p:nvPr/>
        </p:nvSpPr>
        <p:spPr>
          <a:xfrm rot="0">
            <a:off x="625653" y="882332"/>
            <a:ext cx="4786936"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TextBox 6" id="6"/>
          <p:cNvSpPr txBox="true"/>
          <p:nvPr/>
        </p:nvSpPr>
        <p:spPr>
          <a:xfrm rot="0">
            <a:off x="625653" y="2131447"/>
            <a:ext cx="8518347" cy="692150"/>
          </a:xfrm>
          <a:prstGeom prst="rect">
            <a:avLst/>
          </a:prstGeom>
        </p:spPr>
        <p:txBody>
          <a:bodyPr anchor="t" rtlCol="false" tIns="0" lIns="0" bIns="0" rIns="0">
            <a:spAutoFit/>
          </a:bodyPr>
          <a:lstStyle/>
          <a:p>
            <a:pPr>
              <a:lnSpc>
                <a:spcPts val="2799"/>
              </a:lnSpc>
              <a:spcBef>
                <a:spcPct val="0"/>
              </a:spcBef>
            </a:pPr>
            <a:r>
              <a:rPr lang="en-US" sz="1999">
                <a:solidFill>
                  <a:srgbClr val="FFFFFF"/>
                </a:solidFill>
                <a:latin typeface="Open Sans"/>
              </a:rPr>
              <a:t>est spécialisée dans une ou plusieurs disciplines techniques, émanant souvent de l'application d'une technologie. </a:t>
            </a:r>
          </a:p>
        </p:txBody>
      </p:sp>
      <p:grpSp>
        <p:nvGrpSpPr>
          <p:cNvPr name="Group 7" id="7"/>
          <p:cNvGrpSpPr/>
          <p:nvPr/>
        </p:nvGrpSpPr>
        <p:grpSpPr>
          <a:xfrm rot="-10800000">
            <a:off x="12818672" y="9258300"/>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12552815" y="1146493"/>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TextBox 11" id="11"/>
          <p:cNvSpPr txBox="true"/>
          <p:nvPr/>
        </p:nvSpPr>
        <p:spPr>
          <a:xfrm rot="0">
            <a:off x="625653" y="3795147"/>
            <a:ext cx="11350654" cy="1516507"/>
          </a:xfrm>
          <a:prstGeom prst="rect">
            <a:avLst/>
          </a:prstGeom>
        </p:spPr>
        <p:txBody>
          <a:bodyPr anchor="t" rtlCol="false" tIns="0" lIns="0" bIns="0" rIns="0">
            <a:spAutoFit/>
          </a:bodyPr>
          <a:lstStyle/>
          <a:p>
            <a:pPr algn="l" marL="0" indent="0" lvl="1">
              <a:lnSpc>
                <a:spcPts val="3037"/>
              </a:lnSpc>
              <a:spcBef>
                <a:spcPct val="0"/>
              </a:spcBef>
            </a:pPr>
            <a:r>
              <a:rPr lang="en-US" sz="2169" strike="noStrike" u="none">
                <a:solidFill>
                  <a:srgbClr val="5EDB12"/>
                </a:solidFill>
                <a:latin typeface="Muli Bold"/>
              </a:rPr>
              <a:t>Les secteurs d'activité</a:t>
            </a:r>
            <a:r>
              <a:rPr lang="en-US" sz="2169" strike="noStrike" u="none">
                <a:solidFill>
                  <a:srgbClr val="FFFFFF"/>
                </a:solidFill>
                <a:latin typeface="Muli"/>
              </a:rPr>
              <a:t> dans lesquels les techniciennes exercent sont infinis et toute entreprise dispose au minimum d'un.e agent technicienne. Il peut s'agir du monde de l'industrie automobile, de l'informatique et des télécoms, de la qualité, de la distribution ou encore du BTP.</a:t>
            </a:r>
          </a:p>
        </p:txBody>
      </p:sp>
      <p:sp>
        <p:nvSpPr>
          <p:cNvPr name="TextBox 12" id="12"/>
          <p:cNvSpPr txBox="true"/>
          <p:nvPr/>
        </p:nvSpPr>
        <p:spPr>
          <a:xfrm rot="0">
            <a:off x="625653" y="5947168"/>
            <a:ext cx="11350654" cy="754507"/>
          </a:xfrm>
          <a:prstGeom prst="rect">
            <a:avLst/>
          </a:prstGeom>
        </p:spPr>
        <p:txBody>
          <a:bodyPr anchor="t" rtlCol="false" tIns="0" lIns="0" bIns="0" rIns="0">
            <a:spAutoFit/>
          </a:bodyPr>
          <a:lstStyle/>
          <a:p>
            <a:pPr algn="l" marL="0" indent="0" lvl="1">
              <a:lnSpc>
                <a:spcPts val="3037"/>
              </a:lnSpc>
              <a:spcBef>
                <a:spcPct val="0"/>
              </a:spcBef>
            </a:pPr>
            <a:r>
              <a:rPr lang="en-US" sz="2169">
                <a:solidFill>
                  <a:srgbClr val="5EDB12"/>
                </a:solidFill>
                <a:latin typeface="Muli Bold"/>
              </a:rPr>
              <a:t>La profession de technicienne offre des possibilités de progression de carrière : </a:t>
            </a:r>
            <a:r>
              <a:rPr lang="en-US" sz="2169">
                <a:solidFill>
                  <a:srgbClr val="FFFFFF"/>
                </a:solidFill>
                <a:latin typeface="Muli"/>
              </a:rPr>
              <a:t>cheffe d'équipe, cheffe de secteur ou responsable d'un parc informatique...</a:t>
            </a:r>
          </a:p>
        </p:txBody>
      </p:sp>
      <p:sp>
        <p:nvSpPr>
          <p:cNvPr name="TextBox 13" id="13"/>
          <p:cNvSpPr txBox="true"/>
          <p:nvPr/>
        </p:nvSpPr>
        <p:spPr>
          <a:xfrm rot="0">
            <a:off x="625653" y="7339850"/>
            <a:ext cx="11350654" cy="1516507"/>
          </a:xfrm>
          <a:prstGeom prst="rect">
            <a:avLst/>
          </a:prstGeom>
        </p:spPr>
        <p:txBody>
          <a:bodyPr anchor="t" rtlCol="false" tIns="0" lIns="0" bIns="0" rIns="0">
            <a:spAutoFit/>
          </a:bodyPr>
          <a:lstStyle/>
          <a:p>
            <a:pPr algn="l" marL="0" indent="0" lvl="1">
              <a:lnSpc>
                <a:spcPts val="3037"/>
              </a:lnSpc>
              <a:spcBef>
                <a:spcPct val="0"/>
              </a:spcBef>
            </a:pPr>
            <a:r>
              <a:rPr lang="en-US" sz="2169" strike="noStrike" u="none">
                <a:solidFill>
                  <a:srgbClr val="FFFFFF"/>
                </a:solidFill>
                <a:latin typeface="Muli"/>
              </a:rPr>
              <a:t>Le secteur est en pleine expansion et pâtit du faible nombre de candidates. La technicienne, quelle que soit sa spécialité, dispose d'un savoir-faire général très appréciable au sein d'une entreprise. C'est pourquoi environ 300 000 postes sont déployés tous les ans dans les secteurs de la technique et de la maintenance.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Freeform 2" id="2"/>
          <p:cNvSpPr/>
          <p:nvPr/>
        </p:nvSpPr>
        <p:spPr>
          <a:xfrm flipH="false" flipV="false" rot="0">
            <a:off x="15541593"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sp>
        <p:nvSpPr>
          <p:cNvPr name="TextBox 3" id="3"/>
          <p:cNvSpPr txBox="true"/>
          <p:nvPr/>
        </p:nvSpPr>
        <p:spPr>
          <a:xfrm rot="0">
            <a:off x="1028700" y="1256438"/>
            <a:ext cx="11088999" cy="1730375"/>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Ultra-Bold"/>
              </a:rPr>
              <a:t>LA FORMATION ACADÉMIQUE D'UNE TECHNICIENNE</a:t>
            </a:r>
          </a:p>
        </p:txBody>
      </p:sp>
      <p:sp>
        <p:nvSpPr>
          <p:cNvPr name="TextBox 4" id="4"/>
          <p:cNvSpPr txBox="true"/>
          <p:nvPr/>
        </p:nvSpPr>
        <p:spPr>
          <a:xfrm rot="0">
            <a:off x="1028700" y="1000125"/>
            <a:ext cx="5773033"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TextBox 5" id="5"/>
          <p:cNvSpPr txBox="true"/>
          <p:nvPr/>
        </p:nvSpPr>
        <p:spPr>
          <a:xfrm rot="0">
            <a:off x="1028700" y="3550793"/>
            <a:ext cx="10342976" cy="5707507"/>
          </a:xfrm>
          <a:prstGeom prst="rect">
            <a:avLst/>
          </a:prstGeom>
        </p:spPr>
        <p:txBody>
          <a:bodyPr anchor="t" rtlCol="false" tIns="0" lIns="0" bIns="0" rIns="0">
            <a:spAutoFit/>
          </a:bodyPr>
          <a:lstStyle/>
          <a:p>
            <a:pPr>
              <a:lnSpc>
                <a:spcPts val="3037"/>
              </a:lnSpc>
            </a:pPr>
            <a:r>
              <a:rPr lang="en-US" sz="2169">
                <a:solidFill>
                  <a:srgbClr val="FFFFFF"/>
                </a:solidFill>
                <a:latin typeface="Muli"/>
              </a:rPr>
              <a:t>varie selon le degré de qualification de celle-ci. </a:t>
            </a:r>
          </a:p>
          <a:p>
            <a:pPr>
              <a:lnSpc>
                <a:spcPts val="3037"/>
              </a:lnSpc>
            </a:pPr>
          </a:p>
          <a:p>
            <a:pPr>
              <a:lnSpc>
                <a:spcPts val="3037"/>
              </a:lnSpc>
            </a:pPr>
            <a:r>
              <a:rPr lang="en-US" sz="2169">
                <a:solidFill>
                  <a:srgbClr val="FFFFFF"/>
                </a:solidFill>
                <a:latin typeface="Muli"/>
              </a:rPr>
              <a:t>Les techniciennes expérimentées sont qualifiées de « techniciennes supérieures ». Elles sont généralement titulaires soit d'un brevet technicien supérieur (BTS), soit d'un Bachelor Universitaire de Technologie (BUT) qui remplace le DUT ou d'une licence professionnelle. </a:t>
            </a:r>
          </a:p>
          <a:p>
            <a:pPr>
              <a:lnSpc>
                <a:spcPts val="3037"/>
              </a:lnSpc>
            </a:pPr>
          </a:p>
          <a:p>
            <a:pPr>
              <a:lnSpc>
                <a:spcPts val="3037"/>
              </a:lnSpc>
            </a:pPr>
            <a:r>
              <a:rPr lang="en-US" sz="2169">
                <a:solidFill>
                  <a:srgbClr val="FFFFFF"/>
                </a:solidFill>
                <a:latin typeface="Muli"/>
              </a:rPr>
              <a:t>De nombreux bacs professionnels (bac pro) permettent l'accès à cette profession. Ils offrent cependant aux jeunes diplômées des chances d'évolution plus réduites que pour les détenteurs d'un BTS ou d'un DUT.</a:t>
            </a:r>
          </a:p>
          <a:p>
            <a:pPr>
              <a:lnSpc>
                <a:spcPts val="3037"/>
              </a:lnSpc>
            </a:pPr>
          </a:p>
          <a:p>
            <a:pPr>
              <a:lnSpc>
                <a:spcPts val="3037"/>
              </a:lnSpc>
            </a:pPr>
            <a:r>
              <a:rPr lang="en-US" sz="2169">
                <a:solidFill>
                  <a:srgbClr val="FFFFFF"/>
                </a:solidFill>
                <a:latin typeface="Muli"/>
              </a:rPr>
              <a:t>Au cours du cursus, il peut être pertinent de favoriser les formations en apprentissage, puisque 80 % des apprenties sont recrutées après l'obtention de leur diplôme.</a:t>
            </a:r>
          </a:p>
          <a:p>
            <a:pPr algn="l" marL="0" indent="0" lvl="1">
              <a:lnSpc>
                <a:spcPts val="3037"/>
              </a:lnSpc>
              <a:spcBef>
                <a:spcPct val="0"/>
              </a:spcBef>
            </a:pPr>
          </a:p>
        </p:txBody>
      </p:sp>
      <p:grpSp>
        <p:nvGrpSpPr>
          <p:cNvPr name="Group 6" id="6"/>
          <p:cNvGrpSpPr/>
          <p:nvPr/>
        </p:nvGrpSpPr>
        <p:grpSpPr>
          <a:xfrm rot="0">
            <a:off x="14546696" y="1313396"/>
            <a:ext cx="5541121" cy="5541121"/>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5EDB12"/>
            </a:solidFill>
          </p:spPr>
        </p:sp>
      </p:grpSp>
      <p:grpSp>
        <p:nvGrpSpPr>
          <p:cNvPr name="Group 8" id="8"/>
          <p:cNvGrpSpPr/>
          <p:nvPr/>
        </p:nvGrpSpPr>
        <p:grpSpPr>
          <a:xfrm rot="0">
            <a:off x="12884617" y="2158201"/>
            <a:ext cx="4958333" cy="6614882"/>
            <a:chOff x="0" y="0"/>
            <a:chExt cx="6611111" cy="8819842"/>
          </a:xfrm>
        </p:grpSpPr>
        <p:pic>
          <p:nvPicPr>
            <p:cNvPr name="Picture 9" id="9"/>
            <p:cNvPicPr>
              <a:picLocks noChangeAspect="true"/>
            </p:cNvPicPr>
            <p:nvPr/>
          </p:nvPicPr>
          <p:blipFill>
            <a:blip r:embed="rId3"/>
            <a:srcRect l="28918" t="0" r="28918" b="0"/>
            <a:stretch>
              <a:fillRect/>
            </a:stretch>
          </p:blipFill>
          <p:spPr>
            <a:xfrm flipH="false" flipV="false">
              <a:off x="0" y="0"/>
              <a:ext cx="6611111" cy="8819842"/>
            </a:xfrm>
            <a:prstGeom prst="rect">
              <a:avLst/>
            </a:prstGeom>
          </p:spPr>
        </p:pic>
      </p:grpSp>
      <p:grpSp>
        <p:nvGrpSpPr>
          <p:cNvPr name="Group 10" id="10"/>
          <p:cNvGrpSpPr/>
          <p:nvPr/>
        </p:nvGrpSpPr>
        <p:grpSpPr>
          <a:xfrm rot="-10800000">
            <a:off x="13141803" y="393652"/>
            <a:ext cx="1153016" cy="1153016"/>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0" t="0" r="-50039"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5232521"/>
            <a:ext cx="7107515" cy="2051209"/>
          </a:xfrm>
          <a:prstGeom prst="rect">
            <a:avLst/>
          </a:prstGeom>
        </p:spPr>
        <p:txBody>
          <a:bodyPr anchor="t" rtlCol="false" tIns="0" lIns="0" bIns="0" rIns="0">
            <a:spAutoFit/>
          </a:bodyPr>
          <a:lstStyle/>
          <a:p>
            <a:pPr>
              <a:lnSpc>
                <a:spcPts val="8216"/>
              </a:lnSpc>
              <a:spcBef>
                <a:spcPct val="0"/>
              </a:spcBef>
            </a:pPr>
            <a:r>
              <a:rPr lang="en-US" sz="5868">
                <a:solidFill>
                  <a:srgbClr val="FFFFFF"/>
                </a:solidFill>
                <a:latin typeface="Montserrat Bold"/>
              </a:rPr>
              <a:t>PORTRAITS DE MARRAINES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1028700" y="3006760"/>
            <a:ext cx="5550077" cy="5130253"/>
            <a:chOff x="0" y="0"/>
            <a:chExt cx="7400102" cy="6840338"/>
          </a:xfrm>
        </p:grpSpPr>
        <p:pic>
          <p:nvPicPr>
            <p:cNvPr name="Picture 3" id="3"/>
            <p:cNvPicPr>
              <a:picLocks noChangeAspect="true"/>
            </p:cNvPicPr>
            <p:nvPr/>
          </p:nvPicPr>
          <p:blipFill>
            <a:blip r:embed="rId2"/>
            <a:srcRect l="28920" t="0" r="28920" b="0"/>
            <a:stretch>
              <a:fillRect/>
            </a:stretch>
          </p:blipFill>
          <p:spPr>
            <a:xfrm flipH="false" flipV="false">
              <a:off x="0" y="0"/>
              <a:ext cx="7400102" cy="6840338"/>
            </a:xfrm>
            <a:prstGeom prst="rect">
              <a:avLst/>
            </a:prstGeom>
          </p:spPr>
        </p:pic>
      </p:grpSp>
      <p:sp>
        <p:nvSpPr>
          <p:cNvPr name="TextBox 4" id="4"/>
          <p:cNvSpPr txBox="true"/>
          <p:nvPr/>
        </p:nvSpPr>
        <p:spPr>
          <a:xfrm rot="0">
            <a:off x="1028700" y="1833382"/>
            <a:ext cx="7015690" cy="669925"/>
          </a:xfrm>
          <a:prstGeom prst="rect">
            <a:avLst/>
          </a:prstGeom>
        </p:spPr>
        <p:txBody>
          <a:bodyPr anchor="t" rtlCol="false" tIns="0" lIns="0" bIns="0" rIns="0">
            <a:spAutoFit/>
          </a:bodyPr>
          <a:lstStyle/>
          <a:p>
            <a:pPr>
              <a:lnSpc>
                <a:spcPts val="5599"/>
              </a:lnSpc>
              <a:spcBef>
                <a:spcPct val="0"/>
              </a:spcBef>
            </a:pPr>
            <a:r>
              <a:rPr lang="en-US" sz="3999">
                <a:solidFill>
                  <a:srgbClr val="FFFFFF"/>
                </a:solidFill>
                <a:latin typeface="Montserrat Ultra-Bold"/>
              </a:rPr>
              <a:t>INTERVENANTE</a:t>
            </a:r>
          </a:p>
        </p:txBody>
      </p:sp>
      <p:sp>
        <p:nvSpPr>
          <p:cNvPr name="TextBox 5" id="5"/>
          <p:cNvSpPr txBox="true"/>
          <p:nvPr/>
        </p:nvSpPr>
        <p:spPr>
          <a:xfrm rot="0">
            <a:off x="1028700" y="1131072"/>
            <a:ext cx="5273507"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grpSp>
        <p:nvGrpSpPr>
          <p:cNvPr name="Group 6" id="6"/>
          <p:cNvGrpSpPr/>
          <p:nvPr/>
        </p:nvGrpSpPr>
        <p:grpSpPr>
          <a:xfrm rot="-10800000">
            <a:off x="3227230" y="7560505"/>
            <a:ext cx="1153016" cy="1153016"/>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8" id="8"/>
          <p:cNvSpPr/>
          <p:nvPr/>
        </p:nvSpPr>
        <p:spPr>
          <a:xfrm flipH="false" flipV="false" rot="0">
            <a:off x="15504963" y="948488"/>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9" id="9"/>
          <p:cNvSpPr txBox="true"/>
          <p:nvPr/>
        </p:nvSpPr>
        <p:spPr>
          <a:xfrm rot="0">
            <a:off x="8044390" y="3930799"/>
            <a:ext cx="8906718" cy="5150909"/>
          </a:xfrm>
          <a:prstGeom prst="rect">
            <a:avLst/>
          </a:prstGeom>
        </p:spPr>
        <p:txBody>
          <a:bodyPr anchor="t" rtlCol="false" tIns="0" lIns="0" bIns="0" rIns="0">
            <a:spAutoFit/>
          </a:bodyPr>
          <a:lstStyle/>
          <a:p>
            <a:pPr>
              <a:lnSpc>
                <a:spcPts val="5366"/>
              </a:lnSpc>
              <a:spcBef>
                <a:spcPct val="0"/>
              </a:spcBef>
            </a:pPr>
            <a:r>
              <a:rPr lang="en-US" sz="3833">
                <a:solidFill>
                  <a:srgbClr val="FFFFFF"/>
                </a:solidFill>
                <a:latin typeface="Montserrat"/>
              </a:rPr>
              <a:t>Mon travail au quotidien : </a:t>
            </a:r>
          </a:p>
          <a:p>
            <a:pPr>
              <a:lnSpc>
                <a:spcPts val="3576"/>
              </a:lnSpc>
              <a:spcBef>
                <a:spcPct val="0"/>
              </a:spcBef>
            </a:pPr>
            <a:r>
              <a:rPr lang="en-US" sz="2554">
                <a:solidFill>
                  <a:srgbClr val="FFFFFF"/>
                </a:solidFill>
                <a:latin typeface="Montserrat Italics"/>
              </a:rPr>
              <a:t>(Entreprise, service, domaine d’activité)</a:t>
            </a:r>
          </a:p>
          <a:p>
            <a:pPr>
              <a:lnSpc>
                <a:spcPts val="5366"/>
              </a:lnSpc>
              <a:spcBef>
                <a:spcPct val="0"/>
              </a:spcBef>
            </a:pPr>
          </a:p>
          <a:p>
            <a:pPr>
              <a:lnSpc>
                <a:spcPts val="5366"/>
              </a:lnSpc>
              <a:spcBef>
                <a:spcPct val="0"/>
              </a:spcBef>
            </a:pPr>
            <a:r>
              <a:rPr lang="en-US" sz="3833">
                <a:solidFill>
                  <a:srgbClr val="FFFFFF"/>
                </a:solidFill>
                <a:latin typeface="Montserrat"/>
              </a:rPr>
              <a:t>Ma formation initiale :</a:t>
            </a:r>
          </a:p>
          <a:p>
            <a:pPr>
              <a:lnSpc>
                <a:spcPts val="5366"/>
              </a:lnSpc>
              <a:spcBef>
                <a:spcPct val="0"/>
              </a:spcBef>
            </a:pPr>
          </a:p>
          <a:p>
            <a:pPr>
              <a:lnSpc>
                <a:spcPts val="5366"/>
              </a:lnSpc>
              <a:spcBef>
                <a:spcPct val="0"/>
              </a:spcBef>
            </a:pPr>
            <a:r>
              <a:rPr lang="en-US" sz="3833">
                <a:solidFill>
                  <a:srgbClr val="FFFFFF"/>
                </a:solidFill>
                <a:latin typeface="Montserrat"/>
              </a:rPr>
              <a:t>Mes motivations, ma passion :</a:t>
            </a:r>
          </a:p>
          <a:p>
            <a:pPr>
              <a:lnSpc>
                <a:spcPts val="5366"/>
              </a:lnSpc>
              <a:spcBef>
                <a:spcPct val="0"/>
              </a:spcBef>
            </a:pPr>
          </a:p>
          <a:p>
            <a:pPr>
              <a:lnSpc>
                <a:spcPts val="5366"/>
              </a:lnSpc>
              <a:spcBef>
                <a:spcPct val="0"/>
              </a:spcBef>
            </a:pPr>
            <a:r>
              <a:rPr lang="en-US" sz="3833">
                <a:solidFill>
                  <a:srgbClr val="FFFFFF"/>
                </a:solidFill>
                <a:latin typeface="Montserrat"/>
              </a:rPr>
              <a:t>Mes conseils aux jeunes filles :</a:t>
            </a:r>
          </a:p>
        </p:txBody>
      </p:sp>
      <p:sp>
        <p:nvSpPr>
          <p:cNvPr name="TextBox 10" id="10"/>
          <p:cNvSpPr txBox="true"/>
          <p:nvPr/>
        </p:nvSpPr>
        <p:spPr>
          <a:xfrm rot="0">
            <a:off x="8044390" y="2940085"/>
            <a:ext cx="7015690" cy="669925"/>
          </a:xfrm>
          <a:prstGeom prst="rect">
            <a:avLst/>
          </a:prstGeom>
        </p:spPr>
        <p:txBody>
          <a:bodyPr anchor="t" rtlCol="false" tIns="0" lIns="0" bIns="0" rIns="0">
            <a:spAutoFit/>
          </a:bodyPr>
          <a:lstStyle/>
          <a:p>
            <a:pPr>
              <a:lnSpc>
                <a:spcPts val="5599"/>
              </a:lnSpc>
              <a:spcBef>
                <a:spcPct val="0"/>
              </a:spcBef>
            </a:pPr>
            <a:r>
              <a:rPr lang="en-US" sz="3999">
                <a:solidFill>
                  <a:srgbClr val="FFFFFF"/>
                </a:solidFill>
                <a:latin typeface="Montserrat Ultra-Bold"/>
              </a:rPr>
              <a:t>PRÉNOM NOM</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1028700" y="3006760"/>
            <a:ext cx="5550077" cy="5130253"/>
            <a:chOff x="0" y="0"/>
            <a:chExt cx="7400102" cy="6840338"/>
          </a:xfrm>
        </p:grpSpPr>
        <p:pic>
          <p:nvPicPr>
            <p:cNvPr name="Picture 3" id="3"/>
            <p:cNvPicPr>
              <a:picLocks noChangeAspect="true"/>
            </p:cNvPicPr>
            <p:nvPr/>
          </p:nvPicPr>
          <p:blipFill>
            <a:blip r:embed="rId2"/>
            <a:srcRect l="28920" t="0" r="28920" b="0"/>
            <a:stretch>
              <a:fillRect/>
            </a:stretch>
          </p:blipFill>
          <p:spPr>
            <a:xfrm flipH="false" flipV="false">
              <a:off x="0" y="0"/>
              <a:ext cx="7400102" cy="6840338"/>
            </a:xfrm>
            <a:prstGeom prst="rect">
              <a:avLst/>
            </a:prstGeom>
          </p:spPr>
        </p:pic>
      </p:grpSp>
      <p:sp>
        <p:nvSpPr>
          <p:cNvPr name="TextBox 4" id="4"/>
          <p:cNvSpPr txBox="true"/>
          <p:nvPr/>
        </p:nvSpPr>
        <p:spPr>
          <a:xfrm rot="0">
            <a:off x="1028700" y="1833382"/>
            <a:ext cx="7015690" cy="669925"/>
          </a:xfrm>
          <a:prstGeom prst="rect">
            <a:avLst/>
          </a:prstGeom>
        </p:spPr>
        <p:txBody>
          <a:bodyPr anchor="t" rtlCol="false" tIns="0" lIns="0" bIns="0" rIns="0">
            <a:spAutoFit/>
          </a:bodyPr>
          <a:lstStyle/>
          <a:p>
            <a:pPr>
              <a:lnSpc>
                <a:spcPts val="5599"/>
              </a:lnSpc>
              <a:spcBef>
                <a:spcPct val="0"/>
              </a:spcBef>
            </a:pPr>
            <a:r>
              <a:rPr lang="en-US" sz="3999">
                <a:solidFill>
                  <a:srgbClr val="FFFFFF"/>
                </a:solidFill>
                <a:latin typeface="Montserrat Ultra-Bold"/>
              </a:rPr>
              <a:t>INTERVENANTE</a:t>
            </a:r>
          </a:p>
        </p:txBody>
      </p:sp>
      <p:sp>
        <p:nvSpPr>
          <p:cNvPr name="TextBox 5" id="5"/>
          <p:cNvSpPr txBox="true"/>
          <p:nvPr/>
        </p:nvSpPr>
        <p:spPr>
          <a:xfrm rot="0">
            <a:off x="1028700" y="1131072"/>
            <a:ext cx="5273507"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grpSp>
        <p:nvGrpSpPr>
          <p:cNvPr name="Group 6" id="6"/>
          <p:cNvGrpSpPr/>
          <p:nvPr/>
        </p:nvGrpSpPr>
        <p:grpSpPr>
          <a:xfrm rot="-10800000">
            <a:off x="3227230" y="7560505"/>
            <a:ext cx="1153016" cy="1153016"/>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8" id="8"/>
          <p:cNvSpPr/>
          <p:nvPr/>
        </p:nvSpPr>
        <p:spPr>
          <a:xfrm flipH="false" flipV="false" rot="0">
            <a:off x="15504963" y="948488"/>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9" id="9"/>
          <p:cNvSpPr txBox="true"/>
          <p:nvPr/>
        </p:nvSpPr>
        <p:spPr>
          <a:xfrm rot="0">
            <a:off x="8044390" y="3930799"/>
            <a:ext cx="8906718" cy="5150909"/>
          </a:xfrm>
          <a:prstGeom prst="rect">
            <a:avLst/>
          </a:prstGeom>
        </p:spPr>
        <p:txBody>
          <a:bodyPr anchor="t" rtlCol="false" tIns="0" lIns="0" bIns="0" rIns="0">
            <a:spAutoFit/>
          </a:bodyPr>
          <a:lstStyle/>
          <a:p>
            <a:pPr>
              <a:lnSpc>
                <a:spcPts val="5366"/>
              </a:lnSpc>
              <a:spcBef>
                <a:spcPct val="0"/>
              </a:spcBef>
            </a:pPr>
            <a:r>
              <a:rPr lang="en-US" sz="3833">
                <a:solidFill>
                  <a:srgbClr val="FFFFFF"/>
                </a:solidFill>
                <a:latin typeface="Montserrat"/>
              </a:rPr>
              <a:t>Mon travail au quotidien : </a:t>
            </a:r>
          </a:p>
          <a:p>
            <a:pPr>
              <a:lnSpc>
                <a:spcPts val="3576"/>
              </a:lnSpc>
              <a:spcBef>
                <a:spcPct val="0"/>
              </a:spcBef>
            </a:pPr>
            <a:r>
              <a:rPr lang="en-US" sz="2554">
                <a:solidFill>
                  <a:srgbClr val="FFFFFF"/>
                </a:solidFill>
                <a:latin typeface="Montserrat Italics"/>
              </a:rPr>
              <a:t>(Entreprise, service, domaine d’activité)</a:t>
            </a:r>
          </a:p>
          <a:p>
            <a:pPr>
              <a:lnSpc>
                <a:spcPts val="5366"/>
              </a:lnSpc>
              <a:spcBef>
                <a:spcPct val="0"/>
              </a:spcBef>
            </a:pPr>
          </a:p>
          <a:p>
            <a:pPr>
              <a:lnSpc>
                <a:spcPts val="5366"/>
              </a:lnSpc>
              <a:spcBef>
                <a:spcPct val="0"/>
              </a:spcBef>
            </a:pPr>
            <a:r>
              <a:rPr lang="en-US" sz="3833">
                <a:solidFill>
                  <a:srgbClr val="FFFFFF"/>
                </a:solidFill>
                <a:latin typeface="Montserrat"/>
              </a:rPr>
              <a:t>Ma formation initiale :</a:t>
            </a:r>
          </a:p>
          <a:p>
            <a:pPr>
              <a:lnSpc>
                <a:spcPts val="5366"/>
              </a:lnSpc>
              <a:spcBef>
                <a:spcPct val="0"/>
              </a:spcBef>
            </a:pPr>
          </a:p>
          <a:p>
            <a:pPr>
              <a:lnSpc>
                <a:spcPts val="5366"/>
              </a:lnSpc>
              <a:spcBef>
                <a:spcPct val="0"/>
              </a:spcBef>
            </a:pPr>
            <a:r>
              <a:rPr lang="en-US" sz="3833">
                <a:solidFill>
                  <a:srgbClr val="FFFFFF"/>
                </a:solidFill>
                <a:latin typeface="Montserrat"/>
              </a:rPr>
              <a:t>Mes motivations, ma passion :</a:t>
            </a:r>
          </a:p>
          <a:p>
            <a:pPr>
              <a:lnSpc>
                <a:spcPts val="5366"/>
              </a:lnSpc>
              <a:spcBef>
                <a:spcPct val="0"/>
              </a:spcBef>
            </a:pPr>
          </a:p>
          <a:p>
            <a:pPr>
              <a:lnSpc>
                <a:spcPts val="5366"/>
              </a:lnSpc>
              <a:spcBef>
                <a:spcPct val="0"/>
              </a:spcBef>
            </a:pPr>
            <a:r>
              <a:rPr lang="en-US" sz="3833">
                <a:solidFill>
                  <a:srgbClr val="FFFFFF"/>
                </a:solidFill>
                <a:latin typeface="Montserrat"/>
              </a:rPr>
              <a:t>Mes conseils aux jeunes filles :</a:t>
            </a:r>
          </a:p>
        </p:txBody>
      </p:sp>
      <p:sp>
        <p:nvSpPr>
          <p:cNvPr name="TextBox 10" id="10"/>
          <p:cNvSpPr txBox="true"/>
          <p:nvPr/>
        </p:nvSpPr>
        <p:spPr>
          <a:xfrm rot="0">
            <a:off x="8044390" y="2940085"/>
            <a:ext cx="7015690" cy="669925"/>
          </a:xfrm>
          <a:prstGeom prst="rect">
            <a:avLst/>
          </a:prstGeom>
        </p:spPr>
        <p:txBody>
          <a:bodyPr anchor="t" rtlCol="false" tIns="0" lIns="0" bIns="0" rIns="0">
            <a:spAutoFit/>
          </a:bodyPr>
          <a:lstStyle/>
          <a:p>
            <a:pPr>
              <a:lnSpc>
                <a:spcPts val="5599"/>
              </a:lnSpc>
              <a:spcBef>
                <a:spcPct val="0"/>
              </a:spcBef>
            </a:pPr>
            <a:r>
              <a:rPr lang="en-US" sz="3999">
                <a:solidFill>
                  <a:srgbClr val="FFFFFF"/>
                </a:solidFill>
                <a:latin typeface="Montserrat Ultra-Bold"/>
              </a:rPr>
              <a:t>PRÉNOM NOM</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0" t="-20210" r="0" b="-2021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8134229"/>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3432893"/>
            <a:ext cx="7107515" cy="4127659"/>
          </a:xfrm>
          <a:prstGeom prst="rect">
            <a:avLst/>
          </a:prstGeom>
        </p:spPr>
        <p:txBody>
          <a:bodyPr anchor="t" rtlCol="false" tIns="0" lIns="0" bIns="0" rIns="0">
            <a:spAutoFit/>
          </a:bodyPr>
          <a:lstStyle/>
          <a:p>
            <a:pPr>
              <a:lnSpc>
                <a:spcPts val="8216"/>
              </a:lnSpc>
              <a:spcBef>
                <a:spcPct val="0"/>
              </a:spcBef>
            </a:pPr>
            <a:r>
              <a:rPr lang="en-US" sz="5868">
                <a:solidFill>
                  <a:srgbClr val="FFFFFF"/>
                </a:solidFill>
                <a:latin typeface="Montserrat Bold"/>
              </a:rPr>
              <a:t>DÉCOUVREZ LE PARCOURS DE FEMMES INSPIRANTES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TextBox 2" id="2"/>
          <p:cNvSpPr txBox="true"/>
          <p:nvPr/>
        </p:nvSpPr>
        <p:spPr>
          <a:xfrm rot="0">
            <a:off x="15080359" y="9229725"/>
            <a:ext cx="2178941" cy="24066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Open Sans"/>
              </a:rPr>
              <a:t>Presentation Design</a:t>
            </a:r>
          </a:p>
        </p:txBody>
      </p:sp>
      <p:grpSp>
        <p:nvGrpSpPr>
          <p:cNvPr name="Group 3" id="3"/>
          <p:cNvGrpSpPr>
            <a:grpSpLocks noChangeAspect="true"/>
          </p:cNvGrpSpPr>
          <p:nvPr/>
        </p:nvGrpSpPr>
        <p:grpSpPr>
          <a:xfrm rot="0">
            <a:off x="1676110" y="922237"/>
            <a:ext cx="2929687" cy="2929687"/>
            <a:chOff x="0" y="0"/>
            <a:chExt cx="6350000" cy="6350000"/>
          </a:xfrm>
        </p:grpSpPr>
        <p:sp>
          <p:nvSpPr>
            <p:cNvPr name="Freeform 4" id="4"/>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64631" t="-2199" r="-19976" b="-20795"/>
              </a:stretch>
            </a:blipFill>
          </p:spPr>
        </p:sp>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grpSp>
        <p:nvGrpSpPr>
          <p:cNvPr name="Group 6" id="6"/>
          <p:cNvGrpSpPr>
            <a:grpSpLocks noChangeAspect="true"/>
          </p:cNvGrpSpPr>
          <p:nvPr/>
        </p:nvGrpSpPr>
        <p:grpSpPr>
          <a:xfrm rot="0">
            <a:off x="5422383" y="922237"/>
            <a:ext cx="2929687" cy="2929687"/>
            <a:chOff x="0" y="0"/>
            <a:chExt cx="6350000" cy="6350000"/>
          </a:xfrm>
        </p:grpSpPr>
        <p:sp>
          <p:nvSpPr>
            <p:cNvPr name="Freeform 7" id="7"/>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00531" t="-12095" r="0" b="-21759"/>
              </a:stretch>
            </a:blipFill>
          </p:spPr>
        </p:sp>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grpSp>
        <p:nvGrpSpPr>
          <p:cNvPr name="Group 9" id="9"/>
          <p:cNvGrpSpPr>
            <a:grpSpLocks noChangeAspect="true"/>
          </p:cNvGrpSpPr>
          <p:nvPr/>
        </p:nvGrpSpPr>
        <p:grpSpPr>
          <a:xfrm rot="0">
            <a:off x="9168655" y="922237"/>
            <a:ext cx="2929687" cy="2929687"/>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1130" t="-6354" r="0" b="-75455"/>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12" id="12"/>
          <p:cNvSpPr txBox="true"/>
          <p:nvPr/>
        </p:nvSpPr>
        <p:spPr>
          <a:xfrm rot="0">
            <a:off x="1382297" y="4921846"/>
            <a:ext cx="3554444" cy="2183130"/>
          </a:xfrm>
          <a:prstGeom prst="rect">
            <a:avLst/>
          </a:prstGeom>
        </p:spPr>
        <p:txBody>
          <a:bodyPr anchor="t" rtlCol="false" tIns="0" lIns="0" bIns="0" rIns="0">
            <a:spAutoFit/>
          </a:bodyPr>
          <a:lstStyle/>
          <a:p>
            <a:pPr algn="ctr">
              <a:lnSpc>
                <a:spcPts val="2519"/>
              </a:lnSpc>
              <a:spcBef>
                <a:spcPct val="0"/>
              </a:spcBef>
            </a:pPr>
            <a:r>
              <a:rPr lang="en-US" sz="1799">
                <a:solidFill>
                  <a:srgbClr val="5EDB12"/>
                </a:solidFill>
                <a:latin typeface="Open Sans"/>
              </a:rPr>
              <a:t>Première femme française pilote d’essai d’hélicoptères, lieutenant-colonel de l’Armée de l’air et de l’espace, à 40 ans, Sophie Adenot est la deuxième femme française astronaute, 20 ans après Claudie Haigneré. </a:t>
            </a:r>
          </a:p>
        </p:txBody>
      </p:sp>
      <p:sp>
        <p:nvSpPr>
          <p:cNvPr name="TextBox 13" id="13"/>
          <p:cNvSpPr txBox="true"/>
          <p:nvPr/>
        </p:nvSpPr>
        <p:spPr>
          <a:xfrm rot="0">
            <a:off x="1345167" y="4441522"/>
            <a:ext cx="3591574" cy="372745"/>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Open Sans Bold"/>
              </a:rPr>
              <a:t>Sophie Adenot</a:t>
            </a:r>
          </a:p>
        </p:txBody>
      </p:sp>
      <p:sp>
        <p:nvSpPr>
          <p:cNvPr name="TextBox 14" id="14"/>
          <p:cNvSpPr txBox="true"/>
          <p:nvPr/>
        </p:nvSpPr>
        <p:spPr>
          <a:xfrm rot="0">
            <a:off x="5459513" y="4842920"/>
            <a:ext cx="3554444" cy="2183130"/>
          </a:xfrm>
          <a:prstGeom prst="rect">
            <a:avLst/>
          </a:prstGeom>
        </p:spPr>
        <p:txBody>
          <a:bodyPr anchor="t" rtlCol="false" tIns="0" lIns="0" bIns="0" rIns="0">
            <a:spAutoFit/>
          </a:bodyPr>
          <a:lstStyle/>
          <a:p>
            <a:pPr algn="ctr">
              <a:lnSpc>
                <a:spcPts val="2519"/>
              </a:lnSpc>
              <a:spcBef>
                <a:spcPct val="0"/>
              </a:spcBef>
            </a:pPr>
            <a:r>
              <a:rPr lang="en-US" sz="1799">
                <a:solidFill>
                  <a:srgbClr val="5EDB12"/>
                </a:solidFill>
                <a:latin typeface="Open Sans"/>
              </a:rPr>
              <a:t>Première femme au monde à obtenir un poste d’ingénieur en chef en aéronautique. Elle fût également la première femme nord-américaine à obtenir un diplôme en génie électrique et génie aéronautique en 1929.</a:t>
            </a:r>
          </a:p>
        </p:txBody>
      </p:sp>
      <p:sp>
        <p:nvSpPr>
          <p:cNvPr name="TextBox 15" id="15"/>
          <p:cNvSpPr txBox="true"/>
          <p:nvPr/>
        </p:nvSpPr>
        <p:spPr>
          <a:xfrm rot="0">
            <a:off x="5422383" y="4362596"/>
            <a:ext cx="3591574" cy="372745"/>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Open Sans Bold"/>
                <a:ea typeface="Open Sans Bold"/>
              </a:rPr>
              <a:t>ELSIE MA﻿CGILL</a:t>
            </a:r>
          </a:p>
        </p:txBody>
      </p:sp>
      <p:sp>
        <p:nvSpPr>
          <p:cNvPr name="TextBox 16" id="16"/>
          <p:cNvSpPr txBox="true"/>
          <p:nvPr/>
        </p:nvSpPr>
        <p:spPr>
          <a:xfrm rot="0">
            <a:off x="9287277" y="4763994"/>
            <a:ext cx="4201854" cy="2347595"/>
          </a:xfrm>
          <a:prstGeom prst="rect">
            <a:avLst/>
          </a:prstGeom>
        </p:spPr>
        <p:txBody>
          <a:bodyPr anchor="t" rtlCol="false" tIns="0" lIns="0" bIns="0" rIns="0">
            <a:spAutoFit/>
          </a:bodyPr>
          <a:lstStyle/>
          <a:p>
            <a:pPr algn="ctr">
              <a:lnSpc>
                <a:spcPts val="2379"/>
              </a:lnSpc>
              <a:spcBef>
                <a:spcPct val="0"/>
              </a:spcBef>
            </a:pPr>
            <a:r>
              <a:rPr lang="en-US" sz="1699">
                <a:solidFill>
                  <a:srgbClr val="5EDB12"/>
                </a:solidFill>
                <a:latin typeface="Open Sans"/>
              </a:rPr>
              <a:t>Pionnière de l'informatique. En travaillant sur la machine analytique du mathématicien Charles Babbage, elle en vint à écrire ce qui est probablement le premier programme informatique. C’est ainsi en son honneur que fût baptisé le langage de programmation ADA au début des années 1980.</a:t>
            </a:r>
          </a:p>
        </p:txBody>
      </p:sp>
      <p:sp>
        <p:nvSpPr>
          <p:cNvPr name="TextBox 17" id="17"/>
          <p:cNvSpPr txBox="true"/>
          <p:nvPr/>
        </p:nvSpPr>
        <p:spPr>
          <a:xfrm rot="0">
            <a:off x="9250146" y="4283671"/>
            <a:ext cx="3591574" cy="372745"/>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Open Sans Bold"/>
                <a:ea typeface="Open Sans Bold"/>
              </a:rPr>
              <a:t>Ada Lo﻿velace</a:t>
            </a:r>
            <a:r>
              <a:rPr lang="en-US" sz="2199">
                <a:solidFill>
                  <a:srgbClr val="FFFFFF"/>
                </a:solidFill>
                <a:latin typeface="Open Sans Bold"/>
              </a:rPr>
              <a:t> </a:t>
            </a:r>
          </a:p>
        </p:txBody>
      </p:sp>
      <p:grpSp>
        <p:nvGrpSpPr>
          <p:cNvPr name="Group 18" id="18"/>
          <p:cNvGrpSpPr>
            <a:grpSpLocks noChangeAspect="true"/>
          </p:cNvGrpSpPr>
          <p:nvPr/>
        </p:nvGrpSpPr>
        <p:grpSpPr>
          <a:xfrm rot="0">
            <a:off x="13489131" y="922237"/>
            <a:ext cx="2929687" cy="2929687"/>
            <a:chOff x="0" y="0"/>
            <a:chExt cx="6350000" cy="6350000"/>
          </a:xfrm>
        </p:grpSpPr>
        <p:sp>
          <p:nvSpPr>
            <p:cNvPr name="Freeform 19" id="19"/>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1130" t="-6354" r="0" b="-75455"/>
              </a:stretch>
            </a:blipFill>
          </p:spPr>
        </p:sp>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21" id="21"/>
          <p:cNvSpPr txBox="true"/>
          <p:nvPr/>
        </p:nvSpPr>
        <p:spPr>
          <a:xfrm rot="0">
            <a:off x="14050137" y="4921846"/>
            <a:ext cx="3554444" cy="2183130"/>
          </a:xfrm>
          <a:prstGeom prst="rect">
            <a:avLst/>
          </a:prstGeom>
        </p:spPr>
        <p:txBody>
          <a:bodyPr anchor="t" rtlCol="false" tIns="0" lIns="0" bIns="0" rIns="0">
            <a:spAutoFit/>
          </a:bodyPr>
          <a:lstStyle/>
          <a:p>
            <a:pPr algn="ctr">
              <a:lnSpc>
                <a:spcPts val="2519"/>
              </a:lnSpc>
              <a:spcBef>
                <a:spcPct val="0"/>
              </a:spcBef>
            </a:pPr>
            <a:r>
              <a:rPr lang="en-US" sz="1799">
                <a:solidFill>
                  <a:srgbClr val="5EDB12"/>
                </a:solidFill>
                <a:latin typeface="Open Sans"/>
              </a:rPr>
              <a:t>Première femme française pilote d’essai d’hélicoptères, lieutenant-colonel de l’Armée de l’air et de l’espace, à 40 ans, Sophie Adenot est la deuxième femme française astronaute, 20 ans après Claudie Haigneré. </a:t>
            </a:r>
          </a:p>
        </p:txBody>
      </p:sp>
      <p:sp>
        <p:nvSpPr>
          <p:cNvPr name="TextBox 22" id="22"/>
          <p:cNvSpPr txBox="true"/>
          <p:nvPr/>
        </p:nvSpPr>
        <p:spPr>
          <a:xfrm rot="0">
            <a:off x="14013006" y="4441522"/>
            <a:ext cx="3591574" cy="372745"/>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Open Sans Bold"/>
              </a:rPr>
              <a:t>Sophie Adenot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90682" y="413219"/>
            <a:ext cx="3161921" cy="3161909"/>
            <a:chOff x="0" y="0"/>
            <a:chExt cx="6350025" cy="6350000"/>
          </a:xfrm>
        </p:grpSpPr>
        <p:sp>
          <p:nvSpPr>
            <p:cNvPr name="Freeform 3" id="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0" t="-3991" r="0" b="-3991"/>
              </a:stretch>
            </a:blipFill>
          </p:spPr>
        </p:sp>
      </p:grpSp>
      <p:grpSp>
        <p:nvGrpSpPr>
          <p:cNvPr name="Group 4" id="4"/>
          <p:cNvGrpSpPr>
            <a:grpSpLocks noChangeAspect="true"/>
          </p:cNvGrpSpPr>
          <p:nvPr/>
        </p:nvGrpSpPr>
        <p:grpSpPr>
          <a:xfrm rot="0">
            <a:off x="13735396" y="5369261"/>
            <a:ext cx="3161921" cy="3161909"/>
            <a:chOff x="0" y="0"/>
            <a:chExt cx="6350025" cy="6350000"/>
          </a:xfrm>
        </p:grpSpPr>
        <p:sp>
          <p:nvSpPr>
            <p:cNvPr name="Freeform 5" id="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0" t="-1222" r="0" b="-1222"/>
              </a:stretch>
            </a:blipFill>
          </p:spPr>
        </p:sp>
      </p:grpSp>
      <p:grpSp>
        <p:nvGrpSpPr>
          <p:cNvPr name="Group 6" id="6"/>
          <p:cNvGrpSpPr>
            <a:grpSpLocks noChangeAspect="true"/>
          </p:cNvGrpSpPr>
          <p:nvPr/>
        </p:nvGrpSpPr>
        <p:grpSpPr>
          <a:xfrm rot="0">
            <a:off x="13735396" y="413219"/>
            <a:ext cx="3161921" cy="3161909"/>
            <a:chOff x="0" y="0"/>
            <a:chExt cx="6350025" cy="6350000"/>
          </a:xfrm>
        </p:grpSpPr>
        <p:sp>
          <p:nvSpPr>
            <p:cNvPr name="Freeform 7" id="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233" t="0" r="-4233" b="0"/>
              </a:stretch>
            </a:blipFill>
          </p:spPr>
        </p:sp>
      </p:grpSp>
      <p:grpSp>
        <p:nvGrpSpPr>
          <p:cNvPr name="Group 8" id="8"/>
          <p:cNvGrpSpPr>
            <a:grpSpLocks noChangeAspect="true"/>
          </p:cNvGrpSpPr>
          <p:nvPr/>
        </p:nvGrpSpPr>
        <p:grpSpPr>
          <a:xfrm rot="0">
            <a:off x="9804188" y="5369261"/>
            <a:ext cx="3161921" cy="3161909"/>
            <a:chOff x="0" y="0"/>
            <a:chExt cx="6350025" cy="6350000"/>
          </a:xfrm>
        </p:grpSpPr>
        <p:sp>
          <p:nvSpPr>
            <p:cNvPr name="Freeform 9" id="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14923" t="0" r="-31657" b="0"/>
              </a:stretch>
            </a:blipFill>
          </p:spPr>
        </p:sp>
      </p:grpSp>
      <p:grpSp>
        <p:nvGrpSpPr>
          <p:cNvPr name="Group 10" id="10"/>
          <p:cNvGrpSpPr>
            <a:grpSpLocks noChangeAspect="true"/>
          </p:cNvGrpSpPr>
          <p:nvPr/>
        </p:nvGrpSpPr>
        <p:grpSpPr>
          <a:xfrm rot="0">
            <a:off x="5589646" y="413219"/>
            <a:ext cx="3161921" cy="3161909"/>
            <a:chOff x="0" y="0"/>
            <a:chExt cx="6350025" cy="6350000"/>
          </a:xfrm>
        </p:grpSpPr>
        <p:sp>
          <p:nvSpPr>
            <p:cNvPr name="Freeform 11" id="1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6"/>
              <a:stretch>
                <a:fillRect l="-9009" t="0" r="-29451" b="0"/>
              </a:stretch>
            </a:blipFill>
          </p:spPr>
        </p:sp>
      </p:grpSp>
      <p:grpSp>
        <p:nvGrpSpPr>
          <p:cNvPr name="Group 12" id="12"/>
          <p:cNvGrpSpPr>
            <a:grpSpLocks noChangeAspect="true"/>
          </p:cNvGrpSpPr>
          <p:nvPr/>
        </p:nvGrpSpPr>
        <p:grpSpPr>
          <a:xfrm rot="0">
            <a:off x="9770742" y="413219"/>
            <a:ext cx="3161921" cy="3161909"/>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7"/>
              <a:stretch>
                <a:fillRect l="-36983" t="0" r="-53925" b="0"/>
              </a:stretch>
            </a:blipFill>
          </p:spPr>
        </p:sp>
      </p:grpSp>
      <p:grpSp>
        <p:nvGrpSpPr>
          <p:cNvPr name="Group 14" id="14"/>
          <p:cNvGrpSpPr>
            <a:grpSpLocks noChangeAspect="true"/>
          </p:cNvGrpSpPr>
          <p:nvPr/>
        </p:nvGrpSpPr>
        <p:grpSpPr>
          <a:xfrm rot="0">
            <a:off x="5603873" y="5369261"/>
            <a:ext cx="3161921" cy="3161909"/>
            <a:chOff x="0" y="0"/>
            <a:chExt cx="6350025" cy="6350000"/>
          </a:xfrm>
        </p:grpSpPr>
        <p:sp>
          <p:nvSpPr>
            <p:cNvPr name="Freeform 15" id="1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8"/>
              <a:stretch>
                <a:fillRect l="-13507" t="0" r="-13507" b="0"/>
              </a:stretch>
            </a:blipFill>
          </p:spPr>
        </p:sp>
      </p:grpSp>
      <p:grpSp>
        <p:nvGrpSpPr>
          <p:cNvPr name="Group 16" id="16"/>
          <p:cNvGrpSpPr>
            <a:grpSpLocks noChangeAspect="true"/>
          </p:cNvGrpSpPr>
          <p:nvPr/>
        </p:nvGrpSpPr>
        <p:grpSpPr>
          <a:xfrm rot="0">
            <a:off x="1390682" y="5369261"/>
            <a:ext cx="3161921" cy="3161909"/>
            <a:chOff x="0" y="0"/>
            <a:chExt cx="6350025" cy="6350000"/>
          </a:xfrm>
        </p:grpSpPr>
        <p:sp>
          <p:nvSpPr>
            <p:cNvPr name="Freeform 17" id="1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9"/>
              <a:stretch>
                <a:fillRect l="0" t="0" r="0" b="0"/>
              </a:stretch>
            </a:blipFill>
          </p:spPr>
        </p:sp>
      </p:grpSp>
      <p:sp>
        <p:nvSpPr>
          <p:cNvPr name="TextBox 18" id="18"/>
          <p:cNvSpPr txBox="true"/>
          <p:nvPr/>
        </p:nvSpPr>
        <p:spPr>
          <a:xfrm rot="0">
            <a:off x="9797750" y="3677290"/>
            <a:ext cx="3134913" cy="1489922"/>
          </a:xfrm>
          <a:prstGeom prst="rect">
            <a:avLst/>
          </a:prstGeom>
        </p:spPr>
        <p:txBody>
          <a:bodyPr anchor="t" rtlCol="false" tIns="0" lIns="0" bIns="0" rIns="0">
            <a:spAutoFit/>
          </a:bodyPr>
          <a:lstStyle/>
          <a:p>
            <a:pPr algn="just">
              <a:lnSpc>
                <a:spcPts val="1015"/>
              </a:lnSpc>
            </a:pPr>
            <a:r>
              <a:rPr lang="en-US" sz="1015" spc="71">
                <a:solidFill>
                  <a:srgbClr val="E9006A"/>
                </a:solidFill>
                <a:latin typeface="Open Sauce Bold"/>
              </a:rPr>
              <a:t>ADA LOVELACE </a:t>
            </a:r>
          </a:p>
          <a:p>
            <a:pPr>
              <a:lnSpc>
                <a:spcPts val="1208"/>
              </a:lnSpc>
            </a:pPr>
            <a:r>
              <a:rPr lang="en-US" sz="1015" spc="88">
                <a:solidFill>
                  <a:srgbClr val="545454"/>
                </a:solidFill>
                <a:latin typeface="Open Sauce Light"/>
              </a:rPr>
              <a:t>PIONNIÈRE DE L'INFORMATIQUE. EN TRAVAILLANT SUR LA MACHINE ANALYTIQUE DU MATHÉMATICIEN CHARLES BABBAGE, ELLE EN VINT À ÉCRIRE CE QUI EST PROBABLEMENT LE PREMIER PROGRAMME INFORMATIQUE. C’EST AINSI EN SON HONNEUR QUE FÛT BAPTISÉ LE LANGAGE DE PROGRAMMATION ADA AU DÉBUT DES ANNÉES 1980.</a:t>
            </a:r>
          </a:p>
          <a:p>
            <a:pPr>
              <a:lnSpc>
                <a:spcPts val="1208"/>
              </a:lnSpc>
            </a:pPr>
          </a:p>
        </p:txBody>
      </p:sp>
      <p:sp>
        <p:nvSpPr>
          <p:cNvPr name="TextBox 19" id="19"/>
          <p:cNvSpPr txBox="true"/>
          <p:nvPr/>
        </p:nvSpPr>
        <p:spPr>
          <a:xfrm rot="0">
            <a:off x="13735396" y="8678908"/>
            <a:ext cx="3161921" cy="915690"/>
          </a:xfrm>
          <a:prstGeom prst="rect">
            <a:avLst/>
          </a:prstGeom>
        </p:spPr>
        <p:txBody>
          <a:bodyPr anchor="t" rtlCol="false" tIns="0" lIns="0" bIns="0" rIns="0">
            <a:spAutoFit/>
          </a:bodyPr>
          <a:lstStyle/>
          <a:p>
            <a:pPr algn="just" marL="0" indent="0" lvl="0">
              <a:lnSpc>
                <a:spcPts val="1208"/>
              </a:lnSpc>
              <a:spcBef>
                <a:spcPct val="0"/>
              </a:spcBef>
            </a:pPr>
            <a:r>
              <a:rPr lang="en-US" sz="1015" spc="88" strike="noStrike" u="none">
                <a:solidFill>
                  <a:srgbClr val="E9006A"/>
                </a:solidFill>
                <a:latin typeface="Open Sauce Bold"/>
              </a:rPr>
              <a:t>MARIE CURIE (1867 - 1934 ) </a:t>
            </a:r>
          </a:p>
          <a:p>
            <a:pPr algn="just" marL="0" indent="0" lvl="0">
              <a:lnSpc>
                <a:spcPts val="1208"/>
              </a:lnSpc>
              <a:spcBef>
                <a:spcPct val="0"/>
              </a:spcBef>
            </a:pPr>
            <a:r>
              <a:rPr lang="en-US" sz="1015" spc="88" strike="noStrike" u="none">
                <a:solidFill>
                  <a:srgbClr val="545454"/>
                </a:solidFill>
                <a:latin typeface="Open Sauce"/>
              </a:rPr>
              <a:t>Physicienne et chimiste, célèbre pour ses travaux sur la radioactivité. </a:t>
            </a:r>
          </a:p>
          <a:p>
            <a:pPr algn="just" marL="0" indent="0" lvl="0">
              <a:lnSpc>
                <a:spcPts val="1208"/>
              </a:lnSpc>
              <a:spcBef>
                <a:spcPct val="0"/>
              </a:spcBef>
            </a:pPr>
            <a:r>
              <a:rPr lang="en-US" sz="1015" spc="88" strike="noStrike" u="none">
                <a:solidFill>
                  <a:srgbClr val="545454"/>
                </a:solidFill>
                <a:latin typeface="Open Sauce"/>
              </a:rPr>
              <a:t>Elle décroche en 1903, avec son mari, le prix Nobel de physique. En 1911, elle décroche le prix Nobel de chimie</a:t>
            </a:r>
          </a:p>
        </p:txBody>
      </p:sp>
      <p:sp>
        <p:nvSpPr>
          <p:cNvPr name="TextBox 20" id="20"/>
          <p:cNvSpPr txBox="true"/>
          <p:nvPr/>
        </p:nvSpPr>
        <p:spPr>
          <a:xfrm rot="0">
            <a:off x="5597435" y="3658240"/>
            <a:ext cx="3154132" cy="915690"/>
          </a:xfrm>
          <a:prstGeom prst="rect">
            <a:avLst/>
          </a:prstGeom>
        </p:spPr>
        <p:txBody>
          <a:bodyPr anchor="t" rtlCol="false" tIns="0" lIns="0" bIns="0" rIns="0">
            <a:spAutoFit/>
          </a:bodyPr>
          <a:lstStyle/>
          <a:p>
            <a:pPr algn="just" marL="0" indent="0" lvl="0">
              <a:lnSpc>
                <a:spcPts val="1208"/>
              </a:lnSpc>
              <a:spcBef>
                <a:spcPct val="0"/>
              </a:spcBef>
            </a:pPr>
            <a:r>
              <a:rPr lang="en-US" sz="1015" spc="88" strike="noStrike" u="none">
                <a:solidFill>
                  <a:srgbClr val="E9006A"/>
                </a:solidFill>
                <a:latin typeface="Open Sauce Bold"/>
              </a:rPr>
              <a:t>ELSIE MACGILL</a:t>
            </a:r>
          </a:p>
          <a:p>
            <a:pPr algn="just" marL="0" indent="0" lvl="0">
              <a:lnSpc>
                <a:spcPts val="1208"/>
              </a:lnSpc>
              <a:spcBef>
                <a:spcPct val="0"/>
              </a:spcBef>
            </a:pPr>
            <a:r>
              <a:rPr lang="en-US" sz="1015" spc="88" strike="noStrike" u="none">
                <a:solidFill>
                  <a:srgbClr val="545454"/>
                </a:solidFill>
                <a:latin typeface="Open Sauce Light"/>
              </a:rPr>
              <a:t>Première femme au monde à obtenir un poste d’ingénieur en chef en aéronautique. Elle fût également la première femme nord-américaine à obtenir un diplôme en génie électrique et génie aéronautique en 1929.</a:t>
            </a:r>
          </a:p>
        </p:txBody>
      </p:sp>
      <p:sp>
        <p:nvSpPr>
          <p:cNvPr name="TextBox 21" id="21"/>
          <p:cNvSpPr txBox="true"/>
          <p:nvPr/>
        </p:nvSpPr>
        <p:spPr>
          <a:xfrm rot="0">
            <a:off x="13728958" y="3658240"/>
            <a:ext cx="3168359" cy="1372890"/>
          </a:xfrm>
          <a:prstGeom prst="rect">
            <a:avLst/>
          </a:prstGeom>
        </p:spPr>
        <p:txBody>
          <a:bodyPr anchor="t" rtlCol="false" tIns="0" lIns="0" bIns="0" rIns="0">
            <a:spAutoFit/>
          </a:bodyPr>
          <a:lstStyle/>
          <a:p>
            <a:pPr algn="just" marL="0" indent="0" lvl="0">
              <a:lnSpc>
                <a:spcPts val="1208"/>
              </a:lnSpc>
              <a:spcBef>
                <a:spcPct val="0"/>
              </a:spcBef>
            </a:pPr>
            <a:r>
              <a:rPr lang="en-US" sz="1015" spc="88" strike="noStrike" u="none">
                <a:solidFill>
                  <a:srgbClr val="E9006A"/>
                </a:solidFill>
                <a:latin typeface="Open Sauce Bold"/>
              </a:rPr>
              <a:t>CÉCILE DUMONT DAYOT</a:t>
            </a:r>
          </a:p>
          <a:p>
            <a:pPr algn="just" marL="0" indent="0" lvl="0">
              <a:lnSpc>
                <a:spcPts val="1208"/>
              </a:lnSpc>
              <a:spcBef>
                <a:spcPct val="0"/>
              </a:spcBef>
            </a:pPr>
            <a:r>
              <a:rPr lang="en-US" sz="1015" spc="88" strike="noStrike" u="none">
                <a:solidFill>
                  <a:srgbClr val="545454"/>
                </a:solidFill>
                <a:latin typeface="Open Sauce Light"/>
              </a:rPr>
              <a:t>P</a:t>
            </a:r>
            <a:r>
              <a:rPr lang="en-US" sz="1015" spc="88" strike="noStrike" u="none">
                <a:solidFill>
                  <a:srgbClr val="545454"/>
                </a:solidFill>
                <a:latin typeface="Open Sauce Light"/>
              </a:rPr>
              <a:t>remière femme aux commandes d'une base de la Marine nationale le 24 juin 2021.</a:t>
            </a:r>
          </a:p>
          <a:p>
            <a:pPr algn="just" marL="0" indent="0" lvl="0">
              <a:lnSpc>
                <a:spcPts val="1208"/>
              </a:lnSpc>
              <a:spcBef>
                <a:spcPct val="0"/>
              </a:spcBef>
            </a:pPr>
            <a:r>
              <a:rPr lang="en-US" sz="1015" spc="88" strike="noStrike" u="none">
                <a:solidFill>
                  <a:srgbClr val="545454"/>
                </a:solidFill>
                <a:latin typeface="Open Sauce Light"/>
              </a:rPr>
              <a:t>Elle a fait des études à l’École navale,  trois ans après l’ouverture aux premières femmes. Pendant 12 ans, elle a été pilote d’hélicoptère.</a:t>
            </a:r>
          </a:p>
          <a:p>
            <a:pPr algn="just" marL="0" indent="0" lvl="0">
              <a:lnSpc>
                <a:spcPts val="1208"/>
              </a:lnSpc>
              <a:spcBef>
                <a:spcPct val="0"/>
              </a:spcBef>
            </a:pPr>
          </a:p>
          <a:p>
            <a:pPr algn="just" marL="0" indent="0" lvl="0">
              <a:lnSpc>
                <a:spcPts val="1208"/>
              </a:lnSpc>
              <a:spcBef>
                <a:spcPct val="0"/>
              </a:spcBef>
            </a:pPr>
          </a:p>
        </p:txBody>
      </p:sp>
      <p:sp>
        <p:nvSpPr>
          <p:cNvPr name="TextBox 22" id="22"/>
          <p:cNvSpPr txBox="true"/>
          <p:nvPr/>
        </p:nvSpPr>
        <p:spPr>
          <a:xfrm rot="0">
            <a:off x="5603873" y="8678908"/>
            <a:ext cx="3147694" cy="1220490"/>
          </a:xfrm>
          <a:prstGeom prst="rect">
            <a:avLst/>
          </a:prstGeom>
        </p:spPr>
        <p:txBody>
          <a:bodyPr anchor="t" rtlCol="false" tIns="0" lIns="0" bIns="0" rIns="0">
            <a:spAutoFit/>
          </a:bodyPr>
          <a:lstStyle/>
          <a:p>
            <a:pPr algn="just">
              <a:lnSpc>
                <a:spcPts val="1208"/>
              </a:lnSpc>
            </a:pPr>
            <a:r>
              <a:rPr lang="en-US" sz="1015" spc="88">
                <a:solidFill>
                  <a:srgbClr val="E9006A"/>
                </a:solidFill>
                <a:latin typeface="Open Sauce Bold"/>
              </a:rPr>
              <a:t>SOLVEIG KREY</a:t>
            </a:r>
          </a:p>
          <a:p>
            <a:pPr algn="just">
              <a:lnSpc>
                <a:spcPts val="1208"/>
              </a:lnSpc>
            </a:pPr>
            <a:r>
              <a:rPr lang="en-US" sz="1015" spc="88">
                <a:solidFill>
                  <a:srgbClr val="545454"/>
                </a:solidFill>
                <a:latin typeface="Open Sauce"/>
              </a:rPr>
              <a:t>première femme au monde à commander un sous-marin. </a:t>
            </a:r>
          </a:p>
          <a:p>
            <a:pPr algn="just" marL="0" indent="0" lvl="0">
              <a:lnSpc>
                <a:spcPts val="1208"/>
              </a:lnSpc>
              <a:spcBef>
                <a:spcPct val="0"/>
              </a:spcBef>
            </a:pPr>
            <a:r>
              <a:rPr lang="en-US" sz="1015" spc="88">
                <a:solidFill>
                  <a:srgbClr val="545454"/>
                </a:solidFill>
                <a:latin typeface="Open Sauce"/>
              </a:rPr>
              <a:t>En 1995, elle prend le commandement de « KNM Kobben », sous-marin de la marine norvégienne, une première mondiale pour une femme. Au total, elle cumule 9 années passées à bord de sous-marins.</a:t>
            </a:r>
          </a:p>
        </p:txBody>
      </p:sp>
      <p:sp>
        <p:nvSpPr>
          <p:cNvPr name="TextBox 23" id="23"/>
          <p:cNvSpPr txBox="true"/>
          <p:nvPr/>
        </p:nvSpPr>
        <p:spPr>
          <a:xfrm rot="0">
            <a:off x="1399376" y="3658240"/>
            <a:ext cx="3143040" cy="1677690"/>
          </a:xfrm>
          <a:prstGeom prst="rect">
            <a:avLst/>
          </a:prstGeom>
        </p:spPr>
        <p:txBody>
          <a:bodyPr anchor="t" rtlCol="false" tIns="0" lIns="0" bIns="0" rIns="0">
            <a:spAutoFit/>
          </a:bodyPr>
          <a:lstStyle/>
          <a:p>
            <a:pPr algn="just">
              <a:lnSpc>
                <a:spcPts val="1208"/>
              </a:lnSpc>
            </a:pPr>
            <a:r>
              <a:rPr lang="en-US" sz="1015" spc="88">
                <a:solidFill>
                  <a:srgbClr val="E9006A"/>
                </a:solidFill>
                <a:latin typeface="Open Sauce Bold"/>
              </a:rPr>
              <a:t>SOPHIE ADENOT</a:t>
            </a:r>
          </a:p>
          <a:p>
            <a:pPr algn="just" marL="0" indent="0" lvl="0">
              <a:lnSpc>
                <a:spcPts val="1208"/>
              </a:lnSpc>
              <a:spcBef>
                <a:spcPct val="0"/>
              </a:spcBef>
            </a:pPr>
            <a:r>
              <a:rPr lang="en-US" sz="1015" spc="88">
                <a:solidFill>
                  <a:srgbClr val="545454"/>
                </a:solidFill>
                <a:latin typeface="Open Sauce"/>
              </a:rPr>
              <a:t>Première femme française pilote d’essai d’hélicoptères, lieutenant-colonel de l’Armée de l’air et de l’espace, à 40 ans, Sophie Adenot est la deuxième femme française astronaute, 20 ans après Claudie Haigneré. Elle fait partie des cinq nouveaux spationautes européens retenus en 2022, après une sélection drastique parmi plus de 22 000 postulants auprès de l’Agence spatiale européenne (ESA). </a:t>
            </a:r>
          </a:p>
        </p:txBody>
      </p:sp>
      <p:sp>
        <p:nvSpPr>
          <p:cNvPr name="TextBox 24" id="24"/>
          <p:cNvSpPr txBox="true"/>
          <p:nvPr/>
        </p:nvSpPr>
        <p:spPr>
          <a:xfrm rot="0">
            <a:off x="9804188" y="8678908"/>
            <a:ext cx="3161921" cy="1068090"/>
          </a:xfrm>
          <a:prstGeom prst="rect">
            <a:avLst/>
          </a:prstGeom>
        </p:spPr>
        <p:txBody>
          <a:bodyPr anchor="t" rtlCol="false" tIns="0" lIns="0" bIns="0" rIns="0">
            <a:spAutoFit/>
          </a:bodyPr>
          <a:lstStyle/>
          <a:p>
            <a:pPr algn="just">
              <a:lnSpc>
                <a:spcPts val="1208"/>
              </a:lnSpc>
            </a:pPr>
            <a:r>
              <a:rPr lang="en-US" sz="1015" spc="88">
                <a:solidFill>
                  <a:srgbClr val="E9006A"/>
                </a:solidFill>
                <a:latin typeface="Open Sauce Bold"/>
              </a:rPr>
              <a:t>MICHÈLE MOUTON</a:t>
            </a:r>
          </a:p>
          <a:p>
            <a:pPr algn="l" marL="0" indent="0" lvl="0">
              <a:lnSpc>
                <a:spcPts val="1208"/>
              </a:lnSpc>
              <a:spcBef>
                <a:spcPct val="0"/>
              </a:spcBef>
            </a:pPr>
            <a:r>
              <a:rPr lang="en-US" sz="1015" spc="88">
                <a:solidFill>
                  <a:srgbClr val="545454"/>
                </a:solidFill>
                <a:latin typeface="Open Sauce"/>
              </a:rPr>
              <a:t>Vice-championne du monde de rallye en 1982, elle est tout simplement la première pilote de course femme professionnelle de l’histoire. Depuis 2011, elle est Manager général du championnat du monde des rallyes.</a:t>
            </a:r>
          </a:p>
        </p:txBody>
      </p:sp>
      <p:sp>
        <p:nvSpPr>
          <p:cNvPr name="TextBox 25" id="25"/>
          <p:cNvSpPr txBox="true"/>
          <p:nvPr/>
        </p:nvSpPr>
        <p:spPr>
          <a:xfrm rot="0">
            <a:off x="1399376" y="8683570"/>
            <a:ext cx="3153227" cy="1220490"/>
          </a:xfrm>
          <a:prstGeom prst="rect">
            <a:avLst/>
          </a:prstGeom>
        </p:spPr>
        <p:txBody>
          <a:bodyPr anchor="t" rtlCol="false" tIns="0" lIns="0" bIns="0" rIns="0">
            <a:spAutoFit/>
          </a:bodyPr>
          <a:lstStyle/>
          <a:p>
            <a:pPr algn="just">
              <a:lnSpc>
                <a:spcPts val="1208"/>
              </a:lnSpc>
            </a:pPr>
            <a:r>
              <a:rPr lang="en-US" sz="1015" spc="88">
                <a:solidFill>
                  <a:srgbClr val="E9006A"/>
                </a:solidFill>
                <a:latin typeface="Open Sauce Bold"/>
              </a:rPr>
              <a:t>PHILIPPINE DOLBEAU</a:t>
            </a:r>
          </a:p>
          <a:p>
            <a:pPr algn="just" marL="0" indent="0" lvl="0">
              <a:lnSpc>
                <a:spcPts val="1208"/>
              </a:lnSpc>
              <a:spcBef>
                <a:spcPct val="0"/>
              </a:spcBef>
            </a:pPr>
            <a:r>
              <a:rPr lang="en-US" sz="1015" spc="88">
                <a:solidFill>
                  <a:srgbClr val="545454"/>
                </a:solidFill>
                <a:latin typeface="Open Sauce"/>
              </a:rPr>
              <a:t>E</a:t>
            </a:r>
            <a:r>
              <a:rPr lang="en-US" sz="1015" spc="88">
                <a:solidFill>
                  <a:srgbClr val="545454"/>
                </a:solidFill>
                <a:latin typeface="Open Sauce"/>
              </a:rPr>
              <a:t>ntrepreneure dans la Tech à seulement 15 ans, elle crée le concept Newschool, une solution numérique pour faire l'appel en classe  . Les attentats de Paris en 2015 feront pivoter sa jeune entreprise pour contribuer au renforcement de la sécurité des enfants dans les écoles. </a:t>
            </a:r>
          </a:p>
        </p:txBody>
      </p:sp>
      <p:sp>
        <p:nvSpPr>
          <p:cNvPr name="Freeform 26" id="26"/>
          <p:cNvSpPr/>
          <p:nvPr/>
        </p:nvSpPr>
        <p:spPr>
          <a:xfrm flipH="false" flipV="false" rot="0">
            <a:off x="16248213" y="9704911"/>
            <a:ext cx="1746482" cy="397810"/>
          </a:xfrm>
          <a:custGeom>
            <a:avLst/>
            <a:gdLst/>
            <a:ahLst/>
            <a:cxnLst/>
            <a:rect r="r" b="b" t="t" l="l"/>
            <a:pathLst>
              <a:path h="397810" w="1746482">
                <a:moveTo>
                  <a:pt x="0" y="0"/>
                </a:moveTo>
                <a:lnTo>
                  <a:pt x="1746482" y="0"/>
                </a:lnTo>
                <a:lnTo>
                  <a:pt x="1746482" y="397810"/>
                </a:lnTo>
                <a:lnTo>
                  <a:pt x="0" y="397810"/>
                </a:lnTo>
                <a:lnTo>
                  <a:pt x="0" y="0"/>
                </a:lnTo>
                <a:close/>
              </a:path>
            </a:pathLst>
          </a:custGeom>
          <a:blipFill>
            <a:blip r:embed="rId10"/>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0" y="0"/>
                  </a:moveTo>
                  <a:lnTo>
                    <a:pt x="0" y="6350000"/>
                  </a:lnTo>
                  <a:cubicBezTo>
                    <a:pt x="3506470" y="6350000"/>
                    <a:pt x="6350000" y="3506470"/>
                    <a:pt x="6350000" y="0"/>
                  </a:cubicBezTo>
                  <a:lnTo>
                    <a:pt x="0" y="0"/>
                  </a:lnTo>
                  <a:close/>
                </a:path>
              </a:pathLst>
            </a:custGeom>
            <a:blipFill>
              <a:blip r:embed="rId2"/>
              <a:stretch>
                <a:fillRect l="-64209" t="0" r="-13567" b="0"/>
              </a:stretch>
            </a:blipFill>
          </p:spPr>
        </p:sp>
      </p:grpSp>
      <p:sp>
        <p:nvSpPr>
          <p:cNvPr name="TextBox 4" id="4"/>
          <p:cNvSpPr txBox="true"/>
          <p:nvPr/>
        </p:nvSpPr>
        <p:spPr>
          <a:xfrm rot="0">
            <a:off x="11215767" y="2868546"/>
            <a:ext cx="5588724" cy="1730375"/>
          </a:xfrm>
          <a:prstGeom prst="rect">
            <a:avLst/>
          </a:prstGeom>
        </p:spPr>
        <p:txBody>
          <a:bodyPr anchor="t" rtlCol="false" tIns="0" lIns="0" bIns="0" rIns="0">
            <a:spAutoFit/>
          </a:bodyPr>
          <a:lstStyle/>
          <a:p>
            <a:pPr algn="ctr">
              <a:lnSpc>
                <a:spcPts val="6999"/>
              </a:lnSpc>
              <a:spcBef>
                <a:spcPct val="0"/>
              </a:spcBef>
            </a:pPr>
            <a:r>
              <a:rPr lang="en-US" sz="4999">
                <a:solidFill>
                  <a:srgbClr val="FFFFFF"/>
                </a:solidFill>
                <a:latin typeface="Montserrat Ultra-Bold"/>
              </a:rPr>
              <a:t>LA PAROLE EST À VOUS ! </a:t>
            </a:r>
          </a:p>
        </p:txBody>
      </p:sp>
      <p:sp>
        <p:nvSpPr>
          <p:cNvPr name="TextBox 5" id="5"/>
          <p:cNvSpPr txBox="true"/>
          <p:nvPr/>
        </p:nvSpPr>
        <p:spPr>
          <a:xfrm rot="0">
            <a:off x="11706133" y="2264385"/>
            <a:ext cx="4607992"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Freeform 6" id="6"/>
          <p:cNvSpPr/>
          <p:nvPr/>
        </p:nvSpPr>
        <p:spPr>
          <a:xfrm flipH="false" flipV="false" rot="0">
            <a:off x="6888225" y="7036868"/>
            <a:ext cx="836806" cy="826156"/>
          </a:xfrm>
          <a:custGeom>
            <a:avLst/>
            <a:gdLst/>
            <a:ahLst/>
            <a:cxnLst/>
            <a:rect r="r" b="b" t="t" l="l"/>
            <a:pathLst>
              <a:path h="826156" w="836806">
                <a:moveTo>
                  <a:pt x="0" y="0"/>
                </a:moveTo>
                <a:lnTo>
                  <a:pt x="836807" y="0"/>
                </a:lnTo>
                <a:lnTo>
                  <a:pt x="836807" y="826156"/>
                </a:lnTo>
                <a:lnTo>
                  <a:pt x="0" y="8261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10800000">
            <a:off x="8833349" y="4288270"/>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3990484" y="8681792"/>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TextBox 11" id="11"/>
          <p:cNvSpPr txBox="true"/>
          <p:nvPr/>
        </p:nvSpPr>
        <p:spPr>
          <a:xfrm rot="0">
            <a:off x="8833349" y="6065592"/>
            <a:ext cx="8425951" cy="1730375"/>
          </a:xfrm>
          <a:prstGeom prst="rect">
            <a:avLst/>
          </a:prstGeom>
        </p:spPr>
        <p:txBody>
          <a:bodyPr anchor="t" rtlCol="false" tIns="0" lIns="0" bIns="0" rIns="0">
            <a:spAutoFit/>
          </a:bodyPr>
          <a:lstStyle/>
          <a:p>
            <a:pPr algn="ctr">
              <a:lnSpc>
                <a:spcPts val="6999"/>
              </a:lnSpc>
              <a:spcBef>
                <a:spcPct val="0"/>
              </a:spcBef>
            </a:pPr>
            <a:r>
              <a:rPr lang="en-US" sz="4999">
                <a:solidFill>
                  <a:srgbClr val="FFFFFF"/>
                </a:solidFill>
                <a:latin typeface="Montserrat Ultra-Bold"/>
              </a:rPr>
              <a:t>POSEZ-NOUS TOUTES VOS QUESTIONS !</a:t>
            </a:r>
          </a:p>
        </p:txBody>
      </p:sp>
      <p:sp>
        <p:nvSpPr>
          <p:cNvPr name="Freeform 12" id="12"/>
          <p:cNvSpPr/>
          <p:nvPr/>
        </p:nvSpPr>
        <p:spPr>
          <a:xfrm flipH="false" flipV="false" rot="0">
            <a:off x="15931250" y="9348542"/>
            <a:ext cx="1746482" cy="397810"/>
          </a:xfrm>
          <a:custGeom>
            <a:avLst/>
            <a:gdLst/>
            <a:ahLst/>
            <a:cxnLst/>
            <a:rect r="r" b="b" t="t" l="l"/>
            <a:pathLst>
              <a:path h="397810" w="1746482">
                <a:moveTo>
                  <a:pt x="0" y="0"/>
                </a:moveTo>
                <a:lnTo>
                  <a:pt x="1746482" y="0"/>
                </a:lnTo>
                <a:lnTo>
                  <a:pt x="1746482" y="397810"/>
                </a:lnTo>
                <a:lnTo>
                  <a:pt x="0" y="397810"/>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63" t="0" r="-24963"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197372" y="4363205"/>
            <a:ext cx="7513908" cy="2761773"/>
          </a:xfrm>
          <a:prstGeom prst="rect">
            <a:avLst/>
          </a:prstGeom>
        </p:spPr>
        <p:txBody>
          <a:bodyPr anchor="t" rtlCol="false" tIns="0" lIns="0" bIns="0" rIns="0">
            <a:spAutoFit/>
          </a:bodyPr>
          <a:lstStyle/>
          <a:p>
            <a:pPr>
              <a:lnSpc>
                <a:spcPts val="7376"/>
              </a:lnSpc>
            </a:pPr>
            <a:r>
              <a:rPr lang="en-US" sz="5268">
                <a:solidFill>
                  <a:srgbClr val="FFFFFF"/>
                </a:solidFill>
                <a:latin typeface="Montserrat Ultra-Bold"/>
              </a:rPr>
              <a:t>L’INDUSTRIE D’AUJOURD’HUI </a:t>
            </a:r>
          </a:p>
          <a:p>
            <a:pPr>
              <a:lnSpc>
                <a:spcPts val="7376"/>
              </a:lnSpc>
              <a:spcBef>
                <a:spcPct val="0"/>
              </a:spcBef>
            </a:pPr>
            <a:r>
              <a:rPr lang="en-US" sz="5268">
                <a:solidFill>
                  <a:srgbClr val="FFFFFF"/>
                </a:solidFill>
                <a:latin typeface="Montserrat Ultra-Bold"/>
              </a:rPr>
              <a:t>ET DE DEMAIN</a:t>
            </a:r>
          </a:p>
        </p:txBody>
      </p:sp>
      <p:sp>
        <p:nvSpPr>
          <p:cNvPr name="TextBox 6" id="6"/>
          <p:cNvSpPr txBox="true"/>
          <p:nvPr/>
        </p:nvSpPr>
        <p:spPr>
          <a:xfrm rot="0">
            <a:off x="1197372" y="7360661"/>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7" id="7"/>
          <p:cNvGrpSpPr/>
          <p:nvPr/>
        </p:nvGrpSpPr>
        <p:grpSpPr>
          <a:xfrm rot="-10800000">
            <a:off x="16169829" y="7560552"/>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8567492" y="1262781"/>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1" id="11"/>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0" y="2350480"/>
            <a:ext cx="6381682" cy="5847979"/>
            <a:chOff x="0" y="0"/>
            <a:chExt cx="8508910" cy="7797306"/>
          </a:xfrm>
        </p:grpSpPr>
        <p:pic>
          <p:nvPicPr>
            <p:cNvPr name="Picture 3" id="3"/>
            <p:cNvPicPr>
              <a:picLocks noChangeAspect="true"/>
            </p:cNvPicPr>
            <p:nvPr/>
          </p:nvPicPr>
          <p:blipFill>
            <a:blip r:embed="rId2"/>
            <a:srcRect l="14725" t="0" r="14725" b="0"/>
            <a:stretch>
              <a:fillRect/>
            </a:stretch>
          </p:blipFill>
          <p:spPr>
            <a:xfrm flipH="false" flipV="false">
              <a:off x="0" y="0"/>
              <a:ext cx="8508910" cy="7797306"/>
            </a:xfrm>
            <a:prstGeom prst="rect">
              <a:avLst/>
            </a:prstGeom>
          </p:spPr>
        </p:pic>
      </p:grpSp>
      <p:sp>
        <p:nvSpPr>
          <p:cNvPr name="TextBox 4" id="4"/>
          <p:cNvSpPr txBox="true"/>
          <p:nvPr/>
        </p:nvSpPr>
        <p:spPr>
          <a:xfrm rot="0">
            <a:off x="7817717" y="2263037"/>
            <a:ext cx="4876155" cy="807664"/>
          </a:xfrm>
          <a:prstGeom prst="rect">
            <a:avLst/>
          </a:prstGeom>
        </p:spPr>
        <p:txBody>
          <a:bodyPr anchor="t" rtlCol="false" tIns="0" lIns="0" bIns="0" rIns="0">
            <a:spAutoFit/>
          </a:bodyPr>
          <a:lstStyle/>
          <a:p>
            <a:pPr>
              <a:lnSpc>
                <a:spcPts val="6799"/>
              </a:lnSpc>
              <a:spcBef>
                <a:spcPct val="0"/>
              </a:spcBef>
            </a:pPr>
            <a:r>
              <a:rPr lang="en-US" sz="4856">
                <a:solidFill>
                  <a:srgbClr val="FFFFFF"/>
                </a:solidFill>
                <a:latin typeface="Montserrat Bold"/>
              </a:rPr>
              <a:t>L’INDUSTRIE</a:t>
            </a:r>
          </a:p>
        </p:txBody>
      </p:sp>
      <p:sp>
        <p:nvSpPr>
          <p:cNvPr name="TextBox 5" id="5"/>
          <p:cNvSpPr txBox="true"/>
          <p:nvPr/>
        </p:nvSpPr>
        <p:spPr>
          <a:xfrm rot="0">
            <a:off x="7817717" y="1805768"/>
            <a:ext cx="5488463" cy="277313"/>
          </a:xfrm>
          <a:prstGeom prst="rect">
            <a:avLst/>
          </a:prstGeom>
        </p:spPr>
        <p:txBody>
          <a:bodyPr anchor="t" rtlCol="false" tIns="0" lIns="0" bIns="0" rIns="0">
            <a:spAutoFit/>
          </a:bodyPr>
          <a:lstStyle/>
          <a:p>
            <a:pPr>
              <a:lnSpc>
                <a:spcPts val="2365"/>
              </a:lnSpc>
              <a:spcBef>
                <a:spcPct val="0"/>
              </a:spcBef>
            </a:pPr>
            <a:r>
              <a:rPr lang="en-US" sz="1689" spc="407">
                <a:solidFill>
                  <a:srgbClr val="5EDB12"/>
                </a:solidFill>
                <a:latin typeface="Open Sans"/>
              </a:rPr>
              <a:t>ELLES BOUGENT POUR DEMAIN</a:t>
            </a:r>
          </a:p>
        </p:txBody>
      </p:sp>
      <p:grpSp>
        <p:nvGrpSpPr>
          <p:cNvPr name="Group 6" id="6"/>
          <p:cNvGrpSpPr/>
          <p:nvPr/>
        </p:nvGrpSpPr>
        <p:grpSpPr>
          <a:xfrm rot="0">
            <a:off x="7207118" y="3653712"/>
            <a:ext cx="207911" cy="207911"/>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TextBox 8" id="8"/>
          <p:cNvSpPr txBox="true"/>
          <p:nvPr/>
        </p:nvSpPr>
        <p:spPr>
          <a:xfrm rot="0">
            <a:off x="7817717" y="3587037"/>
            <a:ext cx="8961591" cy="2389794"/>
          </a:xfrm>
          <a:prstGeom prst="rect">
            <a:avLst/>
          </a:prstGeom>
        </p:spPr>
        <p:txBody>
          <a:bodyPr anchor="t" rtlCol="false" tIns="0" lIns="0" bIns="0" rIns="0">
            <a:spAutoFit/>
          </a:bodyPr>
          <a:lstStyle/>
          <a:p>
            <a:pPr>
              <a:lnSpc>
                <a:spcPts val="3880"/>
              </a:lnSpc>
            </a:pPr>
            <a:r>
              <a:rPr lang="en-US" sz="2639">
                <a:solidFill>
                  <a:srgbClr val="FFFFFF"/>
                </a:solidFill>
                <a:latin typeface="Open Sans"/>
              </a:rPr>
              <a:t>L'industrie rassemble les activités économiques dédiées à la conception, la fabrication et la vente de biens matériels. Elle fait intervenir de nombreux acteurs pour transformer des matières premières en biens de consommation.</a:t>
            </a:r>
          </a:p>
        </p:txBody>
      </p:sp>
      <p:grpSp>
        <p:nvGrpSpPr>
          <p:cNvPr name="Group 9" id="9"/>
          <p:cNvGrpSpPr/>
          <p:nvPr/>
        </p:nvGrpSpPr>
        <p:grpSpPr>
          <a:xfrm rot="-10800000">
            <a:off x="6059769" y="2130609"/>
            <a:ext cx="643826" cy="64382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1" id="11"/>
          <p:cNvGrpSpPr/>
          <p:nvPr/>
        </p:nvGrpSpPr>
        <p:grpSpPr>
          <a:xfrm rot="-10800000">
            <a:off x="468585" y="7669890"/>
            <a:ext cx="1194815" cy="1194815"/>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3" id="13"/>
          <p:cNvSpPr/>
          <p:nvPr/>
        </p:nvSpPr>
        <p:spPr>
          <a:xfrm flipH="false" flipV="false" rot="0">
            <a:off x="15297985"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grpSp>
        <p:nvGrpSpPr>
          <p:cNvPr name="Group 14" id="14"/>
          <p:cNvGrpSpPr/>
          <p:nvPr/>
        </p:nvGrpSpPr>
        <p:grpSpPr>
          <a:xfrm rot="0">
            <a:off x="7207118" y="6540114"/>
            <a:ext cx="207911" cy="207911"/>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solidFill>
          </p:spPr>
        </p:sp>
      </p:grpSp>
      <p:sp>
        <p:nvSpPr>
          <p:cNvPr name="TextBox 16" id="16"/>
          <p:cNvSpPr txBox="true"/>
          <p:nvPr/>
        </p:nvSpPr>
        <p:spPr>
          <a:xfrm rot="0">
            <a:off x="7817717" y="6287347"/>
            <a:ext cx="8961591" cy="1424342"/>
          </a:xfrm>
          <a:prstGeom prst="rect">
            <a:avLst/>
          </a:prstGeom>
        </p:spPr>
        <p:txBody>
          <a:bodyPr anchor="t" rtlCol="false" tIns="0" lIns="0" bIns="0" rIns="0">
            <a:spAutoFit/>
          </a:bodyPr>
          <a:lstStyle/>
          <a:p>
            <a:pPr>
              <a:lnSpc>
                <a:spcPts val="3880"/>
              </a:lnSpc>
            </a:pPr>
            <a:r>
              <a:rPr lang="en-US" sz="2639">
                <a:solidFill>
                  <a:srgbClr val="FFFFFF"/>
                </a:solidFill>
                <a:latin typeface="Open Sans"/>
              </a:rPr>
              <a:t>Les secteurs : Aéronautique et spatial, automobile, textile, BTP, pharmaceutique, santé, chimique, électrique, nucléaire, agroalimentaire, télécoms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TextBox 2" id="2"/>
          <p:cNvSpPr txBox="true"/>
          <p:nvPr/>
        </p:nvSpPr>
        <p:spPr>
          <a:xfrm rot="0">
            <a:off x="1103982" y="942975"/>
            <a:ext cx="6627462" cy="1623695"/>
          </a:xfrm>
          <a:prstGeom prst="rect">
            <a:avLst/>
          </a:prstGeom>
        </p:spPr>
        <p:txBody>
          <a:bodyPr anchor="t" rtlCol="false" tIns="0" lIns="0" bIns="0" rIns="0">
            <a:spAutoFit/>
          </a:bodyPr>
          <a:lstStyle/>
          <a:p>
            <a:pPr>
              <a:lnSpc>
                <a:spcPts val="6580"/>
              </a:lnSpc>
              <a:spcBef>
                <a:spcPct val="0"/>
              </a:spcBef>
            </a:pPr>
            <a:r>
              <a:rPr lang="en-US" sz="4700">
                <a:solidFill>
                  <a:srgbClr val="FFFFFF"/>
                </a:solidFill>
                <a:latin typeface="Montserrat Ultra-Bold"/>
              </a:rPr>
              <a:t>ET L’INDUSTRIE DE DEMAIN ?</a:t>
            </a:r>
          </a:p>
        </p:txBody>
      </p:sp>
      <p:sp>
        <p:nvSpPr>
          <p:cNvPr name="TextBox 3" id="3"/>
          <p:cNvSpPr txBox="true"/>
          <p:nvPr/>
        </p:nvSpPr>
        <p:spPr>
          <a:xfrm rot="0">
            <a:off x="1213356" y="3029129"/>
            <a:ext cx="8040018" cy="1736726"/>
          </a:xfrm>
          <a:prstGeom prst="rect">
            <a:avLst/>
          </a:prstGeom>
        </p:spPr>
        <p:txBody>
          <a:bodyPr anchor="t" rtlCol="false" tIns="0" lIns="0" bIns="0" rIns="0">
            <a:spAutoFit/>
          </a:bodyPr>
          <a:lstStyle/>
          <a:p>
            <a:pPr>
              <a:lnSpc>
                <a:spcPts val="3499"/>
              </a:lnSpc>
              <a:spcBef>
                <a:spcPct val="0"/>
              </a:spcBef>
            </a:pPr>
            <a:r>
              <a:rPr lang="en-US" sz="2499">
                <a:solidFill>
                  <a:srgbClr val="FFFFFF"/>
                </a:solidFill>
                <a:latin typeface="Open Sans"/>
              </a:rPr>
              <a:t>Le monde industriel fait face à de nombreux enjeux écologiques, numériques et climatiques, les entreprises se transforment, s'adaptent, de nouveaux métiers émergent pour une industrie du futur.</a:t>
            </a:r>
            <a:r>
              <a:rPr lang="en-US" sz="2499">
                <a:solidFill>
                  <a:srgbClr val="FFFFFF"/>
                </a:solidFill>
                <a:latin typeface="Open Sans"/>
              </a:rPr>
              <a:t> </a:t>
            </a:r>
          </a:p>
        </p:txBody>
      </p:sp>
      <p:sp>
        <p:nvSpPr>
          <p:cNvPr name="TextBox 4" id="4"/>
          <p:cNvSpPr txBox="true"/>
          <p:nvPr/>
        </p:nvSpPr>
        <p:spPr>
          <a:xfrm rot="0">
            <a:off x="1213356" y="5218788"/>
            <a:ext cx="6408714" cy="448311"/>
          </a:xfrm>
          <a:prstGeom prst="rect">
            <a:avLst/>
          </a:prstGeom>
        </p:spPr>
        <p:txBody>
          <a:bodyPr anchor="t" rtlCol="false" tIns="0" lIns="0" bIns="0" rIns="0">
            <a:spAutoFit/>
          </a:bodyPr>
          <a:lstStyle/>
          <a:p>
            <a:pPr>
              <a:lnSpc>
                <a:spcPts val="3639"/>
              </a:lnSpc>
              <a:spcBef>
                <a:spcPct val="0"/>
              </a:spcBef>
            </a:pPr>
            <a:r>
              <a:rPr lang="en-US" sz="2599">
                <a:solidFill>
                  <a:srgbClr val="5EDB12"/>
                </a:solidFill>
                <a:latin typeface="Open Sans Bold"/>
              </a:rPr>
              <a:t>La loi Industrie Verte</a:t>
            </a:r>
          </a:p>
        </p:txBody>
      </p:sp>
      <p:sp>
        <p:nvSpPr>
          <p:cNvPr name="TextBox 5" id="5"/>
          <p:cNvSpPr txBox="true"/>
          <p:nvPr/>
        </p:nvSpPr>
        <p:spPr>
          <a:xfrm rot="0">
            <a:off x="1165867" y="5984727"/>
            <a:ext cx="9622217" cy="3496945"/>
          </a:xfrm>
          <a:prstGeom prst="rect">
            <a:avLst/>
          </a:prstGeom>
        </p:spPr>
        <p:txBody>
          <a:bodyPr anchor="t" rtlCol="false" tIns="0" lIns="0" bIns="0" rIns="0">
            <a:spAutoFit/>
          </a:bodyPr>
          <a:lstStyle/>
          <a:p>
            <a:pPr>
              <a:lnSpc>
                <a:spcPts val="3079"/>
              </a:lnSpc>
            </a:pPr>
            <a:r>
              <a:rPr lang="en-US" sz="2199">
                <a:solidFill>
                  <a:srgbClr val="FFFFFF"/>
                </a:solidFill>
                <a:latin typeface="Open Sans"/>
              </a:rPr>
              <a:t>La loi a été promulguée le 23 octobre 2023.</a:t>
            </a:r>
            <a:r>
              <a:rPr lang="en-US" sz="2199">
                <a:solidFill>
                  <a:srgbClr val="FFFFFF"/>
                </a:solidFill>
                <a:latin typeface="Open Sans"/>
              </a:rPr>
              <a:t> </a:t>
            </a:r>
          </a:p>
          <a:p>
            <a:pPr>
              <a:lnSpc>
                <a:spcPts val="3079"/>
              </a:lnSpc>
            </a:pPr>
          </a:p>
          <a:p>
            <a:pPr>
              <a:lnSpc>
                <a:spcPts val="3079"/>
              </a:lnSpc>
            </a:pPr>
            <a:r>
              <a:rPr lang="en-US" sz="2199">
                <a:solidFill>
                  <a:srgbClr val="FFFFFF"/>
                </a:solidFill>
                <a:latin typeface="Open Sans"/>
              </a:rPr>
              <a:t>Cette loi vise à accélérer la réindustrialisation du pays et à faire de la France le leader de l’industrie verte en Europe.</a:t>
            </a:r>
          </a:p>
          <a:p>
            <a:pPr>
              <a:lnSpc>
                <a:spcPts val="3079"/>
              </a:lnSpc>
            </a:pPr>
          </a:p>
          <a:p>
            <a:pPr>
              <a:lnSpc>
                <a:spcPts val="3079"/>
              </a:lnSpc>
            </a:pPr>
            <a:r>
              <a:rPr lang="en-US" sz="2199">
                <a:solidFill>
                  <a:srgbClr val="FFFFFF"/>
                </a:solidFill>
                <a:latin typeface="Open Sans"/>
              </a:rPr>
              <a:t>La loi industrie verte entend répondre à un double objectif :</a:t>
            </a:r>
          </a:p>
          <a:p>
            <a:pPr marL="474976" indent="-237488" lvl="1">
              <a:lnSpc>
                <a:spcPts val="3079"/>
              </a:lnSpc>
              <a:buFont typeface="Arial"/>
              <a:buChar char="•"/>
            </a:pPr>
            <a:r>
              <a:rPr lang="en-US" sz="2199">
                <a:solidFill>
                  <a:srgbClr val="FFFFFF"/>
                </a:solidFill>
                <a:latin typeface="Open Sans"/>
              </a:rPr>
              <a:t>Environnemental</a:t>
            </a:r>
          </a:p>
          <a:p>
            <a:pPr marL="474976" indent="-237488" lvl="1">
              <a:lnSpc>
                <a:spcPts val="3079"/>
              </a:lnSpc>
              <a:buFont typeface="Arial"/>
              <a:buChar char="•"/>
            </a:pPr>
            <a:r>
              <a:rPr lang="en-US" sz="2199">
                <a:solidFill>
                  <a:srgbClr val="FFFFFF"/>
                </a:solidFill>
                <a:latin typeface="Open Sans"/>
              </a:rPr>
              <a:t>Économique</a:t>
            </a:r>
          </a:p>
          <a:p>
            <a:pPr>
              <a:lnSpc>
                <a:spcPts val="3079"/>
              </a:lnSpc>
              <a:spcBef>
                <a:spcPct val="0"/>
              </a:spcBef>
            </a:pPr>
          </a:p>
        </p:txBody>
      </p:sp>
      <p:grpSp>
        <p:nvGrpSpPr>
          <p:cNvPr name="Group 6" id="6"/>
          <p:cNvGrpSpPr>
            <a:grpSpLocks noChangeAspect="true"/>
          </p:cNvGrpSpPr>
          <p:nvPr/>
        </p:nvGrpSpPr>
        <p:grpSpPr>
          <a:xfrm rot="0">
            <a:off x="9910734" y="1443521"/>
            <a:ext cx="4223578" cy="4223578"/>
            <a:chOff x="0" y="0"/>
            <a:chExt cx="6350000" cy="6350000"/>
          </a:xfrm>
        </p:grpSpPr>
        <p:sp>
          <p:nvSpPr>
            <p:cNvPr name="Freeform 7" id="7"/>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33238" t="-6082" r="-80089" b="-14536"/>
              </a:stretch>
            </a:blipFill>
          </p:spPr>
        </p:sp>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grpSp>
        <p:nvGrpSpPr>
          <p:cNvPr name="Group 9" id="9"/>
          <p:cNvGrpSpPr>
            <a:grpSpLocks noChangeAspect="true"/>
          </p:cNvGrpSpPr>
          <p:nvPr/>
        </p:nvGrpSpPr>
        <p:grpSpPr>
          <a:xfrm rot="0">
            <a:off x="13035722" y="4823103"/>
            <a:ext cx="4223578" cy="4223578"/>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4976" t="0" r="-24976" b="0"/>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grpSp>
        <p:nvGrpSpPr>
          <p:cNvPr name="Group 12" id="12"/>
          <p:cNvGrpSpPr/>
          <p:nvPr/>
        </p:nvGrpSpPr>
        <p:grpSpPr>
          <a:xfrm rot="-10800000">
            <a:off x="9910734" y="5816497"/>
            <a:ext cx="621302" cy="621302"/>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4" id="14"/>
          <p:cNvGrpSpPr/>
          <p:nvPr/>
        </p:nvGrpSpPr>
        <p:grpSpPr>
          <a:xfrm rot="-10800000">
            <a:off x="11178275" y="6397710"/>
            <a:ext cx="1153016" cy="1153016"/>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6" id="16"/>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9869379" y="0"/>
            <a:ext cx="8418621" cy="10287000"/>
            <a:chOff x="0" y="0"/>
            <a:chExt cx="11224828" cy="13716000"/>
          </a:xfrm>
        </p:grpSpPr>
        <p:pic>
          <p:nvPicPr>
            <p:cNvPr name="Picture 3" id="3"/>
            <p:cNvPicPr>
              <a:picLocks noChangeAspect="true"/>
            </p:cNvPicPr>
            <p:nvPr/>
          </p:nvPicPr>
          <p:blipFill>
            <a:blip r:embed="rId2"/>
            <a:srcRect l="26192" t="0" r="26192" b="0"/>
            <a:stretch>
              <a:fillRect/>
            </a:stretch>
          </p:blipFill>
          <p:spPr>
            <a:xfrm flipH="false" flipV="false">
              <a:off x="0" y="0"/>
              <a:ext cx="11224828" cy="13716000"/>
            </a:xfrm>
            <a:prstGeom prst="rect">
              <a:avLst/>
            </a:prstGeom>
          </p:spPr>
        </p:pic>
      </p:grpSp>
      <p:sp>
        <p:nvSpPr>
          <p:cNvPr name="TextBox 4" id="4"/>
          <p:cNvSpPr txBox="true"/>
          <p:nvPr/>
        </p:nvSpPr>
        <p:spPr>
          <a:xfrm rot="0">
            <a:off x="1560357" y="2570828"/>
            <a:ext cx="6627462" cy="1730375"/>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Ultra-Bold"/>
              </a:rPr>
              <a:t>L’INDUSTRIE VERTE</a:t>
            </a:r>
          </a:p>
        </p:txBody>
      </p:sp>
      <p:sp>
        <p:nvSpPr>
          <p:cNvPr name="TextBox 5" id="5"/>
          <p:cNvSpPr txBox="true"/>
          <p:nvPr/>
        </p:nvSpPr>
        <p:spPr>
          <a:xfrm rot="0">
            <a:off x="1560357" y="2149782"/>
            <a:ext cx="4786936"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TextBox 6" id="6"/>
          <p:cNvSpPr txBox="true"/>
          <p:nvPr/>
        </p:nvSpPr>
        <p:spPr>
          <a:xfrm rot="0">
            <a:off x="1560357" y="4718376"/>
            <a:ext cx="6949810" cy="4216400"/>
          </a:xfrm>
          <a:prstGeom prst="rect">
            <a:avLst/>
          </a:prstGeom>
        </p:spPr>
        <p:txBody>
          <a:bodyPr anchor="t" rtlCol="false" tIns="0" lIns="0" bIns="0" rIns="0">
            <a:spAutoFit/>
          </a:bodyPr>
          <a:lstStyle/>
          <a:p>
            <a:pPr>
              <a:lnSpc>
                <a:spcPts val="2799"/>
              </a:lnSpc>
            </a:pPr>
            <a:r>
              <a:rPr lang="en-US" sz="1999">
                <a:solidFill>
                  <a:srgbClr val="FFFFFF"/>
                </a:solidFill>
                <a:latin typeface="Open Sans"/>
              </a:rPr>
              <a:t>Selon le </a:t>
            </a:r>
            <a:r>
              <a:rPr lang="en-US" sz="1999" u="sng">
                <a:solidFill>
                  <a:srgbClr val="FFFFFF"/>
                </a:solidFill>
                <a:latin typeface="Open Sans"/>
                <a:hlinkClick r:id="rId3" tooltip="https://www.ecologie.gouv.fr/leconomie-circulaire"/>
              </a:rPr>
              <a:t>ministère de l’Economie</a:t>
            </a:r>
            <a:r>
              <a:rPr lang="en-US" sz="1999">
                <a:solidFill>
                  <a:srgbClr val="FFFFFF"/>
                </a:solidFill>
                <a:latin typeface="Open Sans"/>
              </a:rPr>
              <a:t>, elle désigne un modèle économique dont l’objectif est de produire des biens et des services de manière durable, en limitant la consommation et les gaspillages de ressources ainsi que la production de déchets.</a:t>
            </a:r>
          </a:p>
          <a:p>
            <a:pPr>
              <a:lnSpc>
                <a:spcPts val="2799"/>
              </a:lnSpc>
            </a:pPr>
          </a:p>
          <a:p>
            <a:pPr>
              <a:lnSpc>
                <a:spcPts val="2799"/>
              </a:lnSpc>
            </a:pPr>
            <a:r>
              <a:rPr lang="en-US" sz="1999">
                <a:solidFill>
                  <a:srgbClr val="FFFFFF"/>
                </a:solidFill>
                <a:latin typeface="Open Sans"/>
              </a:rPr>
              <a:t>L</a:t>
            </a:r>
            <a:r>
              <a:rPr lang="en-US" sz="1999" u="sng">
                <a:solidFill>
                  <a:srgbClr val="FFFFFF"/>
                </a:solidFill>
                <a:latin typeface="Open Sans"/>
                <a:hlinkClick r:id="rId4" tooltip="https://www.unido.org/sites/default/files/2012-10/Green%20Industry%20Platform%20-%20Introductory%20Note%20%28French%29_0.pdf"/>
              </a:rPr>
              <a:t>’Organisation des Nations unies pour le développement industriel</a:t>
            </a:r>
            <a:r>
              <a:rPr lang="en-US" sz="1999">
                <a:solidFill>
                  <a:srgbClr val="FFFFFF"/>
                </a:solidFill>
                <a:latin typeface="Open Sans"/>
              </a:rPr>
              <a:t> (Onudi) y rattache également l’ensemble de la production et du développement industriels qui ne se font pas au détriment de la santé des écosystèmes naturels ou des êtres humains.</a:t>
            </a:r>
          </a:p>
          <a:p>
            <a:pPr>
              <a:lnSpc>
                <a:spcPts val="2799"/>
              </a:lnSpc>
              <a:spcBef>
                <a:spcPct val="0"/>
              </a:spcBef>
            </a:pPr>
          </a:p>
        </p:txBody>
      </p:sp>
      <p:grpSp>
        <p:nvGrpSpPr>
          <p:cNvPr name="Group 7" id="7"/>
          <p:cNvGrpSpPr/>
          <p:nvPr/>
        </p:nvGrpSpPr>
        <p:grpSpPr>
          <a:xfrm rot="-10800000">
            <a:off x="9558728" y="7797992"/>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9292871" y="1503537"/>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1" id="11"/>
          <p:cNvSpPr/>
          <p:nvPr/>
        </p:nvSpPr>
        <p:spPr>
          <a:xfrm flipH="false" flipV="false" rot="0">
            <a:off x="747022" y="581956"/>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sp>
        <p:nvSpPr>
          <p:cNvPr name="TextBox 2" id="2"/>
          <p:cNvSpPr txBox="true"/>
          <p:nvPr/>
        </p:nvSpPr>
        <p:spPr>
          <a:xfrm rot="0">
            <a:off x="964647" y="1319187"/>
            <a:ext cx="14213153" cy="870585"/>
          </a:xfrm>
          <a:prstGeom prst="rect">
            <a:avLst/>
          </a:prstGeom>
        </p:spPr>
        <p:txBody>
          <a:bodyPr anchor="t" rtlCol="false" tIns="0" lIns="0" bIns="0" rIns="0">
            <a:spAutoFit/>
          </a:bodyPr>
          <a:lstStyle/>
          <a:p>
            <a:pPr>
              <a:lnSpc>
                <a:spcPts val="7139"/>
              </a:lnSpc>
              <a:spcBef>
                <a:spcPct val="0"/>
              </a:spcBef>
            </a:pPr>
            <a:r>
              <a:rPr lang="en-US" sz="5099">
                <a:solidFill>
                  <a:srgbClr val="FFFFFF"/>
                </a:solidFill>
                <a:latin typeface="Montserrat Ultra-Bold"/>
              </a:rPr>
              <a:t>ELLES BOUGENT &amp;  NOM PATERNAIRE</a:t>
            </a:r>
          </a:p>
        </p:txBody>
      </p:sp>
      <p:sp>
        <p:nvSpPr>
          <p:cNvPr name="TextBox 3" id="3"/>
          <p:cNvSpPr txBox="true"/>
          <p:nvPr/>
        </p:nvSpPr>
        <p:spPr>
          <a:xfrm rot="0">
            <a:off x="964647" y="1002916"/>
            <a:ext cx="3627261"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L’ASSOCIATION </a:t>
            </a:r>
          </a:p>
        </p:txBody>
      </p:sp>
      <p:sp>
        <p:nvSpPr>
          <p:cNvPr name="TextBox 4" id="4"/>
          <p:cNvSpPr txBox="true"/>
          <p:nvPr/>
        </p:nvSpPr>
        <p:spPr>
          <a:xfrm rot="0">
            <a:off x="1003134" y="2645526"/>
            <a:ext cx="7737473" cy="3051176"/>
          </a:xfrm>
          <a:prstGeom prst="rect">
            <a:avLst/>
          </a:prstGeom>
        </p:spPr>
        <p:txBody>
          <a:bodyPr anchor="t" rtlCol="false" tIns="0" lIns="0" bIns="0" rIns="0">
            <a:spAutoFit/>
          </a:bodyPr>
          <a:lstStyle/>
          <a:p>
            <a:pPr>
              <a:lnSpc>
                <a:spcPts val="3499"/>
              </a:lnSpc>
            </a:pPr>
            <a:r>
              <a:rPr lang="en-US" sz="2499">
                <a:solidFill>
                  <a:srgbClr val="FFFFFF"/>
                </a:solidFill>
                <a:latin typeface="Open Sans"/>
              </a:rPr>
              <a:t>Vos engagments pour une industrie plus verte.</a:t>
            </a:r>
          </a:p>
          <a:p>
            <a:pPr marL="539745" indent="-269872" lvl="1">
              <a:lnSpc>
                <a:spcPts val="3499"/>
              </a:lnSpc>
              <a:buFont typeface="Arial"/>
              <a:buChar char="•"/>
            </a:pPr>
            <a:r>
              <a:rPr lang="en-US" sz="2499">
                <a:solidFill>
                  <a:srgbClr val="FFFFFF"/>
                </a:solidFill>
                <a:latin typeface="Open Sans"/>
              </a:rPr>
              <a:t>  </a:t>
            </a:r>
          </a:p>
          <a:p>
            <a:pPr marL="539745" indent="-269872" lvl="1">
              <a:lnSpc>
                <a:spcPts val="3499"/>
              </a:lnSpc>
              <a:buFont typeface="Arial"/>
              <a:buChar char="•"/>
            </a:pPr>
            <a:r>
              <a:rPr lang="en-US" sz="2499">
                <a:solidFill>
                  <a:srgbClr val="FFFFFF"/>
                </a:solidFill>
                <a:latin typeface="Open Sans"/>
              </a:rPr>
              <a:t>   </a:t>
            </a:r>
          </a:p>
          <a:p>
            <a:pPr marL="539745" indent="-269872" lvl="1">
              <a:lnSpc>
                <a:spcPts val="3499"/>
              </a:lnSpc>
              <a:buFont typeface="Arial"/>
              <a:buChar char="•"/>
            </a:pPr>
            <a:r>
              <a:rPr lang="en-US" sz="2499">
                <a:solidFill>
                  <a:srgbClr val="FFFFFF"/>
                </a:solidFill>
                <a:latin typeface="Open Sans"/>
              </a:rPr>
              <a:t>  </a:t>
            </a:r>
          </a:p>
          <a:p>
            <a:pPr marL="539745" indent="-269872" lvl="1">
              <a:lnSpc>
                <a:spcPts val="3499"/>
              </a:lnSpc>
              <a:buFont typeface="Arial"/>
              <a:buChar char="•"/>
            </a:pPr>
            <a:r>
              <a:rPr lang="en-US" sz="2499">
                <a:solidFill>
                  <a:srgbClr val="FFFFFF"/>
                </a:solidFill>
                <a:latin typeface="Open Sans"/>
              </a:rPr>
              <a:t>   </a:t>
            </a:r>
          </a:p>
          <a:p>
            <a:pPr>
              <a:lnSpc>
                <a:spcPts val="3499"/>
              </a:lnSpc>
            </a:pPr>
          </a:p>
          <a:p>
            <a:pPr>
              <a:lnSpc>
                <a:spcPts val="3499"/>
              </a:lnSpc>
              <a:spcBef>
                <a:spcPct val="0"/>
              </a:spcBef>
            </a:pPr>
          </a:p>
        </p:txBody>
      </p:sp>
      <p:grpSp>
        <p:nvGrpSpPr>
          <p:cNvPr name="Group 5" id="5"/>
          <p:cNvGrpSpPr/>
          <p:nvPr/>
        </p:nvGrpSpPr>
        <p:grpSpPr>
          <a:xfrm rot="-10800000">
            <a:off x="9064151" y="1028700"/>
            <a:ext cx="621302" cy="621302"/>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7" id="7"/>
          <p:cNvGrpSpPr/>
          <p:nvPr/>
        </p:nvGrpSpPr>
        <p:grpSpPr>
          <a:xfrm rot="-10800000">
            <a:off x="12047210" y="7817951"/>
            <a:ext cx="1153016" cy="115301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9" id="9"/>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99" t="0" r="-25000"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sp>
      </p:grpSp>
      <p:sp>
        <p:nvSpPr>
          <p:cNvPr name="TextBox 5" id="5"/>
          <p:cNvSpPr txBox="true"/>
          <p:nvPr/>
        </p:nvSpPr>
        <p:spPr>
          <a:xfrm rot="0">
            <a:off x="1232239" y="2509604"/>
            <a:ext cx="7513908" cy="4939188"/>
          </a:xfrm>
          <a:prstGeom prst="rect">
            <a:avLst/>
          </a:prstGeom>
        </p:spPr>
        <p:txBody>
          <a:bodyPr anchor="t" rtlCol="false" tIns="0" lIns="0" bIns="0" rIns="0">
            <a:spAutoFit/>
          </a:bodyPr>
          <a:lstStyle/>
          <a:p>
            <a:pPr>
              <a:lnSpc>
                <a:spcPts val="6536"/>
              </a:lnSpc>
              <a:spcBef>
                <a:spcPct val="0"/>
              </a:spcBef>
            </a:pPr>
            <a:r>
              <a:rPr lang="en-US" sz="4668">
                <a:solidFill>
                  <a:srgbClr val="FFFFFF"/>
                </a:solidFill>
                <a:latin typeface="Montserrat Ultra-Bold"/>
              </a:rPr>
              <a:t>POURQUOI PROMOUVOIR L’INGÉNIERIE ET LES MÉTIERS DE L’INDUSTRIE AUPRÈS DES FILLES ?</a:t>
            </a:r>
          </a:p>
        </p:txBody>
      </p:sp>
      <p:sp>
        <p:nvSpPr>
          <p:cNvPr name="TextBox 6" id="6"/>
          <p:cNvSpPr txBox="true"/>
          <p:nvPr/>
        </p:nvSpPr>
        <p:spPr>
          <a:xfrm rot="0">
            <a:off x="1197372" y="7979172"/>
            <a:ext cx="7583643" cy="357740"/>
          </a:xfrm>
          <a:prstGeom prst="rect">
            <a:avLst/>
          </a:prstGeom>
        </p:spPr>
        <p:txBody>
          <a:bodyPr anchor="t" rtlCol="false" tIns="0" lIns="0" bIns="0" rIns="0">
            <a:spAutoFit/>
          </a:bodyPr>
          <a:lstStyle/>
          <a:p>
            <a:pPr>
              <a:lnSpc>
                <a:spcPts val="2857"/>
              </a:lnSpc>
              <a:spcBef>
                <a:spcPct val="0"/>
              </a:spcBef>
            </a:pPr>
            <a:r>
              <a:rPr lang="en-US" sz="2040">
                <a:solidFill>
                  <a:srgbClr val="5EDB12"/>
                </a:solidFill>
                <a:latin typeface="Open Sans Bold"/>
              </a:rPr>
              <a:t>ELLES BOUGENT POUR DEMAIN</a:t>
            </a:r>
          </a:p>
        </p:txBody>
      </p:sp>
      <p:grpSp>
        <p:nvGrpSpPr>
          <p:cNvPr name="Group 7" id="7"/>
          <p:cNvGrpSpPr/>
          <p:nvPr/>
        </p:nvGrpSpPr>
        <p:grpSpPr>
          <a:xfrm rot="-10800000">
            <a:off x="16169829" y="7560552"/>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9" id="9"/>
          <p:cNvGrpSpPr/>
          <p:nvPr/>
        </p:nvGrpSpPr>
        <p:grpSpPr>
          <a:xfrm rot="-10800000">
            <a:off x="8567492" y="1262781"/>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1" id="11"/>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72E08"/>
        </a:solidFill>
      </p:bgPr>
    </p:bg>
    <p:spTree>
      <p:nvGrpSpPr>
        <p:cNvPr id="1" name=""/>
        <p:cNvGrpSpPr/>
        <p:nvPr/>
      </p:nvGrpSpPr>
      <p:grpSpPr>
        <a:xfrm>
          <a:off x="0" y="0"/>
          <a:ext cx="0" cy="0"/>
          <a:chOff x="0" y="0"/>
          <a:chExt cx="0" cy="0"/>
        </a:xfrm>
      </p:grpSpPr>
      <p:grpSp>
        <p:nvGrpSpPr>
          <p:cNvPr name="Group 2" id="2"/>
          <p:cNvGrpSpPr/>
          <p:nvPr/>
        </p:nvGrpSpPr>
        <p:grpSpPr>
          <a:xfrm rot="0">
            <a:off x="14610734" y="15968"/>
            <a:ext cx="4715491" cy="10287000"/>
            <a:chOff x="0" y="0"/>
            <a:chExt cx="6287322" cy="13716000"/>
          </a:xfrm>
        </p:grpSpPr>
        <p:pic>
          <p:nvPicPr>
            <p:cNvPr name="Picture 3" id="3"/>
            <p:cNvPicPr>
              <a:picLocks noChangeAspect="true"/>
            </p:cNvPicPr>
            <p:nvPr/>
          </p:nvPicPr>
          <p:blipFill>
            <a:blip r:embed="rId2"/>
            <a:srcRect l="11729" t="0" r="6777" b="0"/>
            <a:stretch>
              <a:fillRect/>
            </a:stretch>
          </p:blipFill>
          <p:spPr>
            <a:xfrm flipH="false" flipV="false">
              <a:off x="0" y="0"/>
              <a:ext cx="6287322" cy="13716000"/>
            </a:xfrm>
            <a:prstGeom prst="rect">
              <a:avLst/>
            </a:prstGeom>
          </p:spPr>
        </p:pic>
      </p:grpSp>
      <p:sp>
        <p:nvSpPr>
          <p:cNvPr name="TextBox 4" id="4"/>
          <p:cNvSpPr txBox="true"/>
          <p:nvPr/>
        </p:nvSpPr>
        <p:spPr>
          <a:xfrm rot="0">
            <a:off x="1231684" y="2570828"/>
            <a:ext cx="6627462" cy="1730375"/>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Ultra-Bold"/>
              </a:rPr>
              <a:t>QUELQUES CHIFFRES</a:t>
            </a:r>
          </a:p>
        </p:txBody>
      </p:sp>
      <p:sp>
        <p:nvSpPr>
          <p:cNvPr name="TextBox 5" id="5"/>
          <p:cNvSpPr txBox="true"/>
          <p:nvPr/>
        </p:nvSpPr>
        <p:spPr>
          <a:xfrm rot="0">
            <a:off x="1231684" y="2149782"/>
            <a:ext cx="4403091" cy="264160"/>
          </a:xfrm>
          <a:prstGeom prst="rect">
            <a:avLst/>
          </a:prstGeom>
        </p:spPr>
        <p:txBody>
          <a:bodyPr anchor="t" rtlCol="false" tIns="0" lIns="0" bIns="0" rIns="0">
            <a:spAutoFit/>
          </a:bodyPr>
          <a:lstStyle/>
          <a:p>
            <a:pPr>
              <a:lnSpc>
                <a:spcPts val="2239"/>
              </a:lnSpc>
              <a:spcBef>
                <a:spcPct val="0"/>
              </a:spcBef>
            </a:pPr>
            <a:r>
              <a:rPr lang="en-US" sz="1599" spc="385">
                <a:solidFill>
                  <a:srgbClr val="5EDB12"/>
                </a:solidFill>
                <a:latin typeface="Open Sans"/>
              </a:rPr>
              <a:t>ELLES BOUGENT POUR DEMAIN</a:t>
            </a:r>
          </a:p>
        </p:txBody>
      </p:sp>
      <p:sp>
        <p:nvSpPr>
          <p:cNvPr name="TextBox 6" id="6"/>
          <p:cNvSpPr txBox="true"/>
          <p:nvPr/>
        </p:nvSpPr>
        <p:spPr>
          <a:xfrm rot="0">
            <a:off x="1199588" y="5053880"/>
            <a:ext cx="1725586" cy="788408"/>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Open Sans Extra Bold"/>
              </a:rPr>
              <a:t>36 %</a:t>
            </a:r>
          </a:p>
        </p:txBody>
      </p:sp>
      <p:sp>
        <p:nvSpPr>
          <p:cNvPr name="TextBox 7" id="7"/>
          <p:cNvSpPr txBox="true"/>
          <p:nvPr/>
        </p:nvSpPr>
        <p:spPr>
          <a:xfrm rot="0">
            <a:off x="1231684" y="5953211"/>
            <a:ext cx="2417390" cy="1517136"/>
          </a:xfrm>
          <a:prstGeom prst="rect">
            <a:avLst/>
          </a:prstGeom>
        </p:spPr>
        <p:txBody>
          <a:bodyPr anchor="t" rtlCol="false" tIns="0" lIns="0" bIns="0" rIns="0">
            <a:spAutoFit/>
          </a:bodyPr>
          <a:lstStyle/>
          <a:p>
            <a:pPr>
              <a:lnSpc>
                <a:spcPts val="3003"/>
              </a:lnSpc>
              <a:spcBef>
                <a:spcPct val="0"/>
              </a:spcBef>
            </a:pPr>
            <a:r>
              <a:rPr lang="en-US" sz="2145">
                <a:solidFill>
                  <a:srgbClr val="5EDB12"/>
                </a:solidFill>
                <a:latin typeface="Open Sans"/>
              </a:rPr>
              <a:t>de filles en Terminale spécialité maths-physique-chimie</a:t>
            </a:r>
          </a:p>
        </p:txBody>
      </p:sp>
      <p:sp>
        <p:nvSpPr>
          <p:cNvPr name="TextBox 8" id="8"/>
          <p:cNvSpPr txBox="true"/>
          <p:nvPr/>
        </p:nvSpPr>
        <p:spPr>
          <a:xfrm rot="0">
            <a:off x="4205340" y="5043543"/>
            <a:ext cx="1758331" cy="788408"/>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Open Sans Extra Bold"/>
              </a:rPr>
              <a:t>30 %</a:t>
            </a:r>
          </a:p>
        </p:txBody>
      </p:sp>
      <p:sp>
        <p:nvSpPr>
          <p:cNvPr name="TextBox 9" id="9"/>
          <p:cNvSpPr txBox="true"/>
          <p:nvPr/>
        </p:nvSpPr>
        <p:spPr>
          <a:xfrm rot="0">
            <a:off x="4177097" y="5963549"/>
            <a:ext cx="2915357" cy="1517136"/>
          </a:xfrm>
          <a:prstGeom prst="rect">
            <a:avLst/>
          </a:prstGeom>
        </p:spPr>
        <p:txBody>
          <a:bodyPr anchor="t" rtlCol="false" tIns="0" lIns="0" bIns="0" rIns="0">
            <a:spAutoFit/>
          </a:bodyPr>
          <a:lstStyle/>
          <a:p>
            <a:pPr>
              <a:lnSpc>
                <a:spcPts val="3003"/>
              </a:lnSpc>
              <a:spcBef>
                <a:spcPct val="0"/>
              </a:spcBef>
            </a:pPr>
            <a:r>
              <a:rPr lang="en-US" sz="2145">
                <a:solidFill>
                  <a:srgbClr val="5EDB12"/>
                </a:solidFill>
                <a:latin typeface="Open Sans"/>
              </a:rPr>
              <a:t>des bachelières fréquentent la filière scientifique des classes préparatoires</a:t>
            </a:r>
            <a:r>
              <a:rPr lang="en-US" sz="2145">
                <a:solidFill>
                  <a:srgbClr val="5EDB12"/>
                </a:solidFill>
                <a:latin typeface="Open Sans"/>
              </a:rPr>
              <a:t> </a:t>
            </a:r>
          </a:p>
        </p:txBody>
      </p:sp>
      <p:sp>
        <p:nvSpPr>
          <p:cNvPr name="TextBox 10" id="10"/>
          <p:cNvSpPr txBox="true"/>
          <p:nvPr/>
        </p:nvSpPr>
        <p:spPr>
          <a:xfrm rot="0">
            <a:off x="1199588" y="8404795"/>
            <a:ext cx="4797285" cy="1135026"/>
          </a:xfrm>
          <a:prstGeom prst="rect">
            <a:avLst/>
          </a:prstGeom>
        </p:spPr>
        <p:txBody>
          <a:bodyPr anchor="t" rtlCol="false" tIns="0" lIns="0" bIns="0" rIns="0">
            <a:spAutoFit/>
          </a:bodyPr>
          <a:lstStyle/>
          <a:p>
            <a:pPr>
              <a:lnSpc>
                <a:spcPts val="1546"/>
              </a:lnSpc>
            </a:pPr>
            <a:r>
              <a:rPr lang="en-US" sz="1104" spc="187">
                <a:solidFill>
                  <a:srgbClr val="FFFFFF"/>
                </a:solidFill>
                <a:latin typeface="Open Sans"/>
              </a:rPr>
              <a:t>Sources :</a:t>
            </a:r>
          </a:p>
          <a:p>
            <a:pPr marL="238448" indent="-119224" lvl="1">
              <a:lnSpc>
                <a:spcPts val="1546"/>
              </a:lnSpc>
              <a:buFont typeface="Arial"/>
              <a:buChar char="•"/>
            </a:pPr>
            <a:r>
              <a:rPr lang="en-US" sz="1104">
                <a:solidFill>
                  <a:srgbClr val="FFFFFF"/>
                </a:solidFill>
                <a:latin typeface="Open Sans"/>
              </a:rPr>
              <a:t>DEPP direction de l’évaluation, de la prospective et de la performance - étude de déc 2021</a:t>
            </a:r>
          </a:p>
          <a:p>
            <a:pPr marL="238448" indent="-119224" lvl="1">
              <a:lnSpc>
                <a:spcPts val="1546"/>
              </a:lnSpc>
              <a:buFont typeface="Arial"/>
              <a:buChar char="•"/>
            </a:pPr>
            <a:r>
              <a:rPr lang="en-US" sz="1104">
                <a:solidFill>
                  <a:srgbClr val="FFFFFF"/>
                </a:solidFill>
                <a:latin typeface="Open Sans"/>
              </a:rPr>
              <a:t>Observatoire des femmes ingénieures - janvier 2023</a:t>
            </a:r>
          </a:p>
          <a:p>
            <a:pPr marL="238448" indent="-119224" lvl="1">
              <a:lnSpc>
                <a:spcPts val="1546"/>
              </a:lnSpc>
              <a:buFont typeface="Arial"/>
              <a:buChar char="•"/>
            </a:pPr>
            <a:r>
              <a:rPr lang="en-US" sz="1104">
                <a:solidFill>
                  <a:srgbClr val="FFFFFF"/>
                </a:solidFill>
                <a:latin typeface="Open Sans"/>
              </a:rPr>
              <a:t>Observatoire des inégalités - janvier 2022</a:t>
            </a:r>
          </a:p>
          <a:p>
            <a:pPr>
              <a:lnSpc>
                <a:spcPts val="1546"/>
              </a:lnSpc>
              <a:spcBef>
                <a:spcPct val="0"/>
              </a:spcBef>
            </a:pPr>
          </a:p>
        </p:txBody>
      </p:sp>
      <p:grpSp>
        <p:nvGrpSpPr>
          <p:cNvPr name="Group 11" id="11"/>
          <p:cNvGrpSpPr/>
          <p:nvPr/>
        </p:nvGrpSpPr>
        <p:grpSpPr>
          <a:xfrm rot="-10800000">
            <a:off x="14300083" y="8423845"/>
            <a:ext cx="621302" cy="621302"/>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grpSp>
        <p:nvGrpSpPr>
          <p:cNvPr name="Group 13" id="13"/>
          <p:cNvGrpSpPr/>
          <p:nvPr/>
        </p:nvGrpSpPr>
        <p:grpSpPr>
          <a:xfrm rot="-10800000">
            <a:off x="14034226" y="805328"/>
            <a:ext cx="1153016" cy="1153016"/>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sp>
      </p:grpSp>
      <p:sp>
        <p:nvSpPr>
          <p:cNvPr name="Freeform 15" id="15"/>
          <p:cNvSpPr/>
          <p:nvPr/>
        </p:nvSpPr>
        <p:spPr>
          <a:xfrm flipH="false" flipV="false" rot="0">
            <a:off x="1028700" y="805328"/>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6" id="16"/>
          <p:cNvSpPr txBox="true"/>
          <p:nvPr/>
        </p:nvSpPr>
        <p:spPr>
          <a:xfrm rot="0">
            <a:off x="7859146" y="5064218"/>
            <a:ext cx="1984595" cy="788408"/>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Open Sans Extra Bold"/>
              </a:rPr>
              <a:t>28,7%</a:t>
            </a:r>
          </a:p>
        </p:txBody>
      </p:sp>
      <p:sp>
        <p:nvSpPr>
          <p:cNvPr name="TextBox 17" id="17"/>
          <p:cNvSpPr txBox="true"/>
          <p:nvPr/>
        </p:nvSpPr>
        <p:spPr>
          <a:xfrm rot="0">
            <a:off x="11186766" y="5053880"/>
            <a:ext cx="1758331" cy="788408"/>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Open Sans Extra Bold"/>
              </a:rPr>
              <a:t>24%</a:t>
            </a:r>
          </a:p>
        </p:txBody>
      </p:sp>
      <p:sp>
        <p:nvSpPr>
          <p:cNvPr name="TextBox 18" id="18"/>
          <p:cNvSpPr txBox="true"/>
          <p:nvPr/>
        </p:nvSpPr>
        <p:spPr>
          <a:xfrm rot="0">
            <a:off x="11186766" y="5953211"/>
            <a:ext cx="2542845" cy="755136"/>
          </a:xfrm>
          <a:prstGeom prst="rect">
            <a:avLst/>
          </a:prstGeom>
        </p:spPr>
        <p:txBody>
          <a:bodyPr anchor="t" rtlCol="false" tIns="0" lIns="0" bIns="0" rIns="0">
            <a:spAutoFit/>
          </a:bodyPr>
          <a:lstStyle/>
          <a:p>
            <a:pPr>
              <a:lnSpc>
                <a:spcPts val="3003"/>
              </a:lnSpc>
              <a:spcBef>
                <a:spcPct val="0"/>
              </a:spcBef>
            </a:pPr>
            <a:r>
              <a:rPr lang="en-US" sz="2145">
                <a:solidFill>
                  <a:srgbClr val="5EDB12"/>
                </a:solidFill>
                <a:latin typeface="Open Sans"/>
              </a:rPr>
              <a:t>des ingénieur.e.s sont des femmes</a:t>
            </a:r>
          </a:p>
        </p:txBody>
      </p:sp>
      <p:sp>
        <p:nvSpPr>
          <p:cNvPr name="TextBox 19" id="19"/>
          <p:cNvSpPr txBox="true"/>
          <p:nvPr/>
        </p:nvSpPr>
        <p:spPr>
          <a:xfrm rot="0">
            <a:off x="7859146" y="5990793"/>
            <a:ext cx="2915357" cy="1136136"/>
          </a:xfrm>
          <a:prstGeom prst="rect">
            <a:avLst/>
          </a:prstGeom>
        </p:spPr>
        <p:txBody>
          <a:bodyPr anchor="t" rtlCol="false" tIns="0" lIns="0" bIns="0" rIns="0">
            <a:spAutoFit/>
          </a:bodyPr>
          <a:lstStyle/>
          <a:p>
            <a:pPr>
              <a:lnSpc>
                <a:spcPts val="3003"/>
              </a:lnSpc>
              <a:spcBef>
                <a:spcPct val="0"/>
              </a:spcBef>
            </a:pPr>
            <a:r>
              <a:rPr lang="en-US" sz="2145">
                <a:solidFill>
                  <a:srgbClr val="5EDB12"/>
                </a:solidFill>
                <a:latin typeface="Open Sans"/>
              </a:rPr>
              <a:t>de filles en écoles d’ingénieures (selon les filières)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DAF6Ex1XASs</dc:identifier>
  <dcterms:modified xsi:type="dcterms:W3CDTF">2011-08-01T06:04:30Z</dcterms:modified>
  <cp:revision>1</cp:revision>
  <dc:title>Préz 2 EB pour demain </dc:title>
</cp:coreProperties>
</file>